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848" r:id="rId1"/>
  </p:sldMasterIdLst>
  <p:notesMasterIdLst>
    <p:notesMasterId r:id="rId49"/>
  </p:notesMasterIdLst>
  <p:handoutMasterIdLst>
    <p:handoutMasterId r:id="rId50"/>
  </p:handoutMasterIdLst>
  <p:sldIdLst>
    <p:sldId id="256" r:id="rId2"/>
    <p:sldId id="403" r:id="rId3"/>
    <p:sldId id="412" r:id="rId4"/>
    <p:sldId id="414" r:id="rId5"/>
    <p:sldId id="417" r:id="rId6"/>
    <p:sldId id="600" r:id="rId7"/>
    <p:sldId id="601" r:id="rId8"/>
    <p:sldId id="603" r:id="rId9"/>
    <p:sldId id="419" r:id="rId10"/>
    <p:sldId id="421" r:id="rId11"/>
    <p:sldId id="518" r:id="rId12"/>
    <p:sldId id="305" r:id="rId13"/>
    <p:sldId id="508" r:id="rId14"/>
    <p:sldId id="493" r:id="rId15"/>
    <p:sldId id="494" r:id="rId16"/>
    <p:sldId id="495" r:id="rId17"/>
    <p:sldId id="496" r:id="rId18"/>
    <p:sldId id="497" r:id="rId19"/>
    <p:sldId id="498" r:id="rId20"/>
    <p:sldId id="499" r:id="rId21"/>
    <p:sldId id="500" r:id="rId22"/>
    <p:sldId id="501" r:id="rId23"/>
    <p:sldId id="502" r:id="rId24"/>
    <p:sldId id="503" r:id="rId25"/>
    <p:sldId id="512" r:id="rId26"/>
    <p:sldId id="517" r:id="rId27"/>
    <p:sldId id="521" r:id="rId28"/>
    <p:sldId id="533" r:id="rId29"/>
    <p:sldId id="522" r:id="rId30"/>
    <p:sldId id="534" r:id="rId31"/>
    <p:sldId id="524" r:id="rId32"/>
    <p:sldId id="605" r:id="rId33"/>
    <p:sldId id="523" r:id="rId34"/>
    <p:sldId id="525" r:id="rId35"/>
    <p:sldId id="536" r:id="rId36"/>
    <p:sldId id="537" r:id="rId37"/>
    <p:sldId id="539" r:id="rId38"/>
    <p:sldId id="538" r:id="rId39"/>
    <p:sldId id="529" r:id="rId40"/>
    <p:sldId id="540" r:id="rId41"/>
    <p:sldId id="307" r:id="rId42"/>
    <p:sldId id="425" r:id="rId43"/>
    <p:sldId id="446" r:id="rId44"/>
    <p:sldId id="530" r:id="rId45"/>
    <p:sldId id="531" r:id="rId46"/>
    <p:sldId id="532" r:id="rId47"/>
    <p:sldId id="447" r:id="rId48"/>
  </p:sldIdLst>
  <p:sldSz cx="9144000" cy="6858000" type="screen4x3"/>
  <p:notesSz cx="6858000" cy="9144000"/>
  <p:embeddedFontLst>
    <p:embeddedFont>
      <p:font typeface="Calibri" pitchFamily="34" charset="0"/>
      <p:regular r:id="rId51"/>
      <p:bold r:id="rId52"/>
      <p:italic r:id="rId53"/>
      <p:boldItalic r:id="rId54"/>
    </p:embeddedFont>
    <p:embeddedFont>
      <p:font typeface="標楷體" pitchFamily="65" charset="-120"/>
      <p:regular r:id="rId55"/>
    </p:embeddedFont>
    <p:embeddedFont>
      <p:font typeface="Verdana" pitchFamily="34" charset="0"/>
      <p:regular r:id="rId56"/>
      <p:bold r:id="rId57"/>
      <p:italic r:id="rId58"/>
      <p:boldItalic r:id="rId59"/>
    </p:embeddedFont>
  </p:embeddedFont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FFCCFF"/>
    <a:srgbClr val="CCFF99"/>
    <a:srgbClr val="FFFF99"/>
    <a:srgbClr val="FFCC66"/>
    <a:srgbClr val="FFFF66"/>
    <a:srgbClr val="FF3300"/>
    <a:srgbClr val="66FF99"/>
    <a:srgbClr val="009E0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D27102A9-8310-4765-A935-A1911B00CA55}" styleName="淺色樣式 1 - 輔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中等深淺樣式 4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E9639D4-E3E2-4D34-9284-5A2195B3D0D7}" styleName="淺色樣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FD0F851-EC5A-4D38-B0AD-8093EC10F338}" styleName="淺色樣式 1 - 輔色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淺色樣式 1 - 輔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淺色樣式 2 - 輔色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淺色樣式 2 - 輔色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淺色樣式 2 - 輔色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269D01E-BC32-4049-B463-5C60D7B0CCD2}" styleName="佈景主題樣式 2 - 輔色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佈景主題樣式 2 - 輔色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4C1A8A3-306A-4EB7-A6B1-4F7E0EB9C5D6}" styleName="中等深淺樣式 3 - 輔色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等深淺樣式 1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94812" autoAdjust="0"/>
  </p:normalViewPr>
  <p:slideViewPr>
    <p:cSldViewPr snapToGrid="0">
      <p:cViewPr varScale="1">
        <p:scale>
          <a:sx n="70" d="100"/>
          <a:sy n="70" d="100"/>
        </p:scale>
        <p:origin x="-1260" y="-90"/>
      </p:cViewPr>
      <p:guideLst>
        <p:guide orient="horz" pos="2160"/>
        <p:guide pos="2880"/>
      </p:guideLst>
    </p:cSldViewPr>
  </p:slideViewPr>
  <p:outlineViewPr>
    <p:cViewPr>
      <p:scale>
        <a:sx n="33" d="100"/>
        <a:sy n="33" d="100"/>
      </p:scale>
      <p:origin x="0" y="2189"/>
    </p:cViewPr>
  </p:outlineViewPr>
  <p:notesTextViewPr>
    <p:cViewPr>
      <p:scale>
        <a:sx n="100" d="100"/>
        <a:sy n="100" d="100"/>
      </p:scale>
      <p:origin x="0" y="0"/>
    </p:cViewPr>
  </p:notesTextViewPr>
  <p:notesViewPr>
    <p:cSldViewPr snapToGrid="0" showGuides="1">
      <p:cViewPr varScale="1">
        <p:scale>
          <a:sx n="56" d="100"/>
          <a:sy n="56" d="100"/>
        </p:scale>
        <p:origin x="-280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font" Target="fonts/font5.fntdata"/><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font" Target="fonts/font4.fntdata"/><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3.fntdata"/><Relationship Id="rId58"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57" Type="http://schemas.openxmlformats.org/officeDocument/2006/relationships/font" Target="fonts/font7.fntdata"/><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2.fntdata"/><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6.fntdata"/><Relationship Id="rId8" Type="http://schemas.openxmlformats.org/officeDocument/2006/relationships/slide" Target="slides/slide7.xml"/><Relationship Id="rId51" Type="http://schemas.openxmlformats.org/officeDocument/2006/relationships/font" Target="fonts/font1.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9.fntdata"/></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304396-05FB-44E7-B9F8-D60F0DF8451F}" type="doc">
      <dgm:prSet loTypeId="urn:microsoft.com/office/officeart/2008/layout/VerticalAccentList" loCatId="list" qsTypeId="urn:microsoft.com/office/officeart/2005/8/quickstyle/simple1" qsCatId="simple" csTypeId="urn:microsoft.com/office/officeart/2005/8/colors/colorful4" csCatId="colorful" phldr="1"/>
      <dgm:spPr/>
      <dgm:t>
        <a:bodyPr/>
        <a:lstStyle/>
        <a:p>
          <a:endParaRPr lang="zh-TW" altLang="en-US"/>
        </a:p>
      </dgm:t>
    </dgm:pt>
    <dgm:pt modelId="{098DB57F-0A19-48BF-B50D-D5F71DE6D6A7}">
      <dgm:prSet phldrT="[文字]"/>
      <dgm:spPr/>
      <dgm:t>
        <a:bodyPr/>
        <a:lstStyle/>
        <a:p>
          <a:r>
            <a:rPr lang="zh-TW" b="0" dirty="0" smtClean="0">
              <a:latin typeface="標楷體" pitchFamily="65" charset="-120"/>
              <a:ea typeface="標楷體" pitchFamily="65" charset="-120"/>
            </a:rPr>
            <a:t>學校健康計畫必須</a:t>
          </a:r>
          <a:r>
            <a:rPr lang="zh-TW" altLang="en-US" b="0" dirty="0" smtClean="0">
              <a:latin typeface="標楷體" pitchFamily="65" charset="-120"/>
              <a:ea typeface="標楷體" pitchFamily="65" charset="-120"/>
            </a:rPr>
            <a:t>強調</a:t>
          </a:r>
          <a:r>
            <a:rPr lang="zh-TW" altLang="zh-TW" b="0" dirty="0" smtClean="0">
              <a:solidFill>
                <a:srgbClr val="C00000"/>
              </a:solidFill>
              <a:latin typeface="標楷體" pitchFamily="65" charset="-120"/>
              <a:ea typeface="標楷體" pitchFamily="65" charset="-120"/>
            </a:rPr>
            <a:t>對教師的訓練與支持</a:t>
          </a:r>
          <a:endParaRPr lang="zh-TW" altLang="en-US" b="0" dirty="0">
            <a:solidFill>
              <a:srgbClr val="C00000"/>
            </a:solidFill>
            <a:latin typeface="標楷體" pitchFamily="65" charset="-120"/>
            <a:ea typeface="標楷體" pitchFamily="65" charset="-120"/>
          </a:endParaRPr>
        </a:p>
      </dgm:t>
    </dgm:pt>
    <dgm:pt modelId="{CF661519-6B15-486F-AF7D-9D7D2FAF0297}" type="parTrans" cxnId="{E6F64637-FC5D-4CA7-8CFF-F3F30E60BB71}">
      <dgm:prSet/>
      <dgm:spPr/>
      <dgm:t>
        <a:bodyPr/>
        <a:lstStyle/>
        <a:p>
          <a:endParaRPr lang="zh-TW" altLang="en-US" b="1">
            <a:latin typeface="標楷體" pitchFamily="65" charset="-120"/>
            <a:ea typeface="標楷體" pitchFamily="65" charset="-120"/>
          </a:endParaRPr>
        </a:p>
      </dgm:t>
    </dgm:pt>
    <dgm:pt modelId="{B8A88067-029A-4AA1-950A-8F0E42A22D87}" type="sibTrans" cxnId="{E6F64637-FC5D-4CA7-8CFF-F3F30E60BB71}">
      <dgm:prSet/>
      <dgm:spPr/>
      <dgm:t>
        <a:bodyPr/>
        <a:lstStyle/>
        <a:p>
          <a:endParaRPr lang="zh-TW" altLang="en-US" b="1">
            <a:latin typeface="標楷體" pitchFamily="65" charset="-120"/>
            <a:ea typeface="標楷體" pitchFamily="65" charset="-120"/>
          </a:endParaRPr>
        </a:p>
      </dgm:t>
    </dgm:pt>
    <dgm:pt modelId="{261DBF72-9A4B-43F7-8E8D-3033CF3616BA}">
      <dgm:prSet phldrT="[文字]"/>
      <dgm:spPr/>
      <dgm:t>
        <a:bodyPr/>
        <a:lstStyle/>
        <a:p>
          <a:r>
            <a:rPr lang="zh-TW" b="0" dirty="0" smtClean="0">
              <a:latin typeface="標楷體" pitchFamily="65" charset="-120"/>
              <a:ea typeface="標楷體" pitchFamily="65" charset="-120"/>
            </a:rPr>
            <a:t>學校健康計畫在</a:t>
          </a:r>
          <a:r>
            <a:rPr lang="zh-TW" b="0" u="none" dirty="0" smtClean="0">
              <a:latin typeface="標楷體" pitchFamily="65" charset="-120"/>
              <a:ea typeface="標楷體" pitchFamily="65" charset="-120"/>
            </a:rPr>
            <a:t>內容上</a:t>
          </a:r>
          <a:r>
            <a:rPr lang="zh-TW" b="0" dirty="0" smtClean="0">
              <a:latin typeface="標楷體" pitchFamily="65" charset="-120"/>
              <a:ea typeface="標楷體" pitchFamily="65" charset="-120"/>
            </a:rPr>
            <a:t>必須是</a:t>
          </a:r>
          <a:r>
            <a:rPr lang="zh-TW" b="0" dirty="0" smtClean="0">
              <a:solidFill>
                <a:srgbClr val="C00000"/>
              </a:solidFill>
              <a:latin typeface="標楷體" pitchFamily="65" charset="-120"/>
              <a:ea typeface="標楷體" pitchFamily="65" charset="-120"/>
            </a:rPr>
            <a:t>全面性</a:t>
          </a:r>
          <a:r>
            <a:rPr lang="en-US" altLang="zh-TW" b="0" dirty="0" smtClean="0">
              <a:solidFill>
                <a:srgbClr val="C00000"/>
              </a:solidFill>
              <a:latin typeface="標楷體" pitchFamily="65" charset="-120"/>
              <a:ea typeface="標楷體" pitchFamily="65" charset="-120"/>
            </a:rPr>
            <a:t>(comprehensive)</a:t>
          </a:r>
          <a:endParaRPr lang="zh-TW" altLang="en-US" b="0" dirty="0">
            <a:solidFill>
              <a:srgbClr val="C00000"/>
            </a:solidFill>
            <a:latin typeface="標楷體" pitchFamily="65" charset="-120"/>
            <a:ea typeface="標楷體" pitchFamily="65" charset="-120"/>
          </a:endParaRPr>
        </a:p>
      </dgm:t>
    </dgm:pt>
    <dgm:pt modelId="{8A8B2919-9117-430E-A287-2663C49B7B19}" type="parTrans" cxnId="{589F9D30-AC30-4CD4-9DD4-4E3421B0F021}">
      <dgm:prSet/>
      <dgm:spPr/>
      <dgm:t>
        <a:bodyPr/>
        <a:lstStyle/>
        <a:p>
          <a:endParaRPr lang="zh-TW" altLang="en-US" b="1">
            <a:latin typeface="標楷體" pitchFamily="65" charset="-120"/>
            <a:ea typeface="標楷體" pitchFamily="65" charset="-120"/>
          </a:endParaRPr>
        </a:p>
      </dgm:t>
    </dgm:pt>
    <dgm:pt modelId="{AFED0B0D-51D2-40F2-BC01-F54E9E791060}" type="sibTrans" cxnId="{589F9D30-AC30-4CD4-9DD4-4E3421B0F021}">
      <dgm:prSet/>
      <dgm:spPr/>
      <dgm:t>
        <a:bodyPr/>
        <a:lstStyle/>
        <a:p>
          <a:endParaRPr lang="zh-TW" altLang="en-US" b="1">
            <a:latin typeface="標楷體" pitchFamily="65" charset="-120"/>
            <a:ea typeface="標楷體" pitchFamily="65" charset="-120"/>
          </a:endParaRPr>
        </a:p>
      </dgm:t>
    </dgm:pt>
    <dgm:pt modelId="{593B59E7-357D-4570-9B42-DF966752776F}">
      <dgm:prSet phldrT="[文字]"/>
      <dgm:spPr/>
      <dgm:t>
        <a:bodyPr/>
        <a:lstStyle/>
        <a:p>
          <a:r>
            <a:rPr lang="zh-TW" b="0" dirty="0" smtClean="0">
              <a:latin typeface="標楷體" pitchFamily="65" charset="-120"/>
              <a:ea typeface="標楷體" pitchFamily="65" charset="-120"/>
            </a:rPr>
            <a:t>學校健康計畫必須立基於一種</a:t>
          </a:r>
          <a:r>
            <a:rPr lang="zh-TW" b="0" dirty="0" smtClean="0">
              <a:solidFill>
                <a:srgbClr val="C00000"/>
              </a:solidFill>
              <a:latin typeface="標楷體" pitchFamily="65" charset="-120"/>
              <a:ea typeface="標楷體" pitchFamily="65" charset="-120"/>
            </a:rPr>
            <a:t>夥伴關係</a:t>
          </a:r>
          <a:endParaRPr lang="zh-TW" altLang="en-US" b="0" dirty="0">
            <a:solidFill>
              <a:srgbClr val="C00000"/>
            </a:solidFill>
            <a:latin typeface="標楷體" pitchFamily="65" charset="-120"/>
            <a:ea typeface="標楷體" pitchFamily="65" charset="-120"/>
          </a:endParaRPr>
        </a:p>
      </dgm:t>
    </dgm:pt>
    <dgm:pt modelId="{821EFBAD-B7D6-44BF-A4FE-1510B93336C7}" type="parTrans" cxnId="{2DD1ADDC-292B-4268-A41C-21B649DA02A5}">
      <dgm:prSet/>
      <dgm:spPr/>
      <dgm:t>
        <a:bodyPr/>
        <a:lstStyle/>
        <a:p>
          <a:endParaRPr lang="zh-TW" altLang="en-US" b="1">
            <a:latin typeface="標楷體" pitchFamily="65" charset="-120"/>
            <a:ea typeface="標楷體" pitchFamily="65" charset="-120"/>
          </a:endParaRPr>
        </a:p>
      </dgm:t>
    </dgm:pt>
    <dgm:pt modelId="{00DAB63F-E6B5-4948-882C-3EA2BA385D36}" type="sibTrans" cxnId="{2DD1ADDC-292B-4268-A41C-21B649DA02A5}">
      <dgm:prSet/>
      <dgm:spPr/>
      <dgm:t>
        <a:bodyPr/>
        <a:lstStyle/>
        <a:p>
          <a:endParaRPr lang="zh-TW" altLang="en-US" b="1">
            <a:latin typeface="標楷體" pitchFamily="65" charset="-120"/>
            <a:ea typeface="標楷體" pitchFamily="65" charset="-120"/>
          </a:endParaRPr>
        </a:p>
      </dgm:t>
    </dgm:pt>
    <dgm:pt modelId="{F36D8226-4BA7-4CB1-A492-FAE4F6D0DD66}">
      <dgm:prSet phldrT="[文字]"/>
      <dgm:spPr/>
      <dgm:t>
        <a:bodyPr/>
        <a:lstStyle/>
        <a:p>
          <a:r>
            <a:rPr lang="zh-TW" b="0" dirty="0" smtClean="0">
              <a:latin typeface="標楷體" pitchFamily="65" charset="-120"/>
              <a:ea typeface="標楷體" pitchFamily="65" charset="-120"/>
            </a:rPr>
            <a:t>學校健康計畫必須</a:t>
          </a:r>
          <a:r>
            <a:rPr lang="zh-TW" b="0" dirty="0" smtClean="0">
              <a:solidFill>
                <a:srgbClr val="C00000"/>
              </a:solidFill>
              <a:latin typeface="標楷體" pitchFamily="65" charset="-120"/>
              <a:ea typeface="標楷體" pitchFamily="65" charset="-120"/>
            </a:rPr>
            <a:t>恰當地分配資源</a:t>
          </a:r>
          <a:r>
            <a:rPr lang="zh-TW" altLang="en-US" b="0" dirty="0" smtClean="0">
              <a:solidFill>
                <a:srgbClr val="C00000"/>
              </a:solidFill>
              <a:latin typeface="標楷體" pitchFamily="65" charset="-120"/>
              <a:ea typeface="標楷體" pitchFamily="65" charset="-120"/>
            </a:rPr>
            <a:t>（長期永續）</a:t>
          </a:r>
          <a:endParaRPr lang="zh-TW" altLang="en-US" b="0" dirty="0">
            <a:solidFill>
              <a:srgbClr val="C00000"/>
            </a:solidFill>
            <a:latin typeface="標楷體" pitchFamily="65" charset="-120"/>
            <a:ea typeface="標楷體" pitchFamily="65" charset="-120"/>
          </a:endParaRPr>
        </a:p>
      </dgm:t>
    </dgm:pt>
    <dgm:pt modelId="{5F865C6C-D490-40F6-BB3D-F5875D055DC4}" type="parTrans" cxnId="{F5B09F0E-E2F5-4927-832D-F2DE724D0191}">
      <dgm:prSet/>
      <dgm:spPr/>
      <dgm:t>
        <a:bodyPr/>
        <a:lstStyle/>
        <a:p>
          <a:endParaRPr lang="zh-TW" altLang="en-US" b="1">
            <a:latin typeface="標楷體" pitchFamily="65" charset="-120"/>
            <a:ea typeface="標楷體" pitchFamily="65" charset="-120"/>
          </a:endParaRPr>
        </a:p>
      </dgm:t>
    </dgm:pt>
    <dgm:pt modelId="{B9155DE5-314A-4B4D-8C1A-EF10EA6939E9}" type="sibTrans" cxnId="{F5B09F0E-E2F5-4927-832D-F2DE724D0191}">
      <dgm:prSet/>
      <dgm:spPr/>
      <dgm:t>
        <a:bodyPr/>
        <a:lstStyle/>
        <a:p>
          <a:endParaRPr lang="zh-TW" altLang="en-US" b="1">
            <a:latin typeface="標楷體" pitchFamily="65" charset="-120"/>
            <a:ea typeface="標楷體" pitchFamily="65" charset="-120"/>
          </a:endParaRPr>
        </a:p>
      </dgm:t>
    </dgm:pt>
    <dgm:pt modelId="{597A3238-1227-42FC-AEB9-A624E4741964}">
      <dgm:prSet phldrT="[文字]"/>
      <dgm:spPr/>
      <dgm:t>
        <a:bodyPr/>
        <a:lstStyle/>
        <a:p>
          <a:r>
            <a:rPr lang="zh-TW" b="0" dirty="0" smtClean="0">
              <a:latin typeface="標楷體" pitchFamily="65" charset="-120"/>
              <a:ea typeface="標楷體" pitchFamily="65" charset="-120"/>
            </a:rPr>
            <a:t>學校健康計畫必須恰當地使用</a:t>
          </a:r>
          <a:r>
            <a:rPr lang="zh-TW" b="0" dirty="0" smtClean="0">
              <a:solidFill>
                <a:srgbClr val="C00000"/>
              </a:solidFill>
              <a:latin typeface="標楷體" pitchFamily="65" charset="-120"/>
              <a:ea typeface="標楷體" pitchFamily="65" charset="-120"/>
            </a:rPr>
            <a:t>合適的教學策略</a:t>
          </a:r>
          <a:endParaRPr lang="zh-TW" altLang="en-US" b="0" dirty="0">
            <a:solidFill>
              <a:srgbClr val="C00000"/>
            </a:solidFill>
            <a:latin typeface="標楷體" pitchFamily="65" charset="-120"/>
            <a:ea typeface="標楷體" pitchFamily="65" charset="-120"/>
          </a:endParaRPr>
        </a:p>
      </dgm:t>
    </dgm:pt>
    <dgm:pt modelId="{85BC4BFB-C60A-47EB-83D4-8EC81BEA85E3}" type="parTrans" cxnId="{683192B4-88B1-441C-AC02-AF8A477E0B8A}">
      <dgm:prSet/>
      <dgm:spPr/>
      <dgm:t>
        <a:bodyPr/>
        <a:lstStyle/>
        <a:p>
          <a:endParaRPr lang="zh-TW" altLang="en-US" b="1">
            <a:latin typeface="標楷體" pitchFamily="65" charset="-120"/>
            <a:ea typeface="標楷體" pitchFamily="65" charset="-120"/>
          </a:endParaRPr>
        </a:p>
      </dgm:t>
    </dgm:pt>
    <dgm:pt modelId="{14C7274C-CB1B-435A-82A7-709FAEF9D813}" type="sibTrans" cxnId="{683192B4-88B1-441C-AC02-AF8A477E0B8A}">
      <dgm:prSet/>
      <dgm:spPr/>
      <dgm:t>
        <a:bodyPr/>
        <a:lstStyle/>
        <a:p>
          <a:endParaRPr lang="zh-TW" altLang="en-US" b="1">
            <a:latin typeface="標楷體" pitchFamily="65" charset="-120"/>
            <a:ea typeface="標楷體" pitchFamily="65" charset="-120"/>
          </a:endParaRPr>
        </a:p>
      </dgm:t>
    </dgm:pt>
    <dgm:pt modelId="{11B7BDAB-E765-49B7-AFBE-225B1B7F16F3}" type="pres">
      <dgm:prSet presAssocID="{CF304396-05FB-44E7-B9F8-D60F0DF8451F}" presName="Name0" presStyleCnt="0">
        <dgm:presLayoutVars>
          <dgm:chMax/>
          <dgm:chPref/>
          <dgm:dir/>
        </dgm:presLayoutVars>
      </dgm:prSet>
      <dgm:spPr/>
      <dgm:t>
        <a:bodyPr/>
        <a:lstStyle/>
        <a:p>
          <a:endParaRPr lang="zh-TW" altLang="en-US"/>
        </a:p>
      </dgm:t>
    </dgm:pt>
    <dgm:pt modelId="{0F66D43B-F71D-4732-A850-D9307E396C0F}" type="pres">
      <dgm:prSet presAssocID="{098DB57F-0A19-48BF-B50D-D5F71DE6D6A7}" presName="parenttextcomposite" presStyleCnt="0"/>
      <dgm:spPr/>
    </dgm:pt>
    <dgm:pt modelId="{F43B27BE-F006-4304-B7F9-1C3AC401BAD2}" type="pres">
      <dgm:prSet presAssocID="{098DB57F-0A19-48BF-B50D-D5F71DE6D6A7}" presName="parenttext" presStyleLbl="revTx" presStyleIdx="0" presStyleCnt="5">
        <dgm:presLayoutVars>
          <dgm:chMax/>
          <dgm:chPref val="2"/>
          <dgm:bulletEnabled val="1"/>
        </dgm:presLayoutVars>
      </dgm:prSet>
      <dgm:spPr/>
      <dgm:t>
        <a:bodyPr/>
        <a:lstStyle/>
        <a:p>
          <a:endParaRPr lang="zh-TW" altLang="en-US"/>
        </a:p>
      </dgm:t>
    </dgm:pt>
    <dgm:pt modelId="{882DB33D-43E3-4E59-9861-26D3DC99B854}" type="pres">
      <dgm:prSet presAssocID="{098DB57F-0A19-48BF-B50D-D5F71DE6D6A7}" presName="parallelogramComposite" presStyleCnt="0"/>
      <dgm:spPr/>
    </dgm:pt>
    <dgm:pt modelId="{BF205E50-FB58-4EB3-A39F-28AA9ECA12A4}" type="pres">
      <dgm:prSet presAssocID="{098DB57F-0A19-48BF-B50D-D5F71DE6D6A7}" presName="parallelogram1" presStyleLbl="alignNode1" presStyleIdx="0" presStyleCnt="35"/>
      <dgm:spPr/>
    </dgm:pt>
    <dgm:pt modelId="{7460C70E-CF85-4A3C-9ABD-96067D803588}" type="pres">
      <dgm:prSet presAssocID="{098DB57F-0A19-48BF-B50D-D5F71DE6D6A7}" presName="parallelogram2" presStyleLbl="alignNode1" presStyleIdx="1" presStyleCnt="35"/>
      <dgm:spPr/>
    </dgm:pt>
    <dgm:pt modelId="{4979BB91-B1F2-4735-8D5B-ADA7DA67AA0A}" type="pres">
      <dgm:prSet presAssocID="{098DB57F-0A19-48BF-B50D-D5F71DE6D6A7}" presName="parallelogram3" presStyleLbl="alignNode1" presStyleIdx="2" presStyleCnt="35"/>
      <dgm:spPr/>
    </dgm:pt>
    <dgm:pt modelId="{EA5471A4-93F1-48A7-9945-7C7C387D16C1}" type="pres">
      <dgm:prSet presAssocID="{098DB57F-0A19-48BF-B50D-D5F71DE6D6A7}" presName="parallelogram4" presStyleLbl="alignNode1" presStyleIdx="3" presStyleCnt="35"/>
      <dgm:spPr/>
    </dgm:pt>
    <dgm:pt modelId="{CE84C87A-842D-4FBE-BA07-4AB3DEB0ACA5}" type="pres">
      <dgm:prSet presAssocID="{098DB57F-0A19-48BF-B50D-D5F71DE6D6A7}" presName="parallelogram5" presStyleLbl="alignNode1" presStyleIdx="4" presStyleCnt="35"/>
      <dgm:spPr/>
    </dgm:pt>
    <dgm:pt modelId="{B6A51426-909A-48B9-9F15-DCC106252AB1}" type="pres">
      <dgm:prSet presAssocID="{098DB57F-0A19-48BF-B50D-D5F71DE6D6A7}" presName="parallelogram6" presStyleLbl="alignNode1" presStyleIdx="5" presStyleCnt="35"/>
      <dgm:spPr/>
    </dgm:pt>
    <dgm:pt modelId="{ACC70DCE-146D-4EF2-A93D-D08976DA1C0F}" type="pres">
      <dgm:prSet presAssocID="{098DB57F-0A19-48BF-B50D-D5F71DE6D6A7}" presName="parallelogram7" presStyleLbl="alignNode1" presStyleIdx="6" presStyleCnt="35"/>
      <dgm:spPr/>
    </dgm:pt>
    <dgm:pt modelId="{C20C1758-EBFD-4585-AD45-0EAC5F121947}" type="pres">
      <dgm:prSet presAssocID="{B8A88067-029A-4AA1-950A-8F0E42A22D87}" presName="sibTrans" presStyleCnt="0"/>
      <dgm:spPr/>
    </dgm:pt>
    <dgm:pt modelId="{8143029A-20B5-4F93-B0E6-47188F2D5E77}" type="pres">
      <dgm:prSet presAssocID="{261DBF72-9A4B-43F7-8E8D-3033CF3616BA}" presName="parenttextcomposite" presStyleCnt="0"/>
      <dgm:spPr/>
    </dgm:pt>
    <dgm:pt modelId="{33A1854F-51B2-4D7F-BA37-9D1C6CC582C0}" type="pres">
      <dgm:prSet presAssocID="{261DBF72-9A4B-43F7-8E8D-3033CF3616BA}" presName="parenttext" presStyleLbl="revTx" presStyleIdx="1" presStyleCnt="5">
        <dgm:presLayoutVars>
          <dgm:chMax/>
          <dgm:chPref val="2"/>
          <dgm:bulletEnabled val="1"/>
        </dgm:presLayoutVars>
      </dgm:prSet>
      <dgm:spPr/>
      <dgm:t>
        <a:bodyPr/>
        <a:lstStyle/>
        <a:p>
          <a:endParaRPr lang="zh-TW" altLang="en-US"/>
        </a:p>
      </dgm:t>
    </dgm:pt>
    <dgm:pt modelId="{0FF34994-2B6A-4FCF-B511-80E3A3C7DD14}" type="pres">
      <dgm:prSet presAssocID="{261DBF72-9A4B-43F7-8E8D-3033CF3616BA}" presName="parallelogramComposite" presStyleCnt="0"/>
      <dgm:spPr/>
    </dgm:pt>
    <dgm:pt modelId="{167F55EC-F6A6-4C0B-B0E6-809F4C1D74A8}" type="pres">
      <dgm:prSet presAssocID="{261DBF72-9A4B-43F7-8E8D-3033CF3616BA}" presName="parallelogram1" presStyleLbl="alignNode1" presStyleIdx="7" presStyleCnt="35"/>
      <dgm:spPr/>
    </dgm:pt>
    <dgm:pt modelId="{5A1A810C-087C-49E3-944B-2C39E5421139}" type="pres">
      <dgm:prSet presAssocID="{261DBF72-9A4B-43F7-8E8D-3033CF3616BA}" presName="parallelogram2" presStyleLbl="alignNode1" presStyleIdx="8" presStyleCnt="35"/>
      <dgm:spPr/>
    </dgm:pt>
    <dgm:pt modelId="{1A6DEDEB-B2A7-43AE-B1A3-C0ABFD733E76}" type="pres">
      <dgm:prSet presAssocID="{261DBF72-9A4B-43F7-8E8D-3033CF3616BA}" presName="parallelogram3" presStyleLbl="alignNode1" presStyleIdx="9" presStyleCnt="35"/>
      <dgm:spPr/>
    </dgm:pt>
    <dgm:pt modelId="{CFADED03-0099-441B-AC1E-A3D20090DA76}" type="pres">
      <dgm:prSet presAssocID="{261DBF72-9A4B-43F7-8E8D-3033CF3616BA}" presName="parallelogram4" presStyleLbl="alignNode1" presStyleIdx="10" presStyleCnt="35"/>
      <dgm:spPr/>
    </dgm:pt>
    <dgm:pt modelId="{DFA2A612-A61B-45D8-A22E-316D93632630}" type="pres">
      <dgm:prSet presAssocID="{261DBF72-9A4B-43F7-8E8D-3033CF3616BA}" presName="parallelogram5" presStyleLbl="alignNode1" presStyleIdx="11" presStyleCnt="35"/>
      <dgm:spPr/>
    </dgm:pt>
    <dgm:pt modelId="{EDA3BE8B-C9C6-4ECA-B86A-E54B00DC5F98}" type="pres">
      <dgm:prSet presAssocID="{261DBF72-9A4B-43F7-8E8D-3033CF3616BA}" presName="parallelogram6" presStyleLbl="alignNode1" presStyleIdx="12" presStyleCnt="35"/>
      <dgm:spPr/>
    </dgm:pt>
    <dgm:pt modelId="{16BCDD10-A3E6-4377-95C3-C3009A85DCD2}" type="pres">
      <dgm:prSet presAssocID="{261DBF72-9A4B-43F7-8E8D-3033CF3616BA}" presName="parallelogram7" presStyleLbl="alignNode1" presStyleIdx="13" presStyleCnt="35"/>
      <dgm:spPr/>
    </dgm:pt>
    <dgm:pt modelId="{FAA14946-EE05-4AD3-B61D-4063E52679EE}" type="pres">
      <dgm:prSet presAssocID="{AFED0B0D-51D2-40F2-BC01-F54E9E791060}" presName="sibTrans" presStyleCnt="0"/>
      <dgm:spPr/>
    </dgm:pt>
    <dgm:pt modelId="{CC96E7B5-1C43-4F42-90B6-ABDFB353CD9E}" type="pres">
      <dgm:prSet presAssocID="{593B59E7-357D-4570-9B42-DF966752776F}" presName="parenttextcomposite" presStyleCnt="0"/>
      <dgm:spPr/>
    </dgm:pt>
    <dgm:pt modelId="{F8DCC969-F93A-4E2C-B5A5-37F9401B209E}" type="pres">
      <dgm:prSet presAssocID="{593B59E7-357D-4570-9B42-DF966752776F}" presName="parenttext" presStyleLbl="revTx" presStyleIdx="2" presStyleCnt="5">
        <dgm:presLayoutVars>
          <dgm:chMax/>
          <dgm:chPref val="2"/>
          <dgm:bulletEnabled val="1"/>
        </dgm:presLayoutVars>
      </dgm:prSet>
      <dgm:spPr/>
      <dgm:t>
        <a:bodyPr/>
        <a:lstStyle/>
        <a:p>
          <a:endParaRPr lang="zh-TW" altLang="en-US"/>
        </a:p>
      </dgm:t>
    </dgm:pt>
    <dgm:pt modelId="{91420181-2557-4C24-8FFE-F84CC1177B0E}" type="pres">
      <dgm:prSet presAssocID="{593B59E7-357D-4570-9B42-DF966752776F}" presName="parallelogramComposite" presStyleCnt="0"/>
      <dgm:spPr/>
    </dgm:pt>
    <dgm:pt modelId="{A69F4A82-5D97-460B-B5ED-48EC0A5D0348}" type="pres">
      <dgm:prSet presAssocID="{593B59E7-357D-4570-9B42-DF966752776F}" presName="parallelogram1" presStyleLbl="alignNode1" presStyleIdx="14" presStyleCnt="35"/>
      <dgm:spPr/>
    </dgm:pt>
    <dgm:pt modelId="{91D99AFC-F492-4689-BA0C-68B2ECA76DD5}" type="pres">
      <dgm:prSet presAssocID="{593B59E7-357D-4570-9B42-DF966752776F}" presName="parallelogram2" presStyleLbl="alignNode1" presStyleIdx="15" presStyleCnt="35"/>
      <dgm:spPr/>
    </dgm:pt>
    <dgm:pt modelId="{ED272549-8EB9-487C-A375-E08DDA15234C}" type="pres">
      <dgm:prSet presAssocID="{593B59E7-357D-4570-9B42-DF966752776F}" presName="parallelogram3" presStyleLbl="alignNode1" presStyleIdx="16" presStyleCnt="35"/>
      <dgm:spPr/>
    </dgm:pt>
    <dgm:pt modelId="{18866C2A-2767-476E-886D-ED9554D94A94}" type="pres">
      <dgm:prSet presAssocID="{593B59E7-357D-4570-9B42-DF966752776F}" presName="parallelogram4" presStyleLbl="alignNode1" presStyleIdx="17" presStyleCnt="35"/>
      <dgm:spPr/>
    </dgm:pt>
    <dgm:pt modelId="{EB4976B1-9B0D-4899-8779-3B06939F0CEC}" type="pres">
      <dgm:prSet presAssocID="{593B59E7-357D-4570-9B42-DF966752776F}" presName="parallelogram5" presStyleLbl="alignNode1" presStyleIdx="18" presStyleCnt="35"/>
      <dgm:spPr/>
    </dgm:pt>
    <dgm:pt modelId="{0B0A9CB5-C01D-46BE-B34D-25E3C71CCF75}" type="pres">
      <dgm:prSet presAssocID="{593B59E7-357D-4570-9B42-DF966752776F}" presName="parallelogram6" presStyleLbl="alignNode1" presStyleIdx="19" presStyleCnt="35"/>
      <dgm:spPr/>
    </dgm:pt>
    <dgm:pt modelId="{15174630-0EE8-4820-ACDB-00069B426C2E}" type="pres">
      <dgm:prSet presAssocID="{593B59E7-357D-4570-9B42-DF966752776F}" presName="parallelogram7" presStyleLbl="alignNode1" presStyleIdx="20" presStyleCnt="35"/>
      <dgm:spPr/>
    </dgm:pt>
    <dgm:pt modelId="{446B2546-4C7D-4B13-ABF1-CDA41C869E50}" type="pres">
      <dgm:prSet presAssocID="{00DAB63F-E6B5-4948-882C-3EA2BA385D36}" presName="sibTrans" presStyleCnt="0"/>
      <dgm:spPr/>
    </dgm:pt>
    <dgm:pt modelId="{E3D0F6BE-C4F3-4A09-963F-6EFE25B71D93}" type="pres">
      <dgm:prSet presAssocID="{F36D8226-4BA7-4CB1-A492-FAE4F6D0DD66}" presName="parenttextcomposite" presStyleCnt="0"/>
      <dgm:spPr/>
    </dgm:pt>
    <dgm:pt modelId="{4DCA7D8C-3D50-495D-8E15-9325C78D882E}" type="pres">
      <dgm:prSet presAssocID="{F36D8226-4BA7-4CB1-A492-FAE4F6D0DD66}" presName="parenttext" presStyleLbl="revTx" presStyleIdx="3" presStyleCnt="5">
        <dgm:presLayoutVars>
          <dgm:chMax/>
          <dgm:chPref val="2"/>
          <dgm:bulletEnabled val="1"/>
        </dgm:presLayoutVars>
      </dgm:prSet>
      <dgm:spPr/>
      <dgm:t>
        <a:bodyPr/>
        <a:lstStyle/>
        <a:p>
          <a:endParaRPr lang="zh-TW" altLang="en-US"/>
        </a:p>
      </dgm:t>
    </dgm:pt>
    <dgm:pt modelId="{F6E236CB-EE51-4DBB-AFA6-788AE4242E93}" type="pres">
      <dgm:prSet presAssocID="{F36D8226-4BA7-4CB1-A492-FAE4F6D0DD66}" presName="parallelogramComposite" presStyleCnt="0"/>
      <dgm:spPr/>
    </dgm:pt>
    <dgm:pt modelId="{175A7755-0228-423F-A9AA-5EEF484B19E4}" type="pres">
      <dgm:prSet presAssocID="{F36D8226-4BA7-4CB1-A492-FAE4F6D0DD66}" presName="parallelogram1" presStyleLbl="alignNode1" presStyleIdx="21" presStyleCnt="35"/>
      <dgm:spPr/>
    </dgm:pt>
    <dgm:pt modelId="{382A6B89-C1B6-4B8A-B051-8A3DE58034DE}" type="pres">
      <dgm:prSet presAssocID="{F36D8226-4BA7-4CB1-A492-FAE4F6D0DD66}" presName="parallelogram2" presStyleLbl="alignNode1" presStyleIdx="22" presStyleCnt="35"/>
      <dgm:spPr/>
    </dgm:pt>
    <dgm:pt modelId="{6421F296-D303-45F3-92EF-1E22DC1AC93C}" type="pres">
      <dgm:prSet presAssocID="{F36D8226-4BA7-4CB1-A492-FAE4F6D0DD66}" presName="parallelogram3" presStyleLbl="alignNode1" presStyleIdx="23" presStyleCnt="35"/>
      <dgm:spPr/>
    </dgm:pt>
    <dgm:pt modelId="{8C2E4385-8169-410A-8A69-2DF0AE9EA140}" type="pres">
      <dgm:prSet presAssocID="{F36D8226-4BA7-4CB1-A492-FAE4F6D0DD66}" presName="parallelogram4" presStyleLbl="alignNode1" presStyleIdx="24" presStyleCnt="35"/>
      <dgm:spPr/>
    </dgm:pt>
    <dgm:pt modelId="{8414553E-4BEE-4095-8807-69CF396F63E1}" type="pres">
      <dgm:prSet presAssocID="{F36D8226-4BA7-4CB1-A492-FAE4F6D0DD66}" presName="parallelogram5" presStyleLbl="alignNode1" presStyleIdx="25" presStyleCnt="35"/>
      <dgm:spPr/>
    </dgm:pt>
    <dgm:pt modelId="{6334401D-16B0-44E2-A355-90DBE5654456}" type="pres">
      <dgm:prSet presAssocID="{F36D8226-4BA7-4CB1-A492-FAE4F6D0DD66}" presName="parallelogram6" presStyleLbl="alignNode1" presStyleIdx="26" presStyleCnt="35"/>
      <dgm:spPr/>
    </dgm:pt>
    <dgm:pt modelId="{A2F38446-262F-47BA-80EF-FD30A49D24E3}" type="pres">
      <dgm:prSet presAssocID="{F36D8226-4BA7-4CB1-A492-FAE4F6D0DD66}" presName="parallelogram7" presStyleLbl="alignNode1" presStyleIdx="27" presStyleCnt="35"/>
      <dgm:spPr/>
    </dgm:pt>
    <dgm:pt modelId="{E1D4983C-D03B-4A62-B080-464CC096C422}" type="pres">
      <dgm:prSet presAssocID="{B9155DE5-314A-4B4D-8C1A-EF10EA6939E9}" presName="sibTrans" presStyleCnt="0"/>
      <dgm:spPr/>
    </dgm:pt>
    <dgm:pt modelId="{8B7B750E-3D0B-499E-ABC9-592DD17CE08E}" type="pres">
      <dgm:prSet presAssocID="{597A3238-1227-42FC-AEB9-A624E4741964}" presName="parenttextcomposite" presStyleCnt="0"/>
      <dgm:spPr/>
    </dgm:pt>
    <dgm:pt modelId="{01C0D92D-FD86-4DD4-854D-D8E25A4218EC}" type="pres">
      <dgm:prSet presAssocID="{597A3238-1227-42FC-AEB9-A624E4741964}" presName="parenttext" presStyleLbl="revTx" presStyleIdx="4" presStyleCnt="5">
        <dgm:presLayoutVars>
          <dgm:chMax/>
          <dgm:chPref val="2"/>
          <dgm:bulletEnabled val="1"/>
        </dgm:presLayoutVars>
      </dgm:prSet>
      <dgm:spPr/>
      <dgm:t>
        <a:bodyPr/>
        <a:lstStyle/>
        <a:p>
          <a:endParaRPr lang="zh-TW" altLang="en-US"/>
        </a:p>
      </dgm:t>
    </dgm:pt>
    <dgm:pt modelId="{F289808D-ED93-44F6-9CB2-AD91E7BD0E48}" type="pres">
      <dgm:prSet presAssocID="{597A3238-1227-42FC-AEB9-A624E4741964}" presName="parallelogramComposite" presStyleCnt="0"/>
      <dgm:spPr/>
    </dgm:pt>
    <dgm:pt modelId="{22D60A7A-F3CC-4664-BED3-6BA524A0BF27}" type="pres">
      <dgm:prSet presAssocID="{597A3238-1227-42FC-AEB9-A624E4741964}" presName="parallelogram1" presStyleLbl="alignNode1" presStyleIdx="28" presStyleCnt="35"/>
      <dgm:spPr/>
    </dgm:pt>
    <dgm:pt modelId="{D5B77575-C701-4442-B8CA-0F9DC83F095C}" type="pres">
      <dgm:prSet presAssocID="{597A3238-1227-42FC-AEB9-A624E4741964}" presName="parallelogram2" presStyleLbl="alignNode1" presStyleIdx="29" presStyleCnt="35"/>
      <dgm:spPr/>
    </dgm:pt>
    <dgm:pt modelId="{F62D2098-BAB1-46F2-AF37-87C279191EF3}" type="pres">
      <dgm:prSet presAssocID="{597A3238-1227-42FC-AEB9-A624E4741964}" presName="parallelogram3" presStyleLbl="alignNode1" presStyleIdx="30" presStyleCnt="35"/>
      <dgm:spPr/>
    </dgm:pt>
    <dgm:pt modelId="{79D736E5-4973-42FB-A68D-EB21F72ABF5A}" type="pres">
      <dgm:prSet presAssocID="{597A3238-1227-42FC-AEB9-A624E4741964}" presName="parallelogram4" presStyleLbl="alignNode1" presStyleIdx="31" presStyleCnt="35"/>
      <dgm:spPr/>
    </dgm:pt>
    <dgm:pt modelId="{0310F899-D576-43C7-B973-55895CBAA6C2}" type="pres">
      <dgm:prSet presAssocID="{597A3238-1227-42FC-AEB9-A624E4741964}" presName="parallelogram5" presStyleLbl="alignNode1" presStyleIdx="32" presStyleCnt="35"/>
      <dgm:spPr/>
    </dgm:pt>
    <dgm:pt modelId="{9E4C7558-75AF-4229-ADE2-487F085C9F01}" type="pres">
      <dgm:prSet presAssocID="{597A3238-1227-42FC-AEB9-A624E4741964}" presName="parallelogram6" presStyleLbl="alignNode1" presStyleIdx="33" presStyleCnt="35"/>
      <dgm:spPr/>
    </dgm:pt>
    <dgm:pt modelId="{A3D58EFB-200F-4722-B416-0238E3C46D2A}" type="pres">
      <dgm:prSet presAssocID="{597A3238-1227-42FC-AEB9-A624E4741964}" presName="parallelogram7" presStyleLbl="alignNode1" presStyleIdx="34" presStyleCnt="35"/>
      <dgm:spPr/>
    </dgm:pt>
  </dgm:ptLst>
  <dgm:cxnLst>
    <dgm:cxn modelId="{AB2039F6-8DDF-4D64-AEFB-4C32F078D75B}" type="presOf" srcId="{098DB57F-0A19-48BF-B50D-D5F71DE6D6A7}" destId="{F43B27BE-F006-4304-B7F9-1C3AC401BAD2}" srcOrd="0" destOrd="0" presId="urn:microsoft.com/office/officeart/2008/layout/VerticalAccentList"/>
    <dgm:cxn modelId="{F5B09F0E-E2F5-4927-832D-F2DE724D0191}" srcId="{CF304396-05FB-44E7-B9F8-D60F0DF8451F}" destId="{F36D8226-4BA7-4CB1-A492-FAE4F6D0DD66}" srcOrd="3" destOrd="0" parTransId="{5F865C6C-D490-40F6-BB3D-F5875D055DC4}" sibTransId="{B9155DE5-314A-4B4D-8C1A-EF10EA6939E9}"/>
    <dgm:cxn modelId="{A55AFE77-54B8-4409-A785-046B4FAF5ADC}" type="presOf" srcId="{F36D8226-4BA7-4CB1-A492-FAE4F6D0DD66}" destId="{4DCA7D8C-3D50-495D-8E15-9325C78D882E}" srcOrd="0" destOrd="0" presId="urn:microsoft.com/office/officeart/2008/layout/VerticalAccentList"/>
    <dgm:cxn modelId="{D497D95E-2886-4BE3-A209-8C1D5D1E09DD}" type="presOf" srcId="{261DBF72-9A4B-43F7-8E8D-3033CF3616BA}" destId="{33A1854F-51B2-4D7F-BA37-9D1C6CC582C0}" srcOrd="0" destOrd="0" presId="urn:microsoft.com/office/officeart/2008/layout/VerticalAccentList"/>
    <dgm:cxn modelId="{07E23D51-B290-4CE1-86D5-EBA012FD62FC}" type="presOf" srcId="{593B59E7-357D-4570-9B42-DF966752776F}" destId="{F8DCC969-F93A-4E2C-B5A5-37F9401B209E}" srcOrd="0" destOrd="0" presId="urn:microsoft.com/office/officeart/2008/layout/VerticalAccentList"/>
    <dgm:cxn modelId="{589F9D30-AC30-4CD4-9DD4-4E3421B0F021}" srcId="{CF304396-05FB-44E7-B9F8-D60F0DF8451F}" destId="{261DBF72-9A4B-43F7-8E8D-3033CF3616BA}" srcOrd="1" destOrd="0" parTransId="{8A8B2919-9117-430E-A287-2663C49B7B19}" sibTransId="{AFED0B0D-51D2-40F2-BC01-F54E9E791060}"/>
    <dgm:cxn modelId="{E6F64637-FC5D-4CA7-8CFF-F3F30E60BB71}" srcId="{CF304396-05FB-44E7-B9F8-D60F0DF8451F}" destId="{098DB57F-0A19-48BF-B50D-D5F71DE6D6A7}" srcOrd="0" destOrd="0" parTransId="{CF661519-6B15-486F-AF7D-9D7D2FAF0297}" sibTransId="{B8A88067-029A-4AA1-950A-8F0E42A22D87}"/>
    <dgm:cxn modelId="{2DD1ADDC-292B-4268-A41C-21B649DA02A5}" srcId="{CF304396-05FB-44E7-B9F8-D60F0DF8451F}" destId="{593B59E7-357D-4570-9B42-DF966752776F}" srcOrd="2" destOrd="0" parTransId="{821EFBAD-B7D6-44BF-A4FE-1510B93336C7}" sibTransId="{00DAB63F-E6B5-4948-882C-3EA2BA385D36}"/>
    <dgm:cxn modelId="{318361EF-6053-441B-8287-8C162E1A86DE}" type="presOf" srcId="{CF304396-05FB-44E7-B9F8-D60F0DF8451F}" destId="{11B7BDAB-E765-49B7-AFBE-225B1B7F16F3}" srcOrd="0" destOrd="0" presId="urn:microsoft.com/office/officeart/2008/layout/VerticalAccentList"/>
    <dgm:cxn modelId="{6FFCB2C0-A181-4943-861E-E2A3080F00E7}" type="presOf" srcId="{597A3238-1227-42FC-AEB9-A624E4741964}" destId="{01C0D92D-FD86-4DD4-854D-D8E25A4218EC}" srcOrd="0" destOrd="0" presId="urn:microsoft.com/office/officeart/2008/layout/VerticalAccentList"/>
    <dgm:cxn modelId="{683192B4-88B1-441C-AC02-AF8A477E0B8A}" srcId="{CF304396-05FB-44E7-B9F8-D60F0DF8451F}" destId="{597A3238-1227-42FC-AEB9-A624E4741964}" srcOrd="4" destOrd="0" parTransId="{85BC4BFB-C60A-47EB-83D4-8EC81BEA85E3}" sibTransId="{14C7274C-CB1B-435A-82A7-709FAEF9D813}"/>
    <dgm:cxn modelId="{DF35ABFD-8830-4C4E-B368-8C39F6BFDD32}" type="presParOf" srcId="{11B7BDAB-E765-49B7-AFBE-225B1B7F16F3}" destId="{0F66D43B-F71D-4732-A850-D9307E396C0F}" srcOrd="0" destOrd="0" presId="urn:microsoft.com/office/officeart/2008/layout/VerticalAccentList"/>
    <dgm:cxn modelId="{01EABF58-FF8A-4263-9351-F504C9C79679}" type="presParOf" srcId="{0F66D43B-F71D-4732-A850-D9307E396C0F}" destId="{F43B27BE-F006-4304-B7F9-1C3AC401BAD2}" srcOrd="0" destOrd="0" presId="urn:microsoft.com/office/officeart/2008/layout/VerticalAccentList"/>
    <dgm:cxn modelId="{619A6C56-D4A6-4B33-8580-187E663E570D}" type="presParOf" srcId="{11B7BDAB-E765-49B7-AFBE-225B1B7F16F3}" destId="{882DB33D-43E3-4E59-9861-26D3DC99B854}" srcOrd="1" destOrd="0" presId="urn:microsoft.com/office/officeart/2008/layout/VerticalAccentList"/>
    <dgm:cxn modelId="{39F6A380-3CCE-442A-8B37-70244ECC11F8}" type="presParOf" srcId="{882DB33D-43E3-4E59-9861-26D3DC99B854}" destId="{BF205E50-FB58-4EB3-A39F-28AA9ECA12A4}" srcOrd="0" destOrd="0" presId="urn:microsoft.com/office/officeart/2008/layout/VerticalAccentList"/>
    <dgm:cxn modelId="{895EDC29-B612-45CE-B9E2-999B843E4968}" type="presParOf" srcId="{882DB33D-43E3-4E59-9861-26D3DC99B854}" destId="{7460C70E-CF85-4A3C-9ABD-96067D803588}" srcOrd="1" destOrd="0" presId="urn:microsoft.com/office/officeart/2008/layout/VerticalAccentList"/>
    <dgm:cxn modelId="{26A464CC-6883-4165-9DDB-7F3BCB6335E9}" type="presParOf" srcId="{882DB33D-43E3-4E59-9861-26D3DC99B854}" destId="{4979BB91-B1F2-4735-8D5B-ADA7DA67AA0A}" srcOrd="2" destOrd="0" presId="urn:microsoft.com/office/officeart/2008/layout/VerticalAccentList"/>
    <dgm:cxn modelId="{FC1C77DC-2FDC-4AEC-ABC9-2D611BD0D40E}" type="presParOf" srcId="{882DB33D-43E3-4E59-9861-26D3DC99B854}" destId="{EA5471A4-93F1-48A7-9945-7C7C387D16C1}" srcOrd="3" destOrd="0" presId="urn:microsoft.com/office/officeart/2008/layout/VerticalAccentList"/>
    <dgm:cxn modelId="{71D32E6A-91CF-4766-99CF-DC2C4F994837}" type="presParOf" srcId="{882DB33D-43E3-4E59-9861-26D3DC99B854}" destId="{CE84C87A-842D-4FBE-BA07-4AB3DEB0ACA5}" srcOrd="4" destOrd="0" presId="urn:microsoft.com/office/officeart/2008/layout/VerticalAccentList"/>
    <dgm:cxn modelId="{127859C0-B8EE-4D95-AD01-8E59614C1659}" type="presParOf" srcId="{882DB33D-43E3-4E59-9861-26D3DC99B854}" destId="{B6A51426-909A-48B9-9F15-DCC106252AB1}" srcOrd="5" destOrd="0" presId="urn:microsoft.com/office/officeart/2008/layout/VerticalAccentList"/>
    <dgm:cxn modelId="{28466D54-68D0-494F-90E2-7BB36494788E}" type="presParOf" srcId="{882DB33D-43E3-4E59-9861-26D3DC99B854}" destId="{ACC70DCE-146D-4EF2-A93D-D08976DA1C0F}" srcOrd="6" destOrd="0" presId="urn:microsoft.com/office/officeart/2008/layout/VerticalAccentList"/>
    <dgm:cxn modelId="{9605A936-A48D-47E9-8BA1-A26F66E4F278}" type="presParOf" srcId="{11B7BDAB-E765-49B7-AFBE-225B1B7F16F3}" destId="{C20C1758-EBFD-4585-AD45-0EAC5F121947}" srcOrd="2" destOrd="0" presId="urn:microsoft.com/office/officeart/2008/layout/VerticalAccentList"/>
    <dgm:cxn modelId="{B86FF011-9CA7-4501-8336-0906B4E66BE0}" type="presParOf" srcId="{11B7BDAB-E765-49B7-AFBE-225B1B7F16F3}" destId="{8143029A-20B5-4F93-B0E6-47188F2D5E77}" srcOrd="3" destOrd="0" presId="urn:microsoft.com/office/officeart/2008/layout/VerticalAccentList"/>
    <dgm:cxn modelId="{79F3CC4C-59E4-4695-B7D1-EBC3E94F2154}" type="presParOf" srcId="{8143029A-20B5-4F93-B0E6-47188F2D5E77}" destId="{33A1854F-51B2-4D7F-BA37-9D1C6CC582C0}" srcOrd="0" destOrd="0" presId="urn:microsoft.com/office/officeart/2008/layout/VerticalAccentList"/>
    <dgm:cxn modelId="{E38C6198-05F9-422C-BA18-29B1B38A302A}" type="presParOf" srcId="{11B7BDAB-E765-49B7-AFBE-225B1B7F16F3}" destId="{0FF34994-2B6A-4FCF-B511-80E3A3C7DD14}" srcOrd="4" destOrd="0" presId="urn:microsoft.com/office/officeart/2008/layout/VerticalAccentList"/>
    <dgm:cxn modelId="{3C863E3D-F144-4DE2-ABB9-4B87D55EC334}" type="presParOf" srcId="{0FF34994-2B6A-4FCF-B511-80E3A3C7DD14}" destId="{167F55EC-F6A6-4C0B-B0E6-809F4C1D74A8}" srcOrd="0" destOrd="0" presId="urn:microsoft.com/office/officeart/2008/layout/VerticalAccentList"/>
    <dgm:cxn modelId="{D595D5A7-949F-4A7F-AD2E-09C79C2998D4}" type="presParOf" srcId="{0FF34994-2B6A-4FCF-B511-80E3A3C7DD14}" destId="{5A1A810C-087C-49E3-944B-2C39E5421139}" srcOrd="1" destOrd="0" presId="urn:microsoft.com/office/officeart/2008/layout/VerticalAccentList"/>
    <dgm:cxn modelId="{CE10FB27-10AC-42CB-A843-F33D10BA4057}" type="presParOf" srcId="{0FF34994-2B6A-4FCF-B511-80E3A3C7DD14}" destId="{1A6DEDEB-B2A7-43AE-B1A3-C0ABFD733E76}" srcOrd="2" destOrd="0" presId="urn:microsoft.com/office/officeart/2008/layout/VerticalAccentList"/>
    <dgm:cxn modelId="{BEFFAE41-544F-48EF-9574-682C3ECA0C67}" type="presParOf" srcId="{0FF34994-2B6A-4FCF-B511-80E3A3C7DD14}" destId="{CFADED03-0099-441B-AC1E-A3D20090DA76}" srcOrd="3" destOrd="0" presId="urn:microsoft.com/office/officeart/2008/layout/VerticalAccentList"/>
    <dgm:cxn modelId="{AF2069C4-1134-4BE2-A3DE-0A58E6D5A290}" type="presParOf" srcId="{0FF34994-2B6A-4FCF-B511-80E3A3C7DD14}" destId="{DFA2A612-A61B-45D8-A22E-316D93632630}" srcOrd="4" destOrd="0" presId="urn:microsoft.com/office/officeart/2008/layout/VerticalAccentList"/>
    <dgm:cxn modelId="{87EADA97-9005-4DF6-AEC9-169801BD31E6}" type="presParOf" srcId="{0FF34994-2B6A-4FCF-B511-80E3A3C7DD14}" destId="{EDA3BE8B-C9C6-4ECA-B86A-E54B00DC5F98}" srcOrd="5" destOrd="0" presId="urn:microsoft.com/office/officeart/2008/layout/VerticalAccentList"/>
    <dgm:cxn modelId="{2F740E42-EAF6-4675-8BD5-4ED43405FBA1}" type="presParOf" srcId="{0FF34994-2B6A-4FCF-B511-80E3A3C7DD14}" destId="{16BCDD10-A3E6-4377-95C3-C3009A85DCD2}" srcOrd="6" destOrd="0" presId="urn:microsoft.com/office/officeart/2008/layout/VerticalAccentList"/>
    <dgm:cxn modelId="{BFF41152-A3AF-4E0E-8D42-E0C437AB3D97}" type="presParOf" srcId="{11B7BDAB-E765-49B7-AFBE-225B1B7F16F3}" destId="{FAA14946-EE05-4AD3-B61D-4063E52679EE}" srcOrd="5" destOrd="0" presId="urn:microsoft.com/office/officeart/2008/layout/VerticalAccentList"/>
    <dgm:cxn modelId="{CBD295D6-7734-4196-809E-63BCFF96F541}" type="presParOf" srcId="{11B7BDAB-E765-49B7-AFBE-225B1B7F16F3}" destId="{CC96E7B5-1C43-4F42-90B6-ABDFB353CD9E}" srcOrd="6" destOrd="0" presId="urn:microsoft.com/office/officeart/2008/layout/VerticalAccentList"/>
    <dgm:cxn modelId="{6077E149-EF1C-4D66-B668-A0604389317D}" type="presParOf" srcId="{CC96E7B5-1C43-4F42-90B6-ABDFB353CD9E}" destId="{F8DCC969-F93A-4E2C-B5A5-37F9401B209E}" srcOrd="0" destOrd="0" presId="urn:microsoft.com/office/officeart/2008/layout/VerticalAccentList"/>
    <dgm:cxn modelId="{9334AD60-DED8-45EA-8821-FE1EB1DE0F54}" type="presParOf" srcId="{11B7BDAB-E765-49B7-AFBE-225B1B7F16F3}" destId="{91420181-2557-4C24-8FFE-F84CC1177B0E}" srcOrd="7" destOrd="0" presId="urn:microsoft.com/office/officeart/2008/layout/VerticalAccentList"/>
    <dgm:cxn modelId="{5A5DBAE3-D2B0-4706-B90F-56F866A6D0AB}" type="presParOf" srcId="{91420181-2557-4C24-8FFE-F84CC1177B0E}" destId="{A69F4A82-5D97-460B-B5ED-48EC0A5D0348}" srcOrd="0" destOrd="0" presId="urn:microsoft.com/office/officeart/2008/layout/VerticalAccentList"/>
    <dgm:cxn modelId="{9E3D54FD-57FC-4AB7-AD11-28C75F7BE026}" type="presParOf" srcId="{91420181-2557-4C24-8FFE-F84CC1177B0E}" destId="{91D99AFC-F492-4689-BA0C-68B2ECA76DD5}" srcOrd="1" destOrd="0" presId="urn:microsoft.com/office/officeart/2008/layout/VerticalAccentList"/>
    <dgm:cxn modelId="{A1ACFC46-CFF4-40A4-A772-E988886E822B}" type="presParOf" srcId="{91420181-2557-4C24-8FFE-F84CC1177B0E}" destId="{ED272549-8EB9-487C-A375-E08DDA15234C}" srcOrd="2" destOrd="0" presId="urn:microsoft.com/office/officeart/2008/layout/VerticalAccentList"/>
    <dgm:cxn modelId="{F7A5A456-5370-4A44-B3EA-77BCA18372B6}" type="presParOf" srcId="{91420181-2557-4C24-8FFE-F84CC1177B0E}" destId="{18866C2A-2767-476E-886D-ED9554D94A94}" srcOrd="3" destOrd="0" presId="urn:microsoft.com/office/officeart/2008/layout/VerticalAccentList"/>
    <dgm:cxn modelId="{BA9B127A-CE42-4D36-BEED-9D0E38B7EBEF}" type="presParOf" srcId="{91420181-2557-4C24-8FFE-F84CC1177B0E}" destId="{EB4976B1-9B0D-4899-8779-3B06939F0CEC}" srcOrd="4" destOrd="0" presId="urn:microsoft.com/office/officeart/2008/layout/VerticalAccentList"/>
    <dgm:cxn modelId="{53160DB2-D962-49FF-9119-3B063F2099CB}" type="presParOf" srcId="{91420181-2557-4C24-8FFE-F84CC1177B0E}" destId="{0B0A9CB5-C01D-46BE-B34D-25E3C71CCF75}" srcOrd="5" destOrd="0" presId="urn:microsoft.com/office/officeart/2008/layout/VerticalAccentList"/>
    <dgm:cxn modelId="{C3D92AD3-D0B1-4D9D-95FE-79A810927965}" type="presParOf" srcId="{91420181-2557-4C24-8FFE-F84CC1177B0E}" destId="{15174630-0EE8-4820-ACDB-00069B426C2E}" srcOrd="6" destOrd="0" presId="urn:microsoft.com/office/officeart/2008/layout/VerticalAccentList"/>
    <dgm:cxn modelId="{9CD460D3-8D7F-4B77-8CAB-41B37AD7AE51}" type="presParOf" srcId="{11B7BDAB-E765-49B7-AFBE-225B1B7F16F3}" destId="{446B2546-4C7D-4B13-ABF1-CDA41C869E50}" srcOrd="8" destOrd="0" presId="urn:microsoft.com/office/officeart/2008/layout/VerticalAccentList"/>
    <dgm:cxn modelId="{76AD346C-3DD4-4A85-961D-976D0F3CEA23}" type="presParOf" srcId="{11B7BDAB-E765-49B7-AFBE-225B1B7F16F3}" destId="{E3D0F6BE-C4F3-4A09-963F-6EFE25B71D93}" srcOrd="9" destOrd="0" presId="urn:microsoft.com/office/officeart/2008/layout/VerticalAccentList"/>
    <dgm:cxn modelId="{027809E7-CFC9-43AC-AA8E-330A17C75B08}" type="presParOf" srcId="{E3D0F6BE-C4F3-4A09-963F-6EFE25B71D93}" destId="{4DCA7D8C-3D50-495D-8E15-9325C78D882E}" srcOrd="0" destOrd="0" presId="urn:microsoft.com/office/officeart/2008/layout/VerticalAccentList"/>
    <dgm:cxn modelId="{09DDC10B-2629-401C-8F01-8ADF466015DC}" type="presParOf" srcId="{11B7BDAB-E765-49B7-AFBE-225B1B7F16F3}" destId="{F6E236CB-EE51-4DBB-AFA6-788AE4242E93}" srcOrd="10" destOrd="0" presId="urn:microsoft.com/office/officeart/2008/layout/VerticalAccentList"/>
    <dgm:cxn modelId="{0A0B6168-9FFF-4EE8-9BA8-FB51E29F28AD}" type="presParOf" srcId="{F6E236CB-EE51-4DBB-AFA6-788AE4242E93}" destId="{175A7755-0228-423F-A9AA-5EEF484B19E4}" srcOrd="0" destOrd="0" presId="urn:microsoft.com/office/officeart/2008/layout/VerticalAccentList"/>
    <dgm:cxn modelId="{AD255739-C29D-4CF2-89E4-DD1F33F01BDC}" type="presParOf" srcId="{F6E236CB-EE51-4DBB-AFA6-788AE4242E93}" destId="{382A6B89-C1B6-4B8A-B051-8A3DE58034DE}" srcOrd="1" destOrd="0" presId="urn:microsoft.com/office/officeart/2008/layout/VerticalAccentList"/>
    <dgm:cxn modelId="{F95FAAE9-D764-4F15-BEB7-3232431D4E56}" type="presParOf" srcId="{F6E236CB-EE51-4DBB-AFA6-788AE4242E93}" destId="{6421F296-D303-45F3-92EF-1E22DC1AC93C}" srcOrd="2" destOrd="0" presId="urn:microsoft.com/office/officeart/2008/layout/VerticalAccentList"/>
    <dgm:cxn modelId="{2C0A75AD-6875-48FE-8B23-75A1928CE4FA}" type="presParOf" srcId="{F6E236CB-EE51-4DBB-AFA6-788AE4242E93}" destId="{8C2E4385-8169-410A-8A69-2DF0AE9EA140}" srcOrd="3" destOrd="0" presId="urn:microsoft.com/office/officeart/2008/layout/VerticalAccentList"/>
    <dgm:cxn modelId="{FA4086F4-FF34-401E-ADA4-128CF7DC527E}" type="presParOf" srcId="{F6E236CB-EE51-4DBB-AFA6-788AE4242E93}" destId="{8414553E-4BEE-4095-8807-69CF396F63E1}" srcOrd="4" destOrd="0" presId="urn:microsoft.com/office/officeart/2008/layout/VerticalAccentList"/>
    <dgm:cxn modelId="{F8C3F594-D725-4499-93EB-81423A6D8DA1}" type="presParOf" srcId="{F6E236CB-EE51-4DBB-AFA6-788AE4242E93}" destId="{6334401D-16B0-44E2-A355-90DBE5654456}" srcOrd="5" destOrd="0" presId="urn:microsoft.com/office/officeart/2008/layout/VerticalAccentList"/>
    <dgm:cxn modelId="{42FEC294-6D88-4821-B8AC-3704C2F05633}" type="presParOf" srcId="{F6E236CB-EE51-4DBB-AFA6-788AE4242E93}" destId="{A2F38446-262F-47BA-80EF-FD30A49D24E3}" srcOrd="6" destOrd="0" presId="urn:microsoft.com/office/officeart/2008/layout/VerticalAccentList"/>
    <dgm:cxn modelId="{B7BFC616-30F6-4B40-B0D4-CD3C986CF674}" type="presParOf" srcId="{11B7BDAB-E765-49B7-AFBE-225B1B7F16F3}" destId="{E1D4983C-D03B-4A62-B080-464CC096C422}" srcOrd="11" destOrd="0" presId="urn:microsoft.com/office/officeart/2008/layout/VerticalAccentList"/>
    <dgm:cxn modelId="{7ED6A15C-DD49-449F-A911-13788B682950}" type="presParOf" srcId="{11B7BDAB-E765-49B7-AFBE-225B1B7F16F3}" destId="{8B7B750E-3D0B-499E-ABC9-592DD17CE08E}" srcOrd="12" destOrd="0" presId="urn:microsoft.com/office/officeart/2008/layout/VerticalAccentList"/>
    <dgm:cxn modelId="{0B4E83FD-3927-4E99-A033-E155ACE881DB}" type="presParOf" srcId="{8B7B750E-3D0B-499E-ABC9-592DD17CE08E}" destId="{01C0D92D-FD86-4DD4-854D-D8E25A4218EC}" srcOrd="0" destOrd="0" presId="urn:microsoft.com/office/officeart/2008/layout/VerticalAccentList"/>
    <dgm:cxn modelId="{22D452A7-2EBF-46BF-A496-5939269CB552}" type="presParOf" srcId="{11B7BDAB-E765-49B7-AFBE-225B1B7F16F3}" destId="{F289808D-ED93-44F6-9CB2-AD91E7BD0E48}" srcOrd="13" destOrd="0" presId="urn:microsoft.com/office/officeart/2008/layout/VerticalAccentList"/>
    <dgm:cxn modelId="{AA67E300-4B45-4908-9A31-4A6AE639AC59}" type="presParOf" srcId="{F289808D-ED93-44F6-9CB2-AD91E7BD0E48}" destId="{22D60A7A-F3CC-4664-BED3-6BA524A0BF27}" srcOrd="0" destOrd="0" presId="urn:microsoft.com/office/officeart/2008/layout/VerticalAccentList"/>
    <dgm:cxn modelId="{1B6A4035-6699-465D-8B55-B818D333917B}" type="presParOf" srcId="{F289808D-ED93-44F6-9CB2-AD91E7BD0E48}" destId="{D5B77575-C701-4442-B8CA-0F9DC83F095C}" srcOrd="1" destOrd="0" presId="urn:microsoft.com/office/officeart/2008/layout/VerticalAccentList"/>
    <dgm:cxn modelId="{C8E6922E-502C-4F32-B4F1-FA2CD24F1921}" type="presParOf" srcId="{F289808D-ED93-44F6-9CB2-AD91E7BD0E48}" destId="{F62D2098-BAB1-46F2-AF37-87C279191EF3}" srcOrd="2" destOrd="0" presId="urn:microsoft.com/office/officeart/2008/layout/VerticalAccentList"/>
    <dgm:cxn modelId="{0510487F-DD1C-47E8-B887-536CEBF725F5}" type="presParOf" srcId="{F289808D-ED93-44F6-9CB2-AD91E7BD0E48}" destId="{79D736E5-4973-42FB-A68D-EB21F72ABF5A}" srcOrd="3" destOrd="0" presId="urn:microsoft.com/office/officeart/2008/layout/VerticalAccentList"/>
    <dgm:cxn modelId="{F70A1592-206F-46B7-9827-F743CC1EF466}" type="presParOf" srcId="{F289808D-ED93-44F6-9CB2-AD91E7BD0E48}" destId="{0310F899-D576-43C7-B973-55895CBAA6C2}" srcOrd="4" destOrd="0" presId="urn:microsoft.com/office/officeart/2008/layout/VerticalAccentList"/>
    <dgm:cxn modelId="{070A2A4E-0FF4-4205-9EA1-BE3A456E84D2}" type="presParOf" srcId="{F289808D-ED93-44F6-9CB2-AD91E7BD0E48}" destId="{9E4C7558-75AF-4229-ADE2-487F085C9F01}" srcOrd="5" destOrd="0" presId="urn:microsoft.com/office/officeart/2008/layout/VerticalAccentList"/>
    <dgm:cxn modelId="{F85619C1-C9DD-4495-8C6B-897DBFF9E766}" type="presParOf" srcId="{F289808D-ED93-44F6-9CB2-AD91E7BD0E48}" destId="{A3D58EFB-200F-4722-B416-0238E3C46D2A}"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ED27CA-ADF2-4BD8-BA83-89FF851A26E1}" type="doc">
      <dgm:prSet loTypeId="urn:microsoft.com/office/officeart/2005/8/layout/pyramid2" loCatId="pyramid" qsTypeId="urn:microsoft.com/office/officeart/2005/8/quickstyle/simple1" qsCatId="simple" csTypeId="urn:microsoft.com/office/officeart/2005/8/colors/accent2_4" csCatId="accent2" phldr="1"/>
      <dgm:spPr/>
    </dgm:pt>
    <dgm:pt modelId="{1D526CDD-3970-41A1-BA6A-58C237081883}">
      <dgm:prSet phldrT="[文字]" custT="1"/>
      <dgm:spPr/>
      <dgm:t>
        <a:bodyPr/>
        <a:lstStyle/>
        <a:p>
          <a:r>
            <a:rPr lang="zh-TW" altLang="en-US" sz="2600" b="0" smtClean="0">
              <a:latin typeface="標楷體" pitchFamily="65" charset="-120"/>
              <a:ea typeface="標楷體" pitchFamily="65" charset="-120"/>
            </a:rPr>
            <a:t>行為的改變</a:t>
          </a:r>
          <a:endParaRPr lang="zh-TW" altLang="en-US" sz="2600" b="0" dirty="0">
            <a:latin typeface="標楷體" pitchFamily="65" charset="-120"/>
            <a:ea typeface="標楷體" pitchFamily="65" charset="-120"/>
          </a:endParaRPr>
        </a:p>
      </dgm:t>
    </dgm:pt>
    <dgm:pt modelId="{F18815DA-272F-4129-8022-454BA7EFC660}" type="parTrans" cxnId="{206220B2-2C82-4D5A-9372-43F770ADC77E}">
      <dgm:prSet/>
      <dgm:spPr/>
      <dgm:t>
        <a:bodyPr/>
        <a:lstStyle/>
        <a:p>
          <a:endParaRPr lang="zh-TW" altLang="en-US">
            <a:latin typeface="華康海報體 Std W9" pitchFamily="82" charset="-120"/>
            <a:ea typeface="華康海報體 Std W9" pitchFamily="82" charset="-120"/>
          </a:endParaRPr>
        </a:p>
      </dgm:t>
    </dgm:pt>
    <dgm:pt modelId="{ED9B9501-FE49-4CC6-B5DA-EC1FB81EF877}" type="sibTrans" cxnId="{206220B2-2C82-4D5A-9372-43F770ADC77E}">
      <dgm:prSet/>
      <dgm:spPr/>
      <dgm:t>
        <a:bodyPr/>
        <a:lstStyle/>
        <a:p>
          <a:endParaRPr lang="zh-TW" altLang="en-US">
            <a:latin typeface="華康海報體 Std W9" pitchFamily="82" charset="-120"/>
            <a:ea typeface="華康海報體 Std W9" pitchFamily="82" charset="-120"/>
          </a:endParaRPr>
        </a:p>
      </dgm:t>
    </dgm:pt>
    <dgm:pt modelId="{3876B285-C0F5-49FC-A650-2B78FF723EDD}">
      <dgm:prSet phldrT="[文字]" custT="1"/>
      <dgm:spPr/>
      <dgm:t>
        <a:bodyPr/>
        <a:lstStyle/>
        <a:p>
          <a:r>
            <a:rPr lang="zh-TW" altLang="en-US" sz="2600" b="0" smtClean="0">
              <a:latin typeface="標楷體" pitchFamily="65" charset="-120"/>
              <a:ea typeface="標楷體" pitchFamily="65" charset="-120"/>
            </a:rPr>
            <a:t>警覺性的提高 </a:t>
          </a:r>
          <a:endParaRPr lang="zh-TW" altLang="en-US" sz="2600" b="0" dirty="0">
            <a:latin typeface="標楷體" pitchFamily="65" charset="-120"/>
            <a:ea typeface="標楷體" pitchFamily="65" charset="-120"/>
          </a:endParaRPr>
        </a:p>
      </dgm:t>
    </dgm:pt>
    <dgm:pt modelId="{B05E311A-2EA1-40D2-934B-47C82112A1F5}" type="parTrans" cxnId="{5A631A99-3362-4092-B1CA-1F0DA67EA46D}">
      <dgm:prSet/>
      <dgm:spPr/>
      <dgm:t>
        <a:bodyPr/>
        <a:lstStyle/>
        <a:p>
          <a:endParaRPr lang="zh-TW" altLang="en-US">
            <a:latin typeface="華康海報體 Std W9" pitchFamily="82" charset="-120"/>
            <a:ea typeface="華康海報體 Std W9" pitchFamily="82" charset="-120"/>
          </a:endParaRPr>
        </a:p>
      </dgm:t>
    </dgm:pt>
    <dgm:pt modelId="{6B2BE409-ACEA-492C-800B-0CCAFD4E5AAD}" type="sibTrans" cxnId="{5A631A99-3362-4092-B1CA-1F0DA67EA46D}">
      <dgm:prSet/>
      <dgm:spPr/>
      <dgm:t>
        <a:bodyPr/>
        <a:lstStyle/>
        <a:p>
          <a:endParaRPr lang="zh-TW" altLang="en-US">
            <a:latin typeface="華康海報體 Std W9" pitchFamily="82" charset="-120"/>
            <a:ea typeface="華康海報體 Std W9" pitchFamily="82" charset="-120"/>
          </a:endParaRPr>
        </a:p>
      </dgm:t>
    </dgm:pt>
    <dgm:pt modelId="{350C1472-A4F7-4B01-BEB8-A9741368B959}">
      <dgm:prSet custT="1"/>
      <dgm:spPr/>
      <dgm:t>
        <a:bodyPr/>
        <a:lstStyle/>
        <a:p>
          <a:r>
            <a:rPr lang="zh-TW" altLang="en-US" sz="2600" b="0" smtClean="0">
              <a:latin typeface="標楷體" pitchFamily="65" charset="-120"/>
              <a:ea typeface="標楷體" pitchFamily="65" charset="-120"/>
            </a:rPr>
            <a:t>態度的改變 </a:t>
          </a:r>
          <a:endParaRPr lang="zh-TW" altLang="en-US" sz="2600" b="0" dirty="0" smtClean="0">
            <a:latin typeface="標楷體" pitchFamily="65" charset="-120"/>
            <a:ea typeface="標楷體" pitchFamily="65" charset="-120"/>
          </a:endParaRPr>
        </a:p>
      </dgm:t>
    </dgm:pt>
    <dgm:pt modelId="{B82237D2-4F3C-4007-978D-B52385F25C71}" type="parTrans" cxnId="{B6F09A7B-3147-4B56-95B5-395923A33BFD}">
      <dgm:prSet/>
      <dgm:spPr/>
      <dgm:t>
        <a:bodyPr/>
        <a:lstStyle/>
        <a:p>
          <a:endParaRPr lang="zh-TW" altLang="en-US">
            <a:latin typeface="華康海報體 Std W9" pitchFamily="82" charset="-120"/>
            <a:ea typeface="華康海報體 Std W9" pitchFamily="82" charset="-120"/>
          </a:endParaRPr>
        </a:p>
      </dgm:t>
    </dgm:pt>
    <dgm:pt modelId="{740EC1F2-ACF9-495B-8D42-368FCB04AC37}" type="sibTrans" cxnId="{B6F09A7B-3147-4B56-95B5-395923A33BFD}">
      <dgm:prSet/>
      <dgm:spPr/>
      <dgm:t>
        <a:bodyPr/>
        <a:lstStyle/>
        <a:p>
          <a:endParaRPr lang="zh-TW" altLang="en-US">
            <a:latin typeface="華康海報體 Std W9" pitchFamily="82" charset="-120"/>
            <a:ea typeface="華康海報體 Std W9" pitchFamily="82" charset="-120"/>
          </a:endParaRPr>
        </a:p>
      </dgm:t>
    </dgm:pt>
    <dgm:pt modelId="{49D19072-6E83-4197-8F9B-CF4384341F59}">
      <dgm:prSet phldrT="[文字]" custT="1"/>
      <dgm:spPr/>
      <dgm:t>
        <a:bodyPr/>
        <a:lstStyle/>
        <a:p>
          <a:r>
            <a:rPr lang="zh-TW" altLang="en-US" sz="2600" b="0" smtClean="0">
              <a:latin typeface="標楷體" pitchFamily="65" charset="-120"/>
              <a:ea typeface="標楷體" pitchFamily="65" charset="-120"/>
            </a:rPr>
            <a:t>健康技能的發展 </a:t>
          </a:r>
          <a:endParaRPr lang="zh-TW" altLang="en-US" sz="2600" b="0" dirty="0">
            <a:latin typeface="標楷體" pitchFamily="65" charset="-120"/>
            <a:ea typeface="標楷體" pitchFamily="65" charset="-120"/>
          </a:endParaRPr>
        </a:p>
      </dgm:t>
    </dgm:pt>
    <dgm:pt modelId="{10043931-1EB1-42E3-A934-A753690B44B5}" type="parTrans" cxnId="{28D6227E-6250-4C2F-A517-29EF9630F500}">
      <dgm:prSet/>
      <dgm:spPr/>
      <dgm:t>
        <a:bodyPr/>
        <a:lstStyle/>
        <a:p>
          <a:endParaRPr lang="zh-TW" altLang="en-US">
            <a:latin typeface="華康海報體 Std W9" pitchFamily="82" charset="-120"/>
            <a:ea typeface="華康海報體 Std W9" pitchFamily="82" charset="-120"/>
          </a:endParaRPr>
        </a:p>
      </dgm:t>
    </dgm:pt>
    <dgm:pt modelId="{F5796636-970C-4821-B3E4-87BE0BE8356E}" type="sibTrans" cxnId="{28D6227E-6250-4C2F-A517-29EF9630F500}">
      <dgm:prSet/>
      <dgm:spPr/>
      <dgm:t>
        <a:bodyPr/>
        <a:lstStyle/>
        <a:p>
          <a:endParaRPr lang="zh-TW" altLang="en-US">
            <a:latin typeface="華康海報體 Std W9" pitchFamily="82" charset="-120"/>
            <a:ea typeface="華康海報體 Std W9" pitchFamily="82" charset="-120"/>
          </a:endParaRPr>
        </a:p>
      </dgm:t>
    </dgm:pt>
    <dgm:pt modelId="{E3660E03-7849-4E58-B3EF-8518B22B7146}">
      <dgm:prSet phldrT="[文字]" custT="1"/>
      <dgm:spPr/>
      <dgm:t>
        <a:bodyPr/>
        <a:lstStyle/>
        <a:p>
          <a:r>
            <a:rPr lang="zh-TW" altLang="en-US" sz="2600" b="0" smtClean="0">
              <a:latin typeface="標楷體" pitchFamily="65" charset="-120"/>
              <a:ea typeface="標楷體" pitchFamily="65" charset="-120"/>
            </a:rPr>
            <a:t>知識的增加 </a:t>
          </a:r>
          <a:endParaRPr lang="zh-TW" altLang="en-US" sz="2600" b="0" dirty="0" smtClean="0">
            <a:latin typeface="標楷體" pitchFamily="65" charset="-120"/>
            <a:ea typeface="標楷體" pitchFamily="65" charset="-120"/>
          </a:endParaRPr>
        </a:p>
      </dgm:t>
    </dgm:pt>
    <dgm:pt modelId="{7235B3E9-FA5F-4C08-8550-9598CDFB4900}" type="parTrans" cxnId="{476E9FAE-9789-4DD5-98A3-85F2E2538385}">
      <dgm:prSet/>
      <dgm:spPr/>
      <dgm:t>
        <a:bodyPr/>
        <a:lstStyle/>
        <a:p>
          <a:endParaRPr lang="zh-TW" altLang="en-US">
            <a:latin typeface="華康海報體 Std W9" pitchFamily="82" charset="-120"/>
            <a:ea typeface="華康海報體 Std W9" pitchFamily="82" charset="-120"/>
          </a:endParaRPr>
        </a:p>
      </dgm:t>
    </dgm:pt>
    <dgm:pt modelId="{2CE40D19-F580-4F37-AE66-4EC54B2BDC53}" type="sibTrans" cxnId="{476E9FAE-9789-4DD5-98A3-85F2E2538385}">
      <dgm:prSet/>
      <dgm:spPr/>
      <dgm:t>
        <a:bodyPr/>
        <a:lstStyle/>
        <a:p>
          <a:endParaRPr lang="zh-TW" altLang="en-US">
            <a:latin typeface="華康海報體 Std W9" pitchFamily="82" charset="-120"/>
            <a:ea typeface="華康海報體 Std W9" pitchFamily="82" charset="-120"/>
          </a:endParaRPr>
        </a:p>
      </dgm:t>
    </dgm:pt>
    <dgm:pt modelId="{95A56F3B-164C-487F-9AAE-777219BDD13E}">
      <dgm:prSet phldrT="[文字]" custT="1">
        <dgm:style>
          <a:lnRef idx="1">
            <a:schemeClr val="accent2"/>
          </a:lnRef>
          <a:fillRef idx="2">
            <a:schemeClr val="accent2"/>
          </a:fillRef>
          <a:effectRef idx="1">
            <a:schemeClr val="accent2"/>
          </a:effectRef>
          <a:fontRef idx="minor">
            <a:schemeClr val="dk1"/>
          </a:fontRef>
        </dgm:style>
      </dgm:prSet>
      <dgm:spPr/>
      <dgm:t>
        <a:bodyPr/>
        <a:lstStyle/>
        <a:p>
          <a:r>
            <a:rPr lang="zh-TW" altLang="en-US" sz="2600" b="0" dirty="0" smtClean="0">
              <a:solidFill>
                <a:srgbClr val="C00000"/>
              </a:solidFill>
              <a:latin typeface="標楷體" pitchFamily="65" charset="-120"/>
              <a:ea typeface="標楷體" pitchFamily="65" charset="-120"/>
            </a:rPr>
            <a:t>健康生理指標的改變</a:t>
          </a:r>
          <a:endParaRPr lang="zh-TW" altLang="en-US" sz="2600" b="0" dirty="0">
            <a:solidFill>
              <a:srgbClr val="C00000"/>
            </a:solidFill>
            <a:latin typeface="標楷體" pitchFamily="65" charset="-120"/>
            <a:ea typeface="標楷體" pitchFamily="65" charset="-120"/>
          </a:endParaRPr>
        </a:p>
      </dgm:t>
    </dgm:pt>
    <dgm:pt modelId="{8E7DB39C-6F2F-4D82-8F70-715DBBE2E3FB}" type="parTrans" cxnId="{099EE31E-5785-4082-801E-B605CA1FD3B5}">
      <dgm:prSet/>
      <dgm:spPr/>
      <dgm:t>
        <a:bodyPr/>
        <a:lstStyle/>
        <a:p>
          <a:endParaRPr lang="zh-TW" altLang="en-US"/>
        </a:p>
      </dgm:t>
    </dgm:pt>
    <dgm:pt modelId="{C01FF89C-F6B9-4D9A-B464-33921305A54F}" type="sibTrans" cxnId="{099EE31E-5785-4082-801E-B605CA1FD3B5}">
      <dgm:prSet/>
      <dgm:spPr/>
      <dgm:t>
        <a:bodyPr/>
        <a:lstStyle/>
        <a:p>
          <a:endParaRPr lang="zh-TW" altLang="en-US"/>
        </a:p>
      </dgm:t>
    </dgm:pt>
    <dgm:pt modelId="{8F868945-A0B8-4D91-8124-9ED535F4784D}" type="pres">
      <dgm:prSet presAssocID="{78ED27CA-ADF2-4BD8-BA83-89FF851A26E1}" presName="compositeShape" presStyleCnt="0">
        <dgm:presLayoutVars>
          <dgm:dir/>
          <dgm:resizeHandles/>
        </dgm:presLayoutVars>
      </dgm:prSet>
      <dgm:spPr/>
    </dgm:pt>
    <dgm:pt modelId="{E7E705A2-F84A-47BF-BA5A-C5E88A05C39E}" type="pres">
      <dgm:prSet presAssocID="{78ED27CA-ADF2-4BD8-BA83-89FF851A26E1}" presName="pyramid" presStyleLbl="node1" presStyleIdx="0" presStyleCnt="1"/>
      <dgm:spPr/>
    </dgm:pt>
    <dgm:pt modelId="{028A6032-F466-4466-AE5D-F030679C1571}" type="pres">
      <dgm:prSet presAssocID="{78ED27CA-ADF2-4BD8-BA83-89FF851A26E1}" presName="theList" presStyleCnt="0"/>
      <dgm:spPr/>
    </dgm:pt>
    <dgm:pt modelId="{4615429C-D019-4F03-AAFF-4E05EE211A55}" type="pres">
      <dgm:prSet presAssocID="{95A56F3B-164C-487F-9AAE-777219BDD13E}" presName="aNode" presStyleLbl="fgAcc1" presStyleIdx="0" presStyleCnt="6" custScaleX="110055" custScaleY="120512">
        <dgm:presLayoutVars>
          <dgm:bulletEnabled val="1"/>
        </dgm:presLayoutVars>
      </dgm:prSet>
      <dgm:spPr/>
      <dgm:t>
        <a:bodyPr/>
        <a:lstStyle/>
        <a:p>
          <a:endParaRPr lang="zh-TW" altLang="en-US"/>
        </a:p>
      </dgm:t>
    </dgm:pt>
    <dgm:pt modelId="{AAE4421C-26A6-404D-AFBC-4CDD15A12B0D}" type="pres">
      <dgm:prSet presAssocID="{95A56F3B-164C-487F-9AAE-777219BDD13E}" presName="aSpace" presStyleCnt="0"/>
      <dgm:spPr/>
    </dgm:pt>
    <dgm:pt modelId="{C3EBDE30-92B0-4431-A893-4C4FADF49897}" type="pres">
      <dgm:prSet presAssocID="{1D526CDD-3970-41A1-BA6A-58C237081883}" presName="aNode" presStyleLbl="fgAcc1" presStyleIdx="1" presStyleCnt="6" custScaleX="110055" custScaleY="120512">
        <dgm:presLayoutVars>
          <dgm:bulletEnabled val="1"/>
        </dgm:presLayoutVars>
      </dgm:prSet>
      <dgm:spPr/>
      <dgm:t>
        <a:bodyPr/>
        <a:lstStyle/>
        <a:p>
          <a:endParaRPr lang="zh-TW" altLang="en-US"/>
        </a:p>
      </dgm:t>
    </dgm:pt>
    <dgm:pt modelId="{4C6339D3-DFA9-4F05-912A-B0AAB2112C98}" type="pres">
      <dgm:prSet presAssocID="{1D526CDD-3970-41A1-BA6A-58C237081883}" presName="aSpace" presStyleCnt="0"/>
      <dgm:spPr/>
    </dgm:pt>
    <dgm:pt modelId="{8C04B7D1-12C8-42DB-A3EC-8C0829391A0B}" type="pres">
      <dgm:prSet presAssocID="{49D19072-6E83-4197-8F9B-CF4384341F59}" presName="aNode" presStyleLbl="fgAcc1" presStyleIdx="2" presStyleCnt="6" custScaleX="110055" custScaleY="120512">
        <dgm:presLayoutVars>
          <dgm:bulletEnabled val="1"/>
        </dgm:presLayoutVars>
      </dgm:prSet>
      <dgm:spPr/>
      <dgm:t>
        <a:bodyPr/>
        <a:lstStyle/>
        <a:p>
          <a:endParaRPr lang="zh-TW" altLang="en-US"/>
        </a:p>
      </dgm:t>
    </dgm:pt>
    <dgm:pt modelId="{6A691DC5-B5EA-4498-9B9E-9D5D2413A09C}" type="pres">
      <dgm:prSet presAssocID="{49D19072-6E83-4197-8F9B-CF4384341F59}" presName="aSpace" presStyleCnt="0"/>
      <dgm:spPr/>
    </dgm:pt>
    <dgm:pt modelId="{F2B6E466-751D-40B5-9A87-A9EC16E30612}" type="pres">
      <dgm:prSet presAssocID="{350C1472-A4F7-4B01-BEB8-A9741368B959}" presName="aNode" presStyleLbl="fgAcc1" presStyleIdx="3" presStyleCnt="6" custScaleX="110055" custScaleY="120512">
        <dgm:presLayoutVars>
          <dgm:bulletEnabled val="1"/>
        </dgm:presLayoutVars>
      </dgm:prSet>
      <dgm:spPr/>
      <dgm:t>
        <a:bodyPr/>
        <a:lstStyle/>
        <a:p>
          <a:endParaRPr lang="zh-TW" altLang="en-US"/>
        </a:p>
      </dgm:t>
    </dgm:pt>
    <dgm:pt modelId="{4A02BE0C-5C7D-4220-AEF9-895449C10642}" type="pres">
      <dgm:prSet presAssocID="{350C1472-A4F7-4B01-BEB8-A9741368B959}" presName="aSpace" presStyleCnt="0"/>
      <dgm:spPr/>
    </dgm:pt>
    <dgm:pt modelId="{AEC97904-A6F1-4FAD-A860-EECE0D79377E}" type="pres">
      <dgm:prSet presAssocID="{E3660E03-7849-4E58-B3EF-8518B22B7146}" presName="aNode" presStyleLbl="fgAcc1" presStyleIdx="4" presStyleCnt="6" custScaleX="110055" custScaleY="120512">
        <dgm:presLayoutVars>
          <dgm:bulletEnabled val="1"/>
        </dgm:presLayoutVars>
      </dgm:prSet>
      <dgm:spPr/>
      <dgm:t>
        <a:bodyPr/>
        <a:lstStyle/>
        <a:p>
          <a:endParaRPr lang="zh-TW" altLang="en-US"/>
        </a:p>
      </dgm:t>
    </dgm:pt>
    <dgm:pt modelId="{F31FF9FD-9AC7-4327-93BA-F77C1A96D5F6}" type="pres">
      <dgm:prSet presAssocID="{E3660E03-7849-4E58-B3EF-8518B22B7146}" presName="aSpace" presStyleCnt="0"/>
      <dgm:spPr/>
    </dgm:pt>
    <dgm:pt modelId="{8599A6A3-B23E-4BAD-A080-9F662B31DD06}" type="pres">
      <dgm:prSet presAssocID="{3876B285-C0F5-49FC-A650-2B78FF723EDD}" presName="aNode" presStyleLbl="fgAcc1" presStyleIdx="5" presStyleCnt="6" custScaleX="110055" custScaleY="120512">
        <dgm:presLayoutVars>
          <dgm:bulletEnabled val="1"/>
        </dgm:presLayoutVars>
      </dgm:prSet>
      <dgm:spPr/>
      <dgm:t>
        <a:bodyPr/>
        <a:lstStyle/>
        <a:p>
          <a:endParaRPr lang="zh-TW" altLang="en-US"/>
        </a:p>
      </dgm:t>
    </dgm:pt>
    <dgm:pt modelId="{9968864F-7786-4329-A424-EEE4EB971FC9}" type="pres">
      <dgm:prSet presAssocID="{3876B285-C0F5-49FC-A650-2B78FF723EDD}" presName="aSpace" presStyleCnt="0"/>
      <dgm:spPr/>
    </dgm:pt>
  </dgm:ptLst>
  <dgm:cxnLst>
    <dgm:cxn modelId="{BFC02569-AEA3-40AC-A2DE-20BCD39F9063}" type="presOf" srcId="{350C1472-A4F7-4B01-BEB8-A9741368B959}" destId="{F2B6E466-751D-40B5-9A87-A9EC16E30612}" srcOrd="0" destOrd="0" presId="urn:microsoft.com/office/officeart/2005/8/layout/pyramid2"/>
    <dgm:cxn modelId="{7B9ADED7-69B9-4D6F-AD5E-3F9CF53B6D80}" type="presOf" srcId="{49D19072-6E83-4197-8F9B-CF4384341F59}" destId="{8C04B7D1-12C8-42DB-A3EC-8C0829391A0B}" srcOrd="0" destOrd="0" presId="urn:microsoft.com/office/officeart/2005/8/layout/pyramid2"/>
    <dgm:cxn modelId="{B6F09A7B-3147-4B56-95B5-395923A33BFD}" srcId="{78ED27CA-ADF2-4BD8-BA83-89FF851A26E1}" destId="{350C1472-A4F7-4B01-BEB8-A9741368B959}" srcOrd="3" destOrd="0" parTransId="{B82237D2-4F3C-4007-978D-B52385F25C71}" sibTransId="{740EC1F2-ACF9-495B-8D42-368FCB04AC37}"/>
    <dgm:cxn modelId="{099EE31E-5785-4082-801E-B605CA1FD3B5}" srcId="{78ED27CA-ADF2-4BD8-BA83-89FF851A26E1}" destId="{95A56F3B-164C-487F-9AAE-777219BDD13E}" srcOrd="0" destOrd="0" parTransId="{8E7DB39C-6F2F-4D82-8F70-715DBBE2E3FB}" sibTransId="{C01FF89C-F6B9-4D9A-B464-33921305A54F}"/>
    <dgm:cxn modelId="{EF2580E3-03B4-49E6-8D94-C38252C33FA8}" type="presOf" srcId="{3876B285-C0F5-49FC-A650-2B78FF723EDD}" destId="{8599A6A3-B23E-4BAD-A080-9F662B31DD06}" srcOrd="0" destOrd="0" presId="urn:microsoft.com/office/officeart/2005/8/layout/pyramid2"/>
    <dgm:cxn modelId="{1CB10612-19F6-4CD7-8926-D39696633FB3}" type="presOf" srcId="{E3660E03-7849-4E58-B3EF-8518B22B7146}" destId="{AEC97904-A6F1-4FAD-A860-EECE0D79377E}" srcOrd="0" destOrd="0" presId="urn:microsoft.com/office/officeart/2005/8/layout/pyramid2"/>
    <dgm:cxn modelId="{E301E58C-3E08-478C-816E-B52C8739090C}" type="presOf" srcId="{95A56F3B-164C-487F-9AAE-777219BDD13E}" destId="{4615429C-D019-4F03-AAFF-4E05EE211A55}" srcOrd="0" destOrd="0" presId="urn:microsoft.com/office/officeart/2005/8/layout/pyramid2"/>
    <dgm:cxn modelId="{7E51A605-D74F-43CC-B753-A24D4A62E967}" type="presOf" srcId="{1D526CDD-3970-41A1-BA6A-58C237081883}" destId="{C3EBDE30-92B0-4431-A893-4C4FADF49897}" srcOrd="0" destOrd="0" presId="urn:microsoft.com/office/officeart/2005/8/layout/pyramid2"/>
    <dgm:cxn modelId="{ECBBABDA-110C-4DF9-B29F-9736CB036C4E}" type="presOf" srcId="{78ED27CA-ADF2-4BD8-BA83-89FF851A26E1}" destId="{8F868945-A0B8-4D91-8124-9ED535F4784D}" srcOrd="0" destOrd="0" presId="urn:microsoft.com/office/officeart/2005/8/layout/pyramid2"/>
    <dgm:cxn modelId="{476E9FAE-9789-4DD5-98A3-85F2E2538385}" srcId="{78ED27CA-ADF2-4BD8-BA83-89FF851A26E1}" destId="{E3660E03-7849-4E58-B3EF-8518B22B7146}" srcOrd="4" destOrd="0" parTransId="{7235B3E9-FA5F-4C08-8550-9598CDFB4900}" sibTransId="{2CE40D19-F580-4F37-AE66-4EC54B2BDC53}"/>
    <dgm:cxn modelId="{206220B2-2C82-4D5A-9372-43F770ADC77E}" srcId="{78ED27CA-ADF2-4BD8-BA83-89FF851A26E1}" destId="{1D526CDD-3970-41A1-BA6A-58C237081883}" srcOrd="1" destOrd="0" parTransId="{F18815DA-272F-4129-8022-454BA7EFC660}" sibTransId="{ED9B9501-FE49-4CC6-B5DA-EC1FB81EF877}"/>
    <dgm:cxn modelId="{28D6227E-6250-4C2F-A517-29EF9630F500}" srcId="{78ED27CA-ADF2-4BD8-BA83-89FF851A26E1}" destId="{49D19072-6E83-4197-8F9B-CF4384341F59}" srcOrd="2" destOrd="0" parTransId="{10043931-1EB1-42E3-A934-A753690B44B5}" sibTransId="{F5796636-970C-4821-B3E4-87BE0BE8356E}"/>
    <dgm:cxn modelId="{5A631A99-3362-4092-B1CA-1F0DA67EA46D}" srcId="{78ED27CA-ADF2-4BD8-BA83-89FF851A26E1}" destId="{3876B285-C0F5-49FC-A650-2B78FF723EDD}" srcOrd="5" destOrd="0" parTransId="{B05E311A-2EA1-40D2-934B-47C82112A1F5}" sibTransId="{6B2BE409-ACEA-492C-800B-0CCAFD4E5AAD}"/>
    <dgm:cxn modelId="{52C8EA4A-B968-4936-B6C4-149756D9B836}" type="presParOf" srcId="{8F868945-A0B8-4D91-8124-9ED535F4784D}" destId="{E7E705A2-F84A-47BF-BA5A-C5E88A05C39E}" srcOrd="0" destOrd="0" presId="urn:microsoft.com/office/officeart/2005/8/layout/pyramid2"/>
    <dgm:cxn modelId="{9B5D7C35-6D09-49EE-8E4C-485389C199D4}" type="presParOf" srcId="{8F868945-A0B8-4D91-8124-9ED535F4784D}" destId="{028A6032-F466-4466-AE5D-F030679C1571}" srcOrd="1" destOrd="0" presId="urn:microsoft.com/office/officeart/2005/8/layout/pyramid2"/>
    <dgm:cxn modelId="{A82BF873-C2D0-43FA-9A2F-5AD7091849B3}" type="presParOf" srcId="{028A6032-F466-4466-AE5D-F030679C1571}" destId="{4615429C-D019-4F03-AAFF-4E05EE211A55}" srcOrd="0" destOrd="0" presId="urn:microsoft.com/office/officeart/2005/8/layout/pyramid2"/>
    <dgm:cxn modelId="{09CF417A-90D7-4A1E-91B2-C431CB4F4199}" type="presParOf" srcId="{028A6032-F466-4466-AE5D-F030679C1571}" destId="{AAE4421C-26A6-404D-AFBC-4CDD15A12B0D}" srcOrd="1" destOrd="0" presId="urn:microsoft.com/office/officeart/2005/8/layout/pyramid2"/>
    <dgm:cxn modelId="{63F82127-257E-4AFA-AC1D-44C67FC3A8EF}" type="presParOf" srcId="{028A6032-F466-4466-AE5D-F030679C1571}" destId="{C3EBDE30-92B0-4431-A893-4C4FADF49897}" srcOrd="2" destOrd="0" presId="urn:microsoft.com/office/officeart/2005/8/layout/pyramid2"/>
    <dgm:cxn modelId="{64A153ED-D3FE-4C20-852E-D10F23C03ABF}" type="presParOf" srcId="{028A6032-F466-4466-AE5D-F030679C1571}" destId="{4C6339D3-DFA9-4F05-912A-B0AAB2112C98}" srcOrd="3" destOrd="0" presId="urn:microsoft.com/office/officeart/2005/8/layout/pyramid2"/>
    <dgm:cxn modelId="{61F76BC0-45B4-4A93-90F3-3766F485C763}" type="presParOf" srcId="{028A6032-F466-4466-AE5D-F030679C1571}" destId="{8C04B7D1-12C8-42DB-A3EC-8C0829391A0B}" srcOrd="4" destOrd="0" presId="urn:microsoft.com/office/officeart/2005/8/layout/pyramid2"/>
    <dgm:cxn modelId="{22FDD2B5-32E1-482F-BC17-C6F61A698431}" type="presParOf" srcId="{028A6032-F466-4466-AE5D-F030679C1571}" destId="{6A691DC5-B5EA-4498-9B9E-9D5D2413A09C}" srcOrd="5" destOrd="0" presId="urn:microsoft.com/office/officeart/2005/8/layout/pyramid2"/>
    <dgm:cxn modelId="{28D0981E-2990-444B-9038-7149EDE17D7F}" type="presParOf" srcId="{028A6032-F466-4466-AE5D-F030679C1571}" destId="{F2B6E466-751D-40B5-9A87-A9EC16E30612}" srcOrd="6" destOrd="0" presId="urn:microsoft.com/office/officeart/2005/8/layout/pyramid2"/>
    <dgm:cxn modelId="{A35760B8-C8F9-4283-8F28-91EE38D6763D}" type="presParOf" srcId="{028A6032-F466-4466-AE5D-F030679C1571}" destId="{4A02BE0C-5C7D-4220-AEF9-895449C10642}" srcOrd="7" destOrd="0" presId="urn:microsoft.com/office/officeart/2005/8/layout/pyramid2"/>
    <dgm:cxn modelId="{C7E47B60-BF5D-434B-B943-D9264BD6E281}" type="presParOf" srcId="{028A6032-F466-4466-AE5D-F030679C1571}" destId="{AEC97904-A6F1-4FAD-A860-EECE0D79377E}" srcOrd="8" destOrd="0" presId="urn:microsoft.com/office/officeart/2005/8/layout/pyramid2"/>
    <dgm:cxn modelId="{D1128D9E-EF18-4DA8-A795-F2ECC51FB40A}" type="presParOf" srcId="{028A6032-F466-4466-AE5D-F030679C1571}" destId="{F31FF9FD-9AC7-4327-93BA-F77C1A96D5F6}" srcOrd="9" destOrd="0" presId="urn:microsoft.com/office/officeart/2005/8/layout/pyramid2"/>
    <dgm:cxn modelId="{CEDAB873-7A35-4C44-9674-D3262C663F83}" type="presParOf" srcId="{028A6032-F466-4466-AE5D-F030679C1571}" destId="{8599A6A3-B23E-4BAD-A080-9F662B31DD06}" srcOrd="10" destOrd="0" presId="urn:microsoft.com/office/officeart/2005/8/layout/pyramid2"/>
    <dgm:cxn modelId="{9BE1D257-925A-4C9C-BA48-2A7CB5A63B93}" type="presParOf" srcId="{028A6032-F466-4466-AE5D-F030679C1571}" destId="{9968864F-7786-4329-A424-EEE4EB971FC9}" srcOrd="11"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B27BE-F006-4304-B7F9-1C3AC401BAD2}">
      <dsp:nvSpPr>
        <dsp:cNvPr id="0" name=""/>
        <dsp:cNvSpPr/>
      </dsp:nvSpPr>
      <dsp:spPr>
        <a:xfrm>
          <a:off x="467336" y="2053"/>
          <a:ext cx="7943855" cy="722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r>
            <a:rPr lang="zh-TW" sz="2600" b="0" kern="1200" dirty="0" smtClean="0">
              <a:latin typeface="標楷體" pitchFamily="65" charset="-120"/>
              <a:ea typeface="標楷體" pitchFamily="65" charset="-120"/>
            </a:rPr>
            <a:t>學校健康計畫必須</a:t>
          </a:r>
          <a:r>
            <a:rPr lang="zh-TW" altLang="en-US" sz="2600" b="0" kern="1200" dirty="0" smtClean="0">
              <a:latin typeface="標楷體" pitchFamily="65" charset="-120"/>
              <a:ea typeface="標楷體" pitchFamily="65" charset="-120"/>
            </a:rPr>
            <a:t>強調</a:t>
          </a:r>
          <a:r>
            <a:rPr lang="zh-TW" altLang="zh-TW" sz="2600" b="0" kern="1200" dirty="0" smtClean="0">
              <a:solidFill>
                <a:srgbClr val="C00000"/>
              </a:solidFill>
              <a:latin typeface="標楷體" pitchFamily="65" charset="-120"/>
              <a:ea typeface="標楷體" pitchFamily="65" charset="-120"/>
            </a:rPr>
            <a:t>對教師的訓練與支持</a:t>
          </a:r>
          <a:endParaRPr lang="zh-TW" altLang="en-US" sz="2600" b="0" kern="1200" dirty="0">
            <a:solidFill>
              <a:srgbClr val="C00000"/>
            </a:solidFill>
            <a:latin typeface="標楷體" pitchFamily="65" charset="-120"/>
            <a:ea typeface="標楷體" pitchFamily="65" charset="-120"/>
          </a:endParaRPr>
        </a:p>
      </dsp:txBody>
      <dsp:txXfrm>
        <a:off x="467336" y="2053"/>
        <a:ext cx="7943855" cy="722168"/>
      </dsp:txXfrm>
    </dsp:sp>
    <dsp:sp modelId="{BF205E50-FB58-4EB3-A39F-28AA9ECA12A4}">
      <dsp:nvSpPr>
        <dsp:cNvPr id="0" name=""/>
        <dsp:cNvSpPr/>
      </dsp:nvSpPr>
      <dsp:spPr>
        <a:xfrm>
          <a:off x="467336" y="724222"/>
          <a:ext cx="1059180" cy="176530"/>
        </a:xfrm>
        <a:prstGeom prst="parallelogram">
          <a:avLst>
            <a:gd name="adj" fmla="val 140840"/>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60C70E-CF85-4A3C-9ABD-96067D803588}">
      <dsp:nvSpPr>
        <dsp:cNvPr id="0" name=""/>
        <dsp:cNvSpPr/>
      </dsp:nvSpPr>
      <dsp:spPr>
        <a:xfrm>
          <a:off x="1588302" y="724222"/>
          <a:ext cx="1059180" cy="176530"/>
        </a:xfrm>
        <a:prstGeom prst="parallelogram">
          <a:avLst>
            <a:gd name="adj" fmla="val 140840"/>
          </a:avLst>
        </a:prstGeom>
        <a:solidFill>
          <a:schemeClr val="accent4">
            <a:hueOff val="-210749"/>
            <a:satOff val="-1283"/>
            <a:lumOff val="1130"/>
            <a:alphaOff val="0"/>
          </a:schemeClr>
        </a:solidFill>
        <a:ln w="25400" cap="flat" cmpd="sng" algn="ctr">
          <a:solidFill>
            <a:schemeClr val="accent4">
              <a:hueOff val="-210749"/>
              <a:satOff val="-1283"/>
              <a:lumOff val="11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79BB91-B1F2-4735-8D5B-ADA7DA67AA0A}">
      <dsp:nvSpPr>
        <dsp:cNvPr id="0" name=""/>
        <dsp:cNvSpPr/>
      </dsp:nvSpPr>
      <dsp:spPr>
        <a:xfrm>
          <a:off x="2709269" y="724222"/>
          <a:ext cx="1059180" cy="176530"/>
        </a:xfrm>
        <a:prstGeom prst="parallelogram">
          <a:avLst>
            <a:gd name="adj" fmla="val 140840"/>
          </a:avLst>
        </a:prstGeom>
        <a:solidFill>
          <a:schemeClr val="accent4">
            <a:hueOff val="-421498"/>
            <a:satOff val="-2567"/>
            <a:lumOff val="2261"/>
            <a:alphaOff val="0"/>
          </a:schemeClr>
        </a:solidFill>
        <a:ln w="25400" cap="flat" cmpd="sng" algn="ctr">
          <a:solidFill>
            <a:schemeClr val="accent4">
              <a:hueOff val="-421498"/>
              <a:satOff val="-2567"/>
              <a:lumOff val="226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5471A4-93F1-48A7-9945-7C7C387D16C1}">
      <dsp:nvSpPr>
        <dsp:cNvPr id="0" name=""/>
        <dsp:cNvSpPr/>
      </dsp:nvSpPr>
      <dsp:spPr>
        <a:xfrm>
          <a:off x="3830235" y="724222"/>
          <a:ext cx="1059180" cy="176530"/>
        </a:xfrm>
        <a:prstGeom prst="parallelogram">
          <a:avLst>
            <a:gd name="adj" fmla="val 140840"/>
          </a:avLst>
        </a:prstGeom>
        <a:solidFill>
          <a:schemeClr val="accent4">
            <a:hueOff val="-632248"/>
            <a:satOff val="-3850"/>
            <a:lumOff val="3391"/>
            <a:alphaOff val="0"/>
          </a:schemeClr>
        </a:solidFill>
        <a:ln w="25400" cap="flat" cmpd="sng" algn="ctr">
          <a:solidFill>
            <a:schemeClr val="accent4">
              <a:hueOff val="-632248"/>
              <a:satOff val="-3850"/>
              <a:lumOff val="339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84C87A-842D-4FBE-BA07-4AB3DEB0ACA5}">
      <dsp:nvSpPr>
        <dsp:cNvPr id="0" name=""/>
        <dsp:cNvSpPr/>
      </dsp:nvSpPr>
      <dsp:spPr>
        <a:xfrm>
          <a:off x="4951201" y="724222"/>
          <a:ext cx="1059180" cy="176530"/>
        </a:xfrm>
        <a:prstGeom prst="parallelogram">
          <a:avLst>
            <a:gd name="adj" fmla="val 140840"/>
          </a:avLst>
        </a:prstGeom>
        <a:solidFill>
          <a:schemeClr val="accent4">
            <a:hueOff val="-842997"/>
            <a:satOff val="-5134"/>
            <a:lumOff val="4521"/>
            <a:alphaOff val="0"/>
          </a:schemeClr>
        </a:solidFill>
        <a:ln w="25400" cap="flat" cmpd="sng" algn="ctr">
          <a:solidFill>
            <a:schemeClr val="accent4">
              <a:hueOff val="-842997"/>
              <a:satOff val="-5134"/>
              <a:lumOff val="452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A51426-909A-48B9-9F15-DCC106252AB1}">
      <dsp:nvSpPr>
        <dsp:cNvPr id="0" name=""/>
        <dsp:cNvSpPr/>
      </dsp:nvSpPr>
      <dsp:spPr>
        <a:xfrm>
          <a:off x="6072168" y="724222"/>
          <a:ext cx="1059180" cy="176530"/>
        </a:xfrm>
        <a:prstGeom prst="parallelogram">
          <a:avLst>
            <a:gd name="adj" fmla="val 140840"/>
          </a:avLst>
        </a:prstGeom>
        <a:solidFill>
          <a:schemeClr val="accent4">
            <a:hueOff val="-1053746"/>
            <a:satOff val="-6417"/>
            <a:lumOff val="5652"/>
            <a:alphaOff val="0"/>
          </a:schemeClr>
        </a:solidFill>
        <a:ln w="25400" cap="flat" cmpd="sng" algn="ctr">
          <a:solidFill>
            <a:schemeClr val="accent4">
              <a:hueOff val="-1053746"/>
              <a:satOff val="-6417"/>
              <a:lumOff val="565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C70DCE-146D-4EF2-A93D-D08976DA1C0F}">
      <dsp:nvSpPr>
        <dsp:cNvPr id="0" name=""/>
        <dsp:cNvSpPr/>
      </dsp:nvSpPr>
      <dsp:spPr>
        <a:xfrm>
          <a:off x="7193134" y="724222"/>
          <a:ext cx="1059180" cy="176530"/>
        </a:xfrm>
        <a:prstGeom prst="parallelogram">
          <a:avLst>
            <a:gd name="adj" fmla="val 140840"/>
          </a:avLst>
        </a:prstGeom>
        <a:solidFill>
          <a:schemeClr val="accent4">
            <a:hueOff val="-1264495"/>
            <a:satOff val="-7701"/>
            <a:lumOff val="6782"/>
            <a:alphaOff val="0"/>
          </a:schemeClr>
        </a:solidFill>
        <a:ln w="25400" cap="flat" cmpd="sng" algn="ctr">
          <a:solidFill>
            <a:schemeClr val="accent4">
              <a:hueOff val="-1264495"/>
              <a:satOff val="-7701"/>
              <a:lumOff val="678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A1854F-51B2-4D7F-BA37-9D1C6CC582C0}">
      <dsp:nvSpPr>
        <dsp:cNvPr id="0" name=""/>
        <dsp:cNvSpPr/>
      </dsp:nvSpPr>
      <dsp:spPr>
        <a:xfrm>
          <a:off x="467336" y="997903"/>
          <a:ext cx="7943855" cy="722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r>
            <a:rPr lang="zh-TW" sz="2600" b="0" kern="1200" dirty="0" smtClean="0">
              <a:latin typeface="標楷體" pitchFamily="65" charset="-120"/>
              <a:ea typeface="標楷體" pitchFamily="65" charset="-120"/>
            </a:rPr>
            <a:t>學校健康計畫在</a:t>
          </a:r>
          <a:r>
            <a:rPr lang="zh-TW" sz="2600" b="0" u="none" kern="1200" dirty="0" smtClean="0">
              <a:latin typeface="標楷體" pitchFamily="65" charset="-120"/>
              <a:ea typeface="標楷體" pitchFamily="65" charset="-120"/>
            </a:rPr>
            <a:t>內容上</a:t>
          </a:r>
          <a:r>
            <a:rPr lang="zh-TW" sz="2600" b="0" kern="1200" dirty="0" smtClean="0">
              <a:latin typeface="標楷體" pitchFamily="65" charset="-120"/>
              <a:ea typeface="標楷體" pitchFamily="65" charset="-120"/>
            </a:rPr>
            <a:t>必須是</a:t>
          </a:r>
          <a:r>
            <a:rPr lang="zh-TW" sz="2600" b="0" kern="1200" dirty="0" smtClean="0">
              <a:solidFill>
                <a:srgbClr val="C00000"/>
              </a:solidFill>
              <a:latin typeface="標楷體" pitchFamily="65" charset="-120"/>
              <a:ea typeface="標楷體" pitchFamily="65" charset="-120"/>
            </a:rPr>
            <a:t>全面性</a:t>
          </a:r>
          <a:r>
            <a:rPr lang="en-US" altLang="zh-TW" sz="2600" b="0" kern="1200" dirty="0" smtClean="0">
              <a:solidFill>
                <a:srgbClr val="C00000"/>
              </a:solidFill>
              <a:latin typeface="標楷體" pitchFamily="65" charset="-120"/>
              <a:ea typeface="標楷體" pitchFamily="65" charset="-120"/>
            </a:rPr>
            <a:t>(comprehensive)</a:t>
          </a:r>
          <a:endParaRPr lang="zh-TW" altLang="en-US" sz="2600" b="0" kern="1200" dirty="0">
            <a:solidFill>
              <a:srgbClr val="C00000"/>
            </a:solidFill>
            <a:latin typeface="標楷體" pitchFamily="65" charset="-120"/>
            <a:ea typeface="標楷體" pitchFamily="65" charset="-120"/>
          </a:endParaRPr>
        </a:p>
      </dsp:txBody>
      <dsp:txXfrm>
        <a:off x="467336" y="997903"/>
        <a:ext cx="7943855" cy="722168"/>
      </dsp:txXfrm>
    </dsp:sp>
    <dsp:sp modelId="{167F55EC-F6A6-4C0B-B0E6-809F4C1D74A8}">
      <dsp:nvSpPr>
        <dsp:cNvPr id="0" name=""/>
        <dsp:cNvSpPr/>
      </dsp:nvSpPr>
      <dsp:spPr>
        <a:xfrm>
          <a:off x="467336" y="1720072"/>
          <a:ext cx="1059180" cy="176530"/>
        </a:xfrm>
        <a:prstGeom prst="parallelogram">
          <a:avLst>
            <a:gd name="adj" fmla="val 140840"/>
          </a:avLst>
        </a:prstGeom>
        <a:solidFill>
          <a:schemeClr val="accent4">
            <a:hueOff val="-1475245"/>
            <a:satOff val="-8984"/>
            <a:lumOff val="7912"/>
            <a:alphaOff val="0"/>
          </a:schemeClr>
        </a:solidFill>
        <a:ln w="25400" cap="flat" cmpd="sng" algn="ctr">
          <a:solidFill>
            <a:schemeClr val="accent4">
              <a:hueOff val="-1475245"/>
              <a:satOff val="-8984"/>
              <a:lumOff val="79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1A810C-087C-49E3-944B-2C39E5421139}">
      <dsp:nvSpPr>
        <dsp:cNvPr id="0" name=""/>
        <dsp:cNvSpPr/>
      </dsp:nvSpPr>
      <dsp:spPr>
        <a:xfrm>
          <a:off x="1588302" y="1720072"/>
          <a:ext cx="1059180" cy="176530"/>
        </a:xfrm>
        <a:prstGeom prst="parallelogram">
          <a:avLst>
            <a:gd name="adj" fmla="val 140840"/>
          </a:avLst>
        </a:prstGeom>
        <a:solidFill>
          <a:schemeClr val="accent4">
            <a:hueOff val="-1685994"/>
            <a:satOff val="-10268"/>
            <a:lumOff val="9043"/>
            <a:alphaOff val="0"/>
          </a:schemeClr>
        </a:solidFill>
        <a:ln w="25400" cap="flat" cmpd="sng" algn="ctr">
          <a:solidFill>
            <a:schemeClr val="accent4">
              <a:hueOff val="-1685994"/>
              <a:satOff val="-10268"/>
              <a:lumOff val="904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6DEDEB-B2A7-43AE-B1A3-C0ABFD733E76}">
      <dsp:nvSpPr>
        <dsp:cNvPr id="0" name=""/>
        <dsp:cNvSpPr/>
      </dsp:nvSpPr>
      <dsp:spPr>
        <a:xfrm>
          <a:off x="2709269" y="1720072"/>
          <a:ext cx="1059180" cy="176530"/>
        </a:xfrm>
        <a:prstGeom prst="parallelogram">
          <a:avLst>
            <a:gd name="adj" fmla="val 140840"/>
          </a:avLst>
        </a:prstGeom>
        <a:solidFill>
          <a:schemeClr val="accent4">
            <a:hueOff val="-1896743"/>
            <a:satOff val="-11551"/>
            <a:lumOff val="10173"/>
            <a:alphaOff val="0"/>
          </a:schemeClr>
        </a:solidFill>
        <a:ln w="25400" cap="flat" cmpd="sng" algn="ctr">
          <a:solidFill>
            <a:schemeClr val="accent4">
              <a:hueOff val="-1896743"/>
              <a:satOff val="-11551"/>
              <a:lumOff val="101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ADED03-0099-441B-AC1E-A3D20090DA76}">
      <dsp:nvSpPr>
        <dsp:cNvPr id="0" name=""/>
        <dsp:cNvSpPr/>
      </dsp:nvSpPr>
      <dsp:spPr>
        <a:xfrm>
          <a:off x="3830235" y="1720072"/>
          <a:ext cx="1059180" cy="176530"/>
        </a:xfrm>
        <a:prstGeom prst="parallelogram">
          <a:avLst>
            <a:gd name="adj" fmla="val 140840"/>
          </a:avLst>
        </a:prstGeom>
        <a:solidFill>
          <a:schemeClr val="accent4">
            <a:hueOff val="-2107492"/>
            <a:satOff val="-12835"/>
            <a:lumOff val="11304"/>
            <a:alphaOff val="0"/>
          </a:schemeClr>
        </a:solidFill>
        <a:ln w="25400" cap="flat" cmpd="sng" algn="ctr">
          <a:solidFill>
            <a:schemeClr val="accent4">
              <a:hueOff val="-2107492"/>
              <a:satOff val="-12835"/>
              <a:lumOff val="1130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A2A612-A61B-45D8-A22E-316D93632630}">
      <dsp:nvSpPr>
        <dsp:cNvPr id="0" name=""/>
        <dsp:cNvSpPr/>
      </dsp:nvSpPr>
      <dsp:spPr>
        <a:xfrm>
          <a:off x="4951201" y="1720072"/>
          <a:ext cx="1059180" cy="176530"/>
        </a:xfrm>
        <a:prstGeom prst="parallelogram">
          <a:avLst>
            <a:gd name="adj" fmla="val 140840"/>
          </a:avLst>
        </a:prstGeom>
        <a:solidFill>
          <a:schemeClr val="accent4">
            <a:hueOff val="-2318242"/>
            <a:satOff val="-14118"/>
            <a:lumOff val="12434"/>
            <a:alphaOff val="0"/>
          </a:schemeClr>
        </a:solidFill>
        <a:ln w="25400" cap="flat" cmpd="sng" algn="ctr">
          <a:solidFill>
            <a:schemeClr val="accent4">
              <a:hueOff val="-2318242"/>
              <a:satOff val="-14118"/>
              <a:lumOff val="1243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A3BE8B-C9C6-4ECA-B86A-E54B00DC5F98}">
      <dsp:nvSpPr>
        <dsp:cNvPr id="0" name=""/>
        <dsp:cNvSpPr/>
      </dsp:nvSpPr>
      <dsp:spPr>
        <a:xfrm>
          <a:off x="6072168" y="1720072"/>
          <a:ext cx="1059180" cy="176530"/>
        </a:xfrm>
        <a:prstGeom prst="parallelogram">
          <a:avLst>
            <a:gd name="adj" fmla="val 140840"/>
          </a:avLst>
        </a:prstGeom>
        <a:solidFill>
          <a:schemeClr val="accent4">
            <a:hueOff val="-2528991"/>
            <a:satOff val="-15402"/>
            <a:lumOff val="13564"/>
            <a:alphaOff val="0"/>
          </a:schemeClr>
        </a:solidFill>
        <a:ln w="25400" cap="flat" cmpd="sng" algn="ctr">
          <a:solidFill>
            <a:schemeClr val="accent4">
              <a:hueOff val="-2528991"/>
              <a:satOff val="-15402"/>
              <a:lumOff val="1356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BCDD10-A3E6-4377-95C3-C3009A85DCD2}">
      <dsp:nvSpPr>
        <dsp:cNvPr id="0" name=""/>
        <dsp:cNvSpPr/>
      </dsp:nvSpPr>
      <dsp:spPr>
        <a:xfrm>
          <a:off x="7193134" y="1720072"/>
          <a:ext cx="1059180" cy="176530"/>
        </a:xfrm>
        <a:prstGeom prst="parallelogram">
          <a:avLst>
            <a:gd name="adj" fmla="val 140840"/>
          </a:avLst>
        </a:prstGeom>
        <a:solidFill>
          <a:schemeClr val="accent4">
            <a:hueOff val="-2739740"/>
            <a:satOff val="-16685"/>
            <a:lumOff val="14695"/>
            <a:alphaOff val="0"/>
          </a:schemeClr>
        </a:solidFill>
        <a:ln w="25400" cap="flat" cmpd="sng" algn="ctr">
          <a:solidFill>
            <a:schemeClr val="accent4">
              <a:hueOff val="-2739740"/>
              <a:satOff val="-16685"/>
              <a:lumOff val="1469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DCC969-F93A-4E2C-B5A5-37F9401B209E}">
      <dsp:nvSpPr>
        <dsp:cNvPr id="0" name=""/>
        <dsp:cNvSpPr/>
      </dsp:nvSpPr>
      <dsp:spPr>
        <a:xfrm>
          <a:off x="467336" y="1993754"/>
          <a:ext cx="7943855" cy="722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r>
            <a:rPr lang="zh-TW" sz="2600" b="0" kern="1200" dirty="0" smtClean="0">
              <a:latin typeface="標楷體" pitchFamily="65" charset="-120"/>
              <a:ea typeface="標楷體" pitchFamily="65" charset="-120"/>
            </a:rPr>
            <a:t>學校健康計畫必須立基於一種</a:t>
          </a:r>
          <a:r>
            <a:rPr lang="zh-TW" sz="2600" b="0" kern="1200" dirty="0" smtClean="0">
              <a:solidFill>
                <a:srgbClr val="C00000"/>
              </a:solidFill>
              <a:latin typeface="標楷體" pitchFamily="65" charset="-120"/>
              <a:ea typeface="標楷體" pitchFamily="65" charset="-120"/>
            </a:rPr>
            <a:t>夥伴關係</a:t>
          </a:r>
          <a:endParaRPr lang="zh-TW" altLang="en-US" sz="2600" b="0" kern="1200" dirty="0">
            <a:solidFill>
              <a:srgbClr val="C00000"/>
            </a:solidFill>
            <a:latin typeface="標楷體" pitchFamily="65" charset="-120"/>
            <a:ea typeface="標楷體" pitchFamily="65" charset="-120"/>
          </a:endParaRPr>
        </a:p>
      </dsp:txBody>
      <dsp:txXfrm>
        <a:off x="467336" y="1993754"/>
        <a:ext cx="7943855" cy="722168"/>
      </dsp:txXfrm>
    </dsp:sp>
    <dsp:sp modelId="{A69F4A82-5D97-460B-B5ED-48EC0A5D0348}">
      <dsp:nvSpPr>
        <dsp:cNvPr id="0" name=""/>
        <dsp:cNvSpPr/>
      </dsp:nvSpPr>
      <dsp:spPr>
        <a:xfrm>
          <a:off x="467336" y="2715922"/>
          <a:ext cx="1059180" cy="176530"/>
        </a:xfrm>
        <a:prstGeom prst="parallelogram">
          <a:avLst>
            <a:gd name="adj" fmla="val 140840"/>
          </a:avLst>
        </a:prstGeom>
        <a:solidFill>
          <a:schemeClr val="accent4">
            <a:hueOff val="-2950489"/>
            <a:satOff val="-17969"/>
            <a:lumOff val="15825"/>
            <a:alphaOff val="0"/>
          </a:schemeClr>
        </a:solidFill>
        <a:ln w="25400" cap="flat" cmpd="sng" algn="ctr">
          <a:solidFill>
            <a:schemeClr val="accent4">
              <a:hueOff val="-2950489"/>
              <a:satOff val="-17969"/>
              <a:lumOff val="1582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D99AFC-F492-4689-BA0C-68B2ECA76DD5}">
      <dsp:nvSpPr>
        <dsp:cNvPr id="0" name=""/>
        <dsp:cNvSpPr/>
      </dsp:nvSpPr>
      <dsp:spPr>
        <a:xfrm>
          <a:off x="1588302" y="2715922"/>
          <a:ext cx="1059180" cy="176530"/>
        </a:xfrm>
        <a:prstGeom prst="parallelogram">
          <a:avLst>
            <a:gd name="adj" fmla="val 140840"/>
          </a:avLst>
        </a:prstGeom>
        <a:solidFill>
          <a:schemeClr val="accent4">
            <a:hueOff val="-3161239"/>
            <a:satOff val="-19252"/>
            <a:lumOff val="16955"/>
            <a:alphaOff val="0"/>
          </a:schemeClr>
        </a:solidFill>
        <a:ln w="25400" cap="flat" cmpd="sng" algn="ctr">
          <a:solidFill>
            <a:schemeClr val="accent4">
              <a:hueOff val="-3161239"/>
              <a:satOff val="-19252"/>
              <a:lumOff val="1695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272549-8EB9-487C-A375-E08DDA15234C}">
      <dsp:nvSpPr>
        <dsp:cNvPr id="0" name=""/>
        <dsp:cNvSpPr/>
      </dsp:nvSpPr>
      <dsp:spPr>
        <a:xfrm>
          <a:off x="2709269" y="2715922"/>
          <a:ext cx="1059180" cy="176530"/>
        </a:xfrm>
        <a:prstGeom prst="parallelogram">
          <a:avLst>
            <a:gd name="adj" fmla="val 140840"/>
          </a:avLst>
        </a:prstGeom>
        <a:solidFill>
          <a:schemeClr val="accent4">
            <a:hueOff val="-3371988"/>
            <a:satOff val="-20536"/>
            <a:lumOff val="18086"/>
            <a:alphaOff val="0"/>
          </a:schemeClr>
        </a:solidFill>
        <a:ln w="25400" cap="flat" cmpd="sng" algn="ctr">
          <a:solidFill>
            <a:schemeClr val="accent4">
              <a:hueOff val="-3371988"/>
              <a:satOff val="-20536"/>
              <a:lumOff val="1808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866C2A-2767-476E-886D-ED9554D94A94}">
      <dsp:nvSpPr>
        <dsp:cNvPr id="0" name=""/>
        <dsp:cNvSpPr/>
      </dsp:nvSpPr>
      <dsp:spPr>
        <a:xfrm>
          <a:off x="3830235" y="2715922"/>
          <a:ext cx="1059180" cy="176530"/>
        </a:xfrm>
        <a:prstGeom prst="parallelogram">
          <a:avLst>
            <a:gd name="adj" fmla="val 140840"/>
          </a:avLst>
        </a:prstGeom>
        <a:solidFill>
          <a:schemeClr val="accent4">
            <a:hueOff val="-3582737"/>
            <a:satOff val="-21819"/>
            <a:lumOff val="19216"/>
            <a:alphaOff val="0"/>
          </a:schemeClr>
        </a:solidFill>
        <a:ln w="25400" cap="flat" cmpd="sng" algn="ctr">
          <a:solidFill>
            <a:schemeClr val="accent4">
              <a:hueOff val="-3582737"/>
              <a:satOff val="-21819"/>
              <a:lumOff val="1921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4976B1-9B0D-4899-8779-3B06939F0CEC}">
      <dsp:nvSpPr>
        <dsp:cNvPr id="0" name=""/>
        <dsp:cNvSpPr/>
      </dsp:nvSpPr>
      <dsp:spPr>
        <a:xfrm>
          <a:off x="4951201" y="2715922"/>
          <a:ext cx="1059180" cy="176530"/>
        </a:xfrm>
        <a:prstGeom prst="parallelogram">
          <a:avLst>
            <a:gd name="adj" fmla="val 140840"/>
          </a:avLst>
        </a:prstGeom>
        <a:solidFill>
          <a:schemeClr val="accent4">
            <a:hueOff val="-3793486"/>
            <a:satOff val="-23102"/>
            <a:lumOff val="20346"/>
            <a:alphaOff val="0"/>
          </a:schemeClr>
        </a:solidFill>
        <a:ln w="25400" cap="flat" cmpd="sng" algn="ctr">
          <a:solidFill>
            <a:schemeClr val="accent4">
              <a:hueOff val="-3793486"/>
              <a:satOff val="-23102"/>
              <a:lumOff val="2034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0A9CB5-C01D-46BE-B34D-25E3C71CCF75}">
      <dsp:nvSpPr>
        <dsp:cNvPr id="0" name=""/>
        <dsp:cNvSpPr/>
      </dsp:nvSpPr>
      <dsp:spPr>
        <a:xfrm>
          <a:off x="6072168" y="2715922"/>
          <a:ext cx="1059180" cy="176530"/>
        </a:xfrm>
        <a:prstGeom prst="parallelogram">
          <a:avLst>
            <a:gd name="adj" fmla="val 140840"/>
          </a:avLst>
        </a:prstGeom>
        <a:solidFill>
          <a:schemeClr val="accent4">
            <a:hueOff val="-4004236"/>
            <a:satOff val="-24386"/>
            <a:lumOff val="21477"/>
            <a:alphaOff val="0"/>
          </a:schemeClr>
        </a:solidFill>
        <a:ln w="25400" cap="flat" cmpd="sng" algn="ctr">
          <a:solidFill>
            <a:schemeClr val="accent4">
              <a:hueOff val="-4004236"/>
              <a:satOff val="-24386"/>
              <a:lumOff val="214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174630-0EE8-4820-ACDB-00069B426C2E}">
      <dsp:nvSpPr>
        <dsp:cNvPr id="0" name=""/>
        <dsp:cNvSpPr/>
      </dsp:nvSpPr>
      <dsp:spPr>
        <a:xfrm>
          <a:off x="7193134" y="2715922"/>
          <a:ext cx="1059180" cy="176530"/>
        </a:xfrm>
        <a:prstGeom prst="parallelogram">
          <a:avLst>
            <a:gd name="adj" fmla="val 140840"/>
          </a:avLst>
        </a:prstGeom>
        <a:solidFill>
          <a:schemeClr val="accent4">
            <a:hueOff val="-4214985"/>
            <a:satOff val="-25669"/>
            <a:lumOff val="22607"/>
            <a:alphaOff val="0"/>
          </a:schemeClr>
        </a:solidFill>
        <a:ln w="25400" cap="flat" cmpd="sng" algn="ctr">
          <a:solidFill>
            <a:schemeClr val="accent4">
              <a:hueOff val="-4214985"/>
              <a:satOff val="-25669"/>
              <a:lumOff val="2260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CA7D8C-3D50-495D-8E15-9325C78D882E}">
      <dsp:nvSpPr>
        <dsp:cNvPr id="0" name=""/>
        <dsp:cNvSpPr/>
      </dsp:nvSpPr>
      <dsp:spPr>
        <a:xfrm>
          <a:off x="467336" y="2989604"/>
          <a:ext cx="7943855" cy="722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r>
            <a:rPr lang="zh-TW" sz="2600" b="0" kern="1200" dirty="0" smtClean="0">
              <a:latin typeface="標楷體" pitchFamily="65" charset="-120"/>
              <a:ea typeface="標楷體" pitchFamily="65" charset="-120"/>
            </a:rPr>
            <a:t>學校健康計畫必須</a:t>
          </a:r>
          <a:r>
            <a:rPr lang="zh-TW" sz="2600" b="0" kern="1200" dirty="0" smtClean="0">
              <a:solidFill>
                <a:srgbClr val="C00000"/>
              </a:solidFill>
              <a:latin typeface="標楷體" pitchFamily="65" charset="-120"/>
              <a:ea typeface="標楷體" pitchFamily="65" charset="-120"/>
            </a:rPr>
            <a:t>恰當地分配資源</a:t>
          </a:r>
          <a:r>
            <a:rPr lang="zh-TW" altLang="en-US" sz="2600" b="0" kern="1200" dirty="0" smtClean="0">
              <a:solidFill>
                <a:srgbClr val="C00000"/>
              </a:solidFill>
              <a:latin typeface="標楷體" pitchFamily="65" charset="-120"/>
              <a:ea typeface="標楷體" pitchFamily="65" charset="-120"/>
            </a:rPr>
            <a:t>（長期永續）</a:t>
          </a:r>
          <a:endParaRPr lang="zh-TW" altLang="en-US" sz="2600" b="0" kern="1200" dirty="0">
            <a:solidFill>
              <a:srgbClr val="C00000"/>
            </a:solidFill>
            <a:latin typeface="標楷體" pitchFamily="65" charset="-120"/>
            <a:ea typeface="標楷體" pitchFamily="65" charset="-120"/>
          </a:endParaRPr>
        </a:p>
      </dsp:txBody>
      <dsp:txXfrm>
        <a:off x="467336" y="2989604"/>
        <a:ext cx="7943855" cy="722168"/>
      </dsp:txXfrm>
    </dsp:sp>
    <dsp:sp modelId="{175A7755-0228-423F-A9AA-5EEF484B19E4}">
      <dsp:nvSpPr>
        <dsp:cNvPr id="0" name=""/>
        <dsp:cNvSpPr/>
      </dsp:nvSpPr>
      <dsp:spPr>
        <a:xfrm>
          <a:off x="467336" y="3711773"/>
          <a:ext cx="1059180" cy="176530"/>
        </a:xfrm>
        <a:prstGeom prst="parallelogram">
          <a:avLst>
            <a:gd name="adj" fmla="val 140840"/>
          </a:avLst>
        </a:prstGeom>
        <a:solidFill>
          <a:schemeClr val="accent4">
            <a:hueOff val="-4425734"/>
            <a:satOff val="-26953"/>
            <a:lumOff val="23737"/>
            <a:alphaOff val="0"/>
          </a:schemeClr>
        </a:solidFill>
        <a:ln w="25400" cap="flat" cmpd="sng" algn="ctr">
          <a:solidFill>
            <a:schemeClr val="accent4">
              <a:hueOff val="-4425734"/>
              <a:satOff val="-26953"/>
              <a:lumOff val="2373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2A6B89-C1B6-4B8A-B051-8A3DE58034DE}">
      <dsp:nvSpPr>
        <dsp:cNvPr id="0" name=""/>
        <dsp:cNvSpPr/>
      </dsp:nvSpPr>
      <dsp:spPr>
        <a:xfrm>
          <a:off x="1588302" y="3711773"/>
          <a:ext cx="1059180" cy="176530"/>
        </a:xfrm>
        <a:prstGeom prst="parallelogram">
          <a:avLst>
            <a:gd name="adj" fmla="val 140840"/>
          </a:avLst>
        </a:prstGeom>
        <a:solidFill>
          <a:schemeClr val="accent4">
            <a:hueOff val="-4636484"/>
            <a:satOff val="-28236"/>
            <a:lumOff val="24868"/>
            <a:alphaOff val="0"/>
          </a:schemeClr>
        </a:solidFill>
        <a:ln w="25400" cap="flat" cmpd="sng" algn="ctr">
          <a:solidFill>
            <a:schemeClr val="accent4">
              <a:hueOff val="-4636484"/>
              <a:satOff val="-28236"/>
              <a:lumOff val="2486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21F296-D303-45F3-92EF-1E22DC1AC93C}">
      <dsp:nvSpPr>
        <dsp:cNvPr id="0" name=""/>
        <dsp:cNvSpPr/>
      </dsp:nvSpPr>
      <dsp:spPr>
        <a:xfrm>
          <a:off x="2709269" y="3711773"/>
          <a:ext cx="1059180" cy="176530"/>
        </a:xfrm>
        <a:prstGeom prst="parallelogram">
          <a:avLst>
            <a:gd name="adj" fmla="val 140840"/>
          </a:avLst>
        </a:prstGeom>
        <a:solidFill>
          <a:schemeClr val="accent4">
            <a:hueOff val="-4847233"/>
            <a:satOff val="-29520"/>
            <a:lumOff val="25998"/>
            <a:alphaOff val="0"/>
          </a:schemeClr>
        </a:solidFill>
        <a:ln w="25400" cap="flat" cmpd="sng" algn="ctr">
          <a:solidFill>
            <a:schemeClr val="accent4">
              <a:hueOff val="-4847233"/>
              <a:satOff val="-29520"/>
              <a:lumOff val="259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2E4385-8169-410A-8A69-2DF0AE9EA140}">
      <dsp:nvSpPr>
        <dsp:cNvPr id="0" name=""/>
        <dsp:cNvSpPr/>
      </dsp:nvSpPr>
      <dsp:spPr>
        <a:xfrm>
          <a:off x="3830235" y="3711773"/>
          <a:ext cx="1059180" cy="176530"/>
        </a:xfrm>
        <a:prstGeom prst="parallelogram">
          <a:avLst>
            <a:gd name="adj" fmla="val 140840"/>
          </a:avLst>
        </a:prstGeom>
        <a:solidFill>
          <a:schemeClr val="accent4">
            <a:hueOff val="-5057982"/>
            <a:satOff val="-30803"/>
            <a:lumOff val="27128"/>
            <a:alphaOff val="0"/>
          </a:schemeClr>
        </a:solidFill>
        <a:ln w="25400" cap="flat" cmpd="sng" algn="ctr">
          <a:solidFill>
            <a:schemeClr val="accent4">
              <a:hueOff val="-5057982"/>
              <a:satOff val="-30803"/>
              <a:lumOff val="271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14553E-4BEE-4095-8807-69CF396F63E1}">
      <dsp:nvSpPr>
        <dsp:cNvPr id="0" name=""/>
        <dsp:cNvSpPr/>
      </dsp:nvSpPr>
      <dsp:spPr>
        <a:xfrm>
          <a:off x="4951201" y="3711773"/>
          <a:ext cx="1059180" cy="176530"/>
        </a:xfrm>
        <a:prstGeom prst="parallelogram">
          <a:avLst>
            <a:gd name="adj" fmla="val 140840"/>
          </a:avLst>
        </a:prstGeom>
        <a:solidFill>
          <a:schemeClr val="accent4">
            <a:hueOff val="-5268731"/>
            <a:satOff val="-32087"/>
            <a:lumOff val="28259"/>
            <a:alphaOff val="0"/>
          </a:schemeClr>
        </a:solidFill>
        <a:ln w="25400" cap="flat" cmpd="sng" algn="ctr">
          <a:solidFill>
            <a:schemeClr val="accent4">
              <a:hueOff val="-5268731"/>
              <a:satOff val="-32087"/>
              <a:lumOff val="2825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34401D-16B0-44E2-A355-90DBE5654456}">
      <dsp:nvSpPr>
        <dsp:cNvPr id="0" name=""/>
        <dsp:cNvSpPr/>
      </dsp:nvSpPr>
      <dsp:spPr>
        <a:xfrm>
          <a:off x="6072168" y="3711773"/>
          <a:ext cx="1059180" cy="176530"/>
        </a:xfrm>
        <a:prstGeom prst="parallelogram">
          <a:avLst>
            <a:gd name="adj" fmla="val 140840"/>
          </a:avLst>
        </a:prstGeom>
        <a:solidFill>
          <a:schemeClr val="accent4">
            <a:hueOff val="-5479480"/>
            <a:satOff val="-33370"/>
            <a:lumOff val="29389"/>
            <a:alphaOff val="0"/>
          </a:schemeClr>
        </a:solidFill>
        <a:ln w="25400" cap="flat" cmpd="sng" algn="ctr">
          <a:solidFill>
            <a:schemeClr val="accent4">
              <a:hueOff val="-5479480"/>
              <a:satOff val="-33370"/>
              <a:lumOff val="2938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F38446-262F-47BA-80EF-FD30A49D24E3}">
      <dsp:nvSpPr>
        <dsp:cNvPr id="0" name=""/>
        <dsp:cNvSpPr/>
      </dsp:nvSpPr>
      <dsp:spPr>
        <a:xfrm>
          <a:off x="7193134" y="3711773"/>
          <a:ext cx="1059180" cy="176530"/>
        </a:xfrm>
        <a:prstGeom prst="parallelogram">
          <a:avLst>
            <a:gd name="adj" fmla="val 140840"/>
          </a:avLst>
        </a:prstGeom>
        <a:solidFill>
          <a:schemeClr val="accent4">
            <a:hueOff val="-5690229"/>
            <a:satOff val="-34654"/>
            <a:lumOff val="30520"/>
            <a:alphaOff val="0"/>
          </a:schemeClr>
        </a:solidFill>
        <a:ln w="25400" cap="flat" cmpd="sng" algn="ctr">
          <a:solidFill>
            <a:schemeClr val="accent4">
              <a:hueOff val="-5690229"/>
              <a:satOff val="-34654"/>
              <a:lumOff val="3052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C0D92D-FD86-4DD4-854D-D8E25A4218EC}">
      <dsp:nvSpPr>
        <dsp:cNvPr id="0" name=""/>
        <dsp:cNvSpPr/>
      </dsp:nvSpPr>
      <dsp:spPr>
        <a:xfrm>
          <a:off x="467336" y="3985454"/>
          <a:ext cx="7943855" cy="722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r>
            <a:rPr lang="zh-TW" sz="2600" b="0" kern="1200" dirty="0" smtClean="0">
              <a:latin typeface="標楷體" pitchFamily="65" charset="-120"/>
              <a:ea typeface="標楷體" pitchFamily="65" charset="-120"/>
            </a:rPr>
            <a:t>學校健康計畫必須恰當地使用</a:t>
          </a:r>
          <a:r>
            <a:rPr lang="zh-TW" sz="2600" b="0" kern="1200" dirty="0" smtClean="0">
              <a:solidFill>
                <a:srgbClr val="C00000"/>
              </a:solidFill>
              <a:latin typeface="標楷體" pitchFamily="65" charset="-120"/>
              <a:ea typeface="標楷體" pitchFamily="65" charset="-120"/>
            </a:rPr>
            <a:t>合適的教學策略</a:t>
          </a:r>
          <a:endParaRPr lang="zh-TW" altLang="en-US" sz="2600" b="0" kern="1200" dirty="0">
            <a:solidFill>
              <a:srgbClr val="C00000"/>
            </a:solidFill>
            <a:latin typeface="標楷體" pitchFamily="65" charset="-120"/>
            <a:ea typeface="標楷體" pitchFamily="65" charset="-120"/>
          </a:endParaRPr>
        </a:p>
      </dsp:txBody>
      <dsp:txXfrm>
        <a:off x="467336" y="3985454"/>
        <a:ext cx="7943855" cy="722168"/>
      </dsp:txXfrm>
    </dsp:sp>
    <dsp:sp modelId="{22D60A7A-F3CC-4664-BED3-6BA524A0BF27}">
      <dsp:nvSpPr>
        <dsp:cNvPr id="0" name=""/>
        <dsp:cNvSpPr/>
      </dsp:nvSpPr>
      <dsp:spPr>
        <a:xfrm>
          <a:off x="467336" y="4707623"/>
          <a:ext cx="1059180" cy="176530"/>
        </a:xfrm>
        <a:prstGeom prst="parallelogram">
          <a:avLst>
            <a:gd name="adj" fmla="val 140840"/>
          </a:avLst>
        </a:prstGeom>
        <a:solidFill>
          <a:schemeClr val="accent4">
            <a:hueOff val="-5900979"/>
            <a:satOff val="-35937"/>
            <a:lumOff val="31650"/>
            <a:alphaOff val="0"/>
          </a:schemeClr>
        </a:solidFill>
        <a:ln w="25400" cap="flat" cmpd="sng" algn="ctr">
          <a:solidFill>
            <a:schemeClr val="accent4">
              <a:hueOff val="-5900979"/>
              <a:satOff val="-35937"/>
              <a:lumOff val="3165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B77575-C701-4442-B8CA-0F9DC83F095C}">
      <dsp:nvSpPr>
        <dsp:cNvPr id="0" name=""/>
        <dsp:cNvSpPr/>
      </dsp:nvSpPr>
      <dsp:spPr>
        <a:xfrm>
          <a:off x="1588302" y="4707623"/>
          <a:ext cx="1059180" cy="176530"/>
        </a:xfrm>
        <a:prstGeom prst="parallelogram">
          <a:avLst>
            <a:gd name="adj" fmla="val 140840"/>
          </a:avLst>
        </a:prstGeom>
        <a:solidFill>
          <a:schemeClr val="accent4">
            <a:hueOff val="-6111728"/>
            <a:satOff val="-37221"/>
            <a:lumOff val="32780"/>
            <a:alphaOff val="0"/>
          </a:schemeClr>
        </a:solidFill>
        <a:ln w="25400" cap="flat" cmpd="sng" algn="ctr">
          <a:solidFill>
            <a:schemeClr val="accent4">
              <a:hueOff val="-6111728"/>
              <a:satOff val="-37221"/>
              <a:lumOff val="3278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2D2098-BAB1-46F2-AF37-87C279191EF3}">
      <dsp:nvSpPr>
        <dsp:cNvPr id="0" name=""/>
        <dsp:cNvSpPr/>
      </dsp:nvSpPr>
      <dsp:spPr>
        <a:xfrm>
          <a:off x="2709269" y="4707623"/>
          <a:ext cx="1059180" cy="176530"/>
        </a:xfrm>
        <a:prstGeom prst="parallelogram">
          <a:avLst>
            <a:gd name="adj" fmla="val 140840"/>
          </a:avLst>
        </a:prstGeom>
        <a:solidFill>
          <a:schemeClr val="accent4">
            <a:hueOff val="-6322477"/>
            <a:satOff val="-38504"/>
            <a:lumOff val="33911"/>
            <a:alphaOff val="0"/>
          </a:schemeClr>
        </a:solidFill>
        <a:ln w="25400" cap="flat" cmpd="sng" algn="ctr">
          <a:solidFill>
            <a:schemeClr val="accent4">
              <a:hueOff val="-6322477"/>
              <a:satOff val="-38504"/>
              <a:lumOff val="3391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D736E5-4973-42FB-A68D-EB21F72ABF5A}">
      <dsp:nvSpPr>
        <dsp:cNvPr id="0" name=""/>
        <dsp:cNvSpPr/>
      </dsp:nvSpPr>
      <dsp:spPr>
        <a:xfrm>
          <a:off x="3830235" y="4707623"/>
          <a:ext cx="1059180" cy="176530"/>
        </a:xfrm>
        <a:prstGeom prst="parallelogram">
          <a:avLst>
            <a:gd name="adj" fmla="val 140840"/>
          </a:avLst>
        </a:prstGeom>
        <a:solidFill>
          <a:schemeClr val="accent4">
            <a:hueOff val="-6533226"/>
            <a:satOff val="-39788"/>
            <a:lumOff val="35041"/>
            <a:alphaOff val="0"/>
          </a:schemeClr>
        </a:solidFill>
        <a:ln w="25400" cap="flat" cmpd="sng" algn="ctr">
          <a:solidFill>
            <a:schemeClr val="accent4">
              <a:hueOff val="-6533226"/>
              <a:satOff val="-39788"/>
              <a:lumOff val="3504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10F899-D576-43C7-B973-55895CBAA6C2}">
      <dsp:nvSpPr>
        <dsp:cNvPr id="0" name=""/>
        <dsp:cNvSpPr/>
      </dsp:nvSpPr>
      <dsp:spPr>
        <a:xfrm>
          <a:off x="4951201" y="4707623"/>
          <a:ext cx="1059180" cy="176530"/>
        </a:xfrm>
        <a:prstGeom prst="parallelogram">
          <a:avLst>
            <a:gd name="adj" fmla="val 140840"/>
          </a:avLst>
        </a:prstGeom>
        <a:solidFill>
          <a:schemeClr val="accent4">
            <a:hueOff val="-6743976"/>
            <a:satOff val="-41071"/>
            <a:lumOff val="36171"/>
            <a:alphaOff val="0"/>
          </a:schemeClr>
        </a:solidFill>
        <a:ln w="25400" cap="flat" cmpd="sng" algn="ctr">
          <a:solidFill>
            <a:schemeClr val="accent4">
              <a:hueOff val="-6743976"/>
              <a:satOff val="-41071"/>
              <a:lumOff val="361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4C7558-75AF-4229-ADE2-487F085C9F01}">
      <dsp:nvSpPr>
        <dsp:cNvPr id="0" name=""/>
        <dsp:cNvSpPr/>
      </dsp:nvSpPr>
      <dsp:spPr>
        <a:xfrm>
          <a:off x="6072168" y="4707623"/>
          <a:ext cx="1059180" cy="176530"/>
        </a:xfrm>
        <a:prstGeom prst="parallelogram">
          <a:avLst>
            <a:gd name="adj" fmla="val 140840"/>
          </a:avLst>
        </a:prstGeom>
        <a:solidFill>
          <a:schemeClr val="accent4">
            <a:hueOff val="-6954725"/>
            <a:satOff val="-42355"/>
            <a:lumOff val="37302"/>
            <a:alphaOff val="0"/>
          </a:schemeClr>
        </a:solidFill>
        <a:ln w="25400" cap="flat" cmpd="sng" algn="ctr">
          <a:solidFill>
            <a:schemeClr val="accent4">
              <a:hueOff val="-6954725"/>
              <a:satOff val="-42355"/>
              <a:lumOff val="3730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D58EFB-200F-4722-B416-0238E3C46D2A}">
      <dsp:nvSpPr>
        <dsp:cNvPr id="0" name=""/>
        <dsp:cNvSpPr/>
      </dsp:nvSpPr>
      <dsp:spPr>
        <a:xfrm>
          <a:off x="7193134" y="4707623"/>
          <a:ext cx="1059180" cy="176530"/>
        </a:xfrm>
        <a:prstGeom prst="parallelogram">
          <a:avLst>
            <a:gd name="adj" fmla="val 140840"/>
          </a:avLst>
        </a:prstGeom>
        <a:solidFill>
          <a:schemeClr val="accent4">
            <a:hueOff val="-7165474"/>
            <a:satOff val="-43638"/>
            <a:lumOff val="38432"/>
            <a:alphaOff val="0"/>
          </a:schemeClr>
        </a:solidFill>
        <a:ln w="25400" cap="flat" cmpd="sng" algn="ctr">
          <a:solidFill>
            <a:schemeClr val="accent4">
              <a:hueOff val="-7165474"/>
              <a:satOff val="-43638"/>
              <a:lumOff val="3843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E705A2-F84A-47BF-BA5A-C5E88A05C39E}">
      <dsp:nvSpPr>
        <dsp:cNvPr id="0" name=""/>
        <dsp:cNvSpPr/>
      </dsp:nvSpPr>
      <dsp:spPr>
        <a:xfrm>
          <a:off x="887863" y="0"/>
          <a:ext cx="4694541" cy="4694541"/>
        </a:xfrm>
        <a:prstGeom prst="triangle">
          <a:avLst/>
        </a:prstGeom>
        <a:solidFill>
          <a:schemeClr val="accent2">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15429C-D019-4F03-AAFF-4E05EE211A55}">
      <dsp:nvSpPr>
        <dsp:cNvPr id="0" name=""/>
        <dsp:cNvSpPr/>
      </dsp:nvSpPr>
      <dsp:spPr>
        <a:xfrm>
          <a:off x="3081721" y="470320"/>
          <a:ext cx="3358275" cy="566853"/>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TW" altLang="en-US" sz="2600" b="0" kern="1200" dirty="0" smtClean="0">
              <a:solidFill>
                <a:srgbClr val="C00000"/>
              </a:solidFill>
              <a:latin typeface="標楷體" pitchFamily="65" charset="-120"/>
              <a:ea typeface="標楷體" pitchFamily="65" charset="-120"/>
            </a:rPr>
            <a:t>健康生理指標的改變</a:t>
          </a:r>
          <a:endParaRPr lang="zh-TW" altLang="en-US" sz="2600" b="0" kern="1200" dirty="0">
            <a:solidFill>
              <a:srgbClr val="C00000"/>
            </a:solidFill>
            <a:latin typeface="標楷體" pitchFamily="65" charset="-120"/>
            <a:ea typeface="標楷體" pitchFamily="65" charset="-120"/>
          </a:endParaRPr>
        </a:p>
      </dsp:txBody>
      <dsp:txXfrm>
        <a:off x="3109392" y="497991"/>
        <a:ext cx="3302933" cy="511511"/>
      </dsp:txXfrm>
    </dsp:sp>
    <dsp:sp modelId="{C3EBDE30-92B0-4431-A893-4C4FADF49897}">
      <dsp:nvSpPr>
        <dsp:cNvPr id="0" name=""/>
        <dsp:cNvSpPr/>
      </dsp:nvSpPr>
      <dsp:spPr>
        <a:xfrm>
          <a:off x="3081721" y="1095970"/>
          <a:ext cx="3358275" cy="566853"/>
        </a:xfrm>
        <a:prstGeom prst="roundRect">
          <a:avLst/>
        </a:prstGeom>
        <a:solidFill>
          <a:schemeClr val="lt1">
            <a:alpha val="90000"/>
            <a:hueOff val="0"/>
            <a:satOff val="0"/>
            <a:lumOff val="0"/>
            <a:alphaOff val="0"/>
          </a:schemeClr>
        </a:solidFill>
        <a:ln w="25400" cap="flat" cmpd="sng" algn="ctr">
          <a:solidFill>
            <a:schemeClr val="accent2">
              <a:shade val="50000"/>
              <a:hueOff val="0"/>
              <a:satOff val="-25717"/>
              <a:lumOff val="179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TW" altLang="en-US" sz="2600" b="0" kern="1200" smtClean="0">
              <a:latin typeface="標楷體" pitchFamily="65" charset="-120"/>
              <a:ea typeface="標楷體" pitchFamily="65" charset="-120"/>
            </a:rPr>
            <a:t>行為的改變</a:t>
          </a:r>
          <a:endParaRPr lang="zh-TW" altLang="en-US" sz="2600" b="0" kern="1200" dirty="0">
            <a:latin typeface="標楷體" pitchFamily="65" charset="-120"/>
            <a:ea typeface="標楷體" pitchFamily="65" charset="-120"/>
          </a:endParaRPr>
        </a:p>
      </dsp:txBody>
      <dsp:txXfrm>
        <a:off x="3109392" y="1123641"/>
        <a:ext cx="3302933" cy="511511"/>
      </dsp:txXfrm>
    </dsp:sp>
    <dsp:sp modelId="{8C04B7D1-12C8-42DB-A3EC-8C0829391A0B}">
      <dsp:nvSpPr>
        <dsp:cNvPr id="0" name=""/>
        <dsp:cNvSpPr/>
      </dsp:nvSpPr>
      <dsp:spPr>
        <a:xfrm>
          <a:off x="3081721" y="1721620"/>
          <a:ext cx="3358275" cy="566853"/>
        </a:xfrm>
        <a:prstGeom prst="roundRect">
          <a:avLst/>
        </a:prstGeom>
        <a:solidFill>
          <a:schemeClr val="lt1">
            <a:alpha val="90000"/>
            <a:hueOff val="0"/>
            <a:satOff val="0"/>
            <a:lumOff val="0"/>
            <a:alphaOff val="0"/>
          </a:schemeClr>
        </a:solidFill>
        <a:ln w="25400" cap="flat" cmpd="sng" algn="ctr">
          <a:solidFill>
            <a:schemeClr val="accent2">
              <a:shade val="50000"/>
              <a:hueOff val="0"/>
              <a:satOff val="-51434"/>
              <a:lumOff val="359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TW" altLang="en-US" sz="2600" b="0" kern="1200" smtClean="0">
              <a:latin typeface="標楷體" pitchFamily="65" charset="-120"/>
              <a:ea typeface="標楷體" pitchFamily="65" charset="-120"/>
            </a:rPr>
            <a:t>健康技能的發展 </a:t>
          </a:r>
          <a:endParaRPr lang="zh-TW" altLang="en-US" sz="2600" b="0" kern="1200" dirty="0">
            <a:latin typeface="標楷體" pitchFamily="65" charset="-120"/>
            <a:ea typeface="標楷體" pitchFamily="65" charset="-120"/>
          </a:endParaRPr>
        </a:p>
      </dsp:txBody>
      <dsp:txXfrm>
        <a:off x="3109392" y="1749291"/>
        <a:ext cx="3302933" cy="511511"/>
      </dsp:txXfrm>
    </dsp:sp>
    <dsp:sp modelId="{F2B6E466-751D-40B5-9A87-A9EC16E30612}">
      <dsp:nvSpPr>
        <dsp:cNvPr id="0" name=""/>
        <dsp:cNvSpPr/>
      </dsp:nvSpPr>
      <dsp:spPr>
        <a:xfrm>
          <a:off x="3081721" y="2347270"/>
          <a:ext cx="3358275" cy="566853"/>
        </a:xfrm>
        <a:prstGeom prst="roundRect">
          <a:avLst/>
        </a:prstGeom>
        <a:solidFill>
          <a:schemeClr val="lt1">
            <a:alpha val="90000"/>
            <a:hueOff val="0"/>
            <a:satOff val="0"/>
            <a:lumOff val="0"/>
            <a:alphaOff val="0"/>
          </a:schemeClr>
        </a:solidFill>
        <a:ln w="25400" cap="flat" cmpd="sng" algn="ctr">
          <a:solidFill>
            <a:schemeClr val="accent2">
              <a:shade val="50000"/>
              <a:hueOff val="0"/>
              <a:satOff val="-77151"/>
              <a:lumOff val="5391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TW" altLang="en-US" sz="2600" b="0" kern="1200" smtClean="0">
              <a:latin typeface="標楷體" pitchFamily="65" charset="-120"/>
              <a:ea typeface="標楷體" pitchFamily="65" charset="-120"/>
            </a:rPr>
            <a:t>態度的改變 </a:t>
          </a:r>
          <a:endParaRPr lang="zh-TW" altLang="en-US" sz="2600" b="0" kern="1200" dirty="0" smtClean="0">
            <a:latin typeface="標楷體" pitchFamily="65" charset="-120"/>
            <a:ea typeface="標楷體" pitchFamily="65" charset="-120"/>
          </a:endParaRPr>
        </a:p>
      </dsp:txBody>
      <dsp:txXfrm>
        <a:off x="3109392" y="2374941"/>
        <a:ext cx="3302933" cy="511511"/>
      </dsp:txXfrm>
    </dsp:sp>
    <dsp:sp modelId="{AEC97904-A6F1-4FAD-A860-EECE0D79377E}">
      <dsp:nvSpPr>
        <dsp:cNvPr id="0" name=""/>
        <dsp:cNvSpPr/>
      </dsp:nvSpPr>
      <dsp:spPr>
        <a:xfrm>
          <a:off x="3081721" y="2972920"/>
          <a:ext cx="3358275" cy="566853"/>
        </a:xfrm>
        <a:prstGeom prst="roundRect">
          <a:avLst/>
        </a:prstGeom>
        <a:solidFill>
          <a:schemeClr val="lt1">
            <a:alpha val="90000"/>
            <a:hueOff val="0"/>
            <a:satOff val="0"/>
            <a:lumOff val="0"/>
            <a:alphaOff val="0"/>
          </a:schemeClr>
        </a:solidFill>
        <a:ln w="25400" cap="flat" cmpd="sng" algn="ctr">
          <a:solidFill>
            <a:schemeClr val="accent2">
              <a:shade val="50000"/>
              <a:hueOff val="0"/>
              <a:satOff val="-51434"/>
              <a:lumOff val="359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TW" altLang="en-US" sz="2600" b="0" kern="1200" smtClean="0">
              <a:latin typeface="標楷體" pitchFamily="65" charset="-120"/>
              <a:ea typeface="標楷體" pitchFamily="65" charset="-120"/>
            </a:rPr>
            <a:t>知識的增加 </a:t>
          </a:r>
          <a:endParaRPr lang="zh-TW" altLang="en-US" sz="2600" b="0" kern="1200" dirty="0" smtClean="0">
            <a:latin typeface="標楷體" pitchFamily="65" charset="-120"/>
            <a:ea typeface="標楷體" pitchFamily="65" charset="-120"/>
          </a:endParaRPr>
        </a:p>
      </dsp:txBody>
      <dsp:txXfrm>
        <a:off x="3109392" y="3000591"/>
        <a:ext cx="3302933" cy="511511"/>
      </dsp:txXfrm>
    </dsp:sp>
    <dsp:sp modelId="{8599A6A3-B23E-4BAD-A080-9F662B31DD06}">
      <dsp:nvSpPr>
        <dsp:cNvPr id="0" name=""/>
        <dsp:cNvSpPr/>
      </dsp:nvSpPr>
      <dsp:spPr>
        <a:xfrm>
          <a:off x="3081721" y="3598570"/>
          <a:ext cx="3358275" cy="566853"/>
        </a:xfrm>
        <a:prstGeom prst="roundRect">
          <a:avLst/>
        </a:prstGeom>
        <a:solidFill>
          <a:schemeClr val="lt1">
            <a:alpha val="90000"/>
            <a:hueOff val="0"/>
            <a:satOff val="0"/>
            <a:lumOff val="0"/>
            <a:alphaOff val="0"/>
          </a:schemeClr>
        </a:solidFill>
        <a:ln w="25400" cap="flat" cmpd="sng" algn="ctr">
          <a:solidFill>
            <a:schemeClr val="accent2">
              <a:shade val="50000"/>
              <a:hueOff val="0"/>
              <a:satOff val="-25717"/>
              <a:lumOff val="179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TW" altLang="en-US" sz="2600" b="0" kern="1200" smtClean="0">
              <a:latin typeface="標楷體" pitchFamily="65" charset="-120"/>
              <a:ea typeface="標楷體" pitchFamily="65" charset="-120"/>
            </a:rPr>
            <a:t>警覺性的提高 </a:t>
          </a:r>
          <a:endParaRPr lang="zh-TW" altLang="en-US" sz="2600" b="0" kern="1200" dirty="0">
            <a:latin typeface="標楷體" pitchFamily="65" charset="-120"/>
            <a:ea typeface="標楷體" pitchFamily="65" charset="-120"/>
          </a:endParaRPr>
        </a:p>
      </dsp:txBody>
      <dsp:txXfrm>
        <a:off x="3109392" y="3626241"/>
        <a:ext cx="3302933" cy="511511"/>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F48E90-51D8-4563-BB88-1863A995C2B6}" type="datetimeFigureOut">
              <a:rPr lang="zh-TW" altLang="en-US" smtClean="0"/>
              <a:t>2012/1/10</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8C538DB-AFF4-45DC-B278-F273AA825BC9}" type="slidenum">
              <a:rPr lang="zh-TW" altLang="en-US" smtClean="0"/>
              <a:t>‹#›</a:t>
            </a:fld>
            <a:endParaRPr lang="zh-TW" altLang="en-US"/>
          </a:p>
        </p:txBody>
      </p:sp>
    </p:spTree>
    <p:extLst>
      <p:ext uri="{BB962C8B-B14F-4D97-AF65-F5344CB8AC3E}">
        <p14:creationId xmlns:p14="http://schemas.microsoft.com/office/powerpoint/2010/main" val="2348531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標楷體" pitchFamily="65" charset="-120"/>
              </a:defRPr>
            </a:lvl1pPr>
          </a:lstStyle>
          <a:p>
            <a:endParaRPr lang="zh-TW" altLang="en-US" dirty="0"/>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標楷體" pitchFamily="65" charset="-120"/>
              </a:defRPr>
            </a:lvl1pPr>
          </a:lstStyle>
          <a:p>
            <a:fld id="{7555F015-EB21-4E90-A3FB-2A98D6FF0BE0}" type="datetimeFigureOut">
              <a:rPr lang="zh-TW" altLang="en-US" smtClean="0"/>
              <a:pPr/>
              <a:t>2012/1/10</a:t>
            </a:fld>
            <a:endParaRPr lang="zh-TW" altLang="en-US" dirty="0"/>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標楷體" pitchFamily="65" charset="-120"/>
              </a:defRPr>
            </a:lvl1pPr>
          </a:lstStyle>
          <a:p>
            <a:endParaRPr lang="zh-TW" altLang="en-US" dirty="0"/>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標楷體" pitchFamily="65" charset="-120"/>
              </a:defRPr>
            </a:lvl1pPr>
          </a:lstStyle>
          <a:p>
            <a:fld id="{44447224-8F48-4C2D-9BAC-01F29C430D64}" type="slidenum">
              <a:rPr lang="zh-TW" altLang="en-US" smtClean="0"/>
              <a:pPr/>
              <a:t>‹#›</a:t>
            </a:fld>
            <a:endParaRPr lang="zh-TW" altLang="en-US" dirty="0"/>
          </a:p>
        </p:txBody>
      </p:sp>
    </p:spTree>
    <p:extLst>
      <p:ext uri="{BB962C8B-B14F-4D97-AF65-F5344CB8AC3E}">
        <p14:creationId xmlns:p14="http://schemas.microsoft.com/office/powerpoint/2010/main" val="1337994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1ECC414A-7F15-4F49-9E34-11EE1AD387B7}" type="slidenum">
              <a:rPr lang="zh-TW" altLang="en-US" smtClean="0"/>
              <a:pPr/>
              <a:t>32</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45AAA696-9C33-4481-998A-0EA409BEE36B}" type="slidenum">
              <a:rPr lang="zh-TW" altLang="en-US" smtClean="0"/>
              <a:pPr/>
              <a:t>35</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45AAA696-9C33-4481-998A-0EA409BEE36B}" type="slidenum">
              <a:rPr lang="zh-TW" altLang="en-US" smtClean="0"/>
              <a:pPr/>
              <a:t>36</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45AAA696-9C33-4481-998A-0EA409BEE36B}" type="slidenum">
              <a:rPr lang="zh-TW" altLang="en-US" smtClean="0"/>
              <a:pPr/>
              <a:t>38</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3101" name="Rectangle 29"/>
          <p:cNvSpPr>
            <a:spLocks noChangeArrowheads="1"/>
          </p:cNvSpPr>
          <p:nvPr/>
        </p:nvSpPr>
        <p:spPr bwMode="ltGray">
          <a:xfrm>
            <a:off x="0" y="0"/>
            <a:ext cx="9144000" cy="4041775"/>
          </a:xfrm>
          <a:prstGeom prst="rect">
            <a:avLst/>
          </a:prstGeom>
          <a:gradFill rotWithShape="1">
            <a:gsLst>
              <a:gs pos="0">
                <a:schemeClr val="tx1"/>
              </a:gs>
              <a:gs pos="100000">
                <a:schemeClr val="tx1">
                  <a:gamma/>
                  <a:shade val="46275"/>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3102" name="Rectangle 30"/>
          <p:cNvSpPr>
            <a:spLocks noChangeArrowheads="1"/>
          </p:cNvSpPr>
          <p:nvPr/>
        </p:nvSpPr>
        <p:spPr bwMode="ltGray">
          <a:xfrm>
            <a:off x="0" y="4933950"/>
            <a:ext cx="9163050" cy="19415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3103" name="Rectangle 31"/>
          <p:cNvSpPr>
            <a:spLocks noChangeArrowheads="1"/>
          </p:cNvSpPr>
          <p:nvPr/>
        </p:nvSpPr>
        <p:spPr bwMode="gray">
          <a:xfrm>
            <a:off x="0" y="4826000"/>
            <a:ext cx="9156700" cy="168275"/>
          </a:xfrm>
          <a:prstGeom prst="rect">
            <a:avLst/>
          </a:prstGeom>
          <a:gradFill rotWithShape="1">
            <a:gsLst>
              <a:gs pos="0">
                <a:schemeClr val="accent1"/>
              </a:gs>
              <a:gs pos="100000">
                <a:schemeClr val="accent1">
                  <a:gamma/>
                  <a:shade val="46275"/>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3104" name="Freeform 32" descr="a"/>
          <p:cNvSpPr>
            <a:spLocks/>
          </p:cNvSpPr>
          <p:nvPr/>
        </p:nvSpPr>
        <p:spPr bwMode="gray">
          <a:xfrm>
            <a:off x="-11113" y="2060575"/>
            <a:ext cx="9155113" cy="2765425"/>
          </a:xfrm>
          <a:custGeom>
            <a:avLst/>
            <a:gdLst>
              <a:gd name="T0" fmla="*/ 0 w 5767"/>
              <a:gd name="T1" fmla="*/ 569 h 1644"/>
              <a:gd name="T2" fmla="*/ 2818 w 5767"/>
              <a:gd name="T3" fmla="*/ 21 h 1644"/>
              <a:gd name="T4" fmla="*/ 5767 w 5767"/>
              <a:gd name="T5" fmla="*/ 583 h 1644"/>
              <a:gd name="T6" fmla="*/ 5764 w 5767"/>
              <a:gd name="T7" fmla="*/ 1644 h 1644"/>
              <a:gd name="T8" fmla="*/ 4 w 5767"/>
              <a:gd name="T9" fmla="*/ 1644 h 1644"/>
              <a:gd name="T10" fmla="*/ 0 w 5767"/>
              <a:gd name="T11" fmla="*/ 569 h 1644"/>
            </a:gdLst>
            <a:ahLst/>
            <a:cxnLst>
              <a:cxn ang="0">
                <a:pos x="T0" y="T1"/>
              </a:cxn>
              <a:cxn ang="0">
                <a:pos x="T2" y="T3"/>
              </a:cxn>
              <a:cxn ang="0">
                <a:pos x="T4" y="T5"/>
              </a:cxn>
              <a:cxn ang="0">
                <a:pos x="T6" y="T7"/>
              </a:cxn>
              <a:cxn ang="0">
                <a:pos x="T8" y="T9"/>
              </a:cxn>
              <a:cxn ang="0">
                <a:pos x="T10" y="T11"/>
              </a:cxn>
            </a:cxnLst>
            <a:rect l="0" t="0" r="r" b="b"/>
            <a:pathLst>
              <a:path w="5767" h="1644">
                <a:moveTo>
                  <a:pt x="0" y="569"/>
                </a:moveTo>
                <a:cubicBezTo>
                  <a:pt x="722" y="332"/>
                  <a:pt x="1460" y="42"/>
                  <a:pt x="2818" y="21"/>
                </a:cubicBezTo>
                <a:cubicBezTo>
                  <a:pt x="4176" y="0"/>
                  <a:pt x="5346" y="355"/>
                  <a:pt x="5767" y="583"/>
                </a:cubicBezTo>
                <a:lnTo>
                  <a:pt x="5764" y="1644"/>
                </a:lnTo>
                <a:lnTo>
                  <a:pt x="4" y="1644"/>
                </a:lnTo>
                <a:lnTo>
                  <a:pt x="0" y="569"/>
                </a:lnTo>
                <a:close/>
              </a:path>
            </a:pathLst>
          </a:custGeom>
          <a:blipFill dpi="0" rotWithShape="1">
            <a:blip r:embed="rId2"/>
            <a:srcRect/>
            <a:stretch>
              <a:fillRect/>
            </a:stretch>
          </a:blipFill>
          <a:ln>
            <a:noFill/>
          </a:ln>
          <a:effectLst/>
          <a:extLst>
            <a:ext uri="{91240B29-F687-4F45-9708-019B960494DF}">
              <a14:hiddenLine xmlns:a14="http://schemas.microsoft.com/office/drawing/2010/main" w="57150" cmpd="sng">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3074" name="Rectangle 2"/>
          <p:cNvSpPr>
            <a:spLocks noGrp="1" noChangeArrowheads="1"/>
          </p:cNvSpPr>
          <p:nvPr>
            <p:ph type="ctrTitle"/>
          </p:nvPr>
        </p:nvSpPr>
        <p:spPr bwMode="black">
          <a:xfrm>
            <a:off x="1066800" y="1143000"/>
            <a:ext cx="7315200" cy="609600"/>
          </a:xfrm>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53882" dir="2700000" algn="ctr" rotWithShape="0">
                    <a:schemeClr val="tx1"/>
                  </a:outerShdw>
                </a:effectLst>
              </a14:hiddenEffects>
            </a:ext>
          </a:extLst>
        </p:spPr>
        <p:txBody>
          <a:bodyPr/>
          <a:lstStyle>
            <a:lvl1pPr>
              <a:defRPr sz="3200" b="1"/>
            </a:lvl1pPr>
          </a:lstStyle>
          <a:p>
            <a:pPr lvl="0"/>
            <a:r>
              <a:rPr lang="zh-TW" altLang="en-US" noProof="0" smtClean="0"/>
              <a:t>按一下以編輯母片標題樣式</a:t>
            </a:r>
            <a:endParaRPr lang="en-US" altLang="zh-TW" noProof="0" smtClean="0"/>
          </a:p>
        </p:txBody>
      </p:sp>
      <p:sp>
        <p:nvSpPr>
          <p:cNvPr id="3075" name="Rectangle 3"/>
          <p:cNvSpPr>
            <a:spLocks noGrp="1" noChangeArrowheads="1"/>
          </p:cNvSpPr>
          <p:nvPr>
            <p:ph type="subTitle" idx="1"/>
          </p:nvPr>
        </p:nvSpPr>
        <p:spPr bwMode="black">
          <a:xfrm>
            <a:off x="1371600" y="5257800"/>
            <a:ext cx="6629400" cy="381000"/>
          </a:xfrm>
        </p:spPr>
        <p:txBody>
          <a:bodyPr/>
          <a:lstStyle>
            <a:lvl1pPr marL="0" indent="0" algn="ctr">
              <a:buFont typeface="Wingdings" pitchFamily="2" charset="2"/>
              <a:buNone/>
              <a:defRPr sz="1800">
                <a:solidFill>
                  <a:schemeClr val="bg1"/>
                </a:solidFill>
              </a:defRPr>
            </a:lvl1pPr>
          </a:lstStyle>
          <a:p>
            <a:pPr lvl="0"/>
            <a:r>
              <a:rPr lang="zh-TW" altLang="en-US" noProof="0" smtClean="0"/>
              <a:t>按一下以編輯母片副標題樣式</a:t>
            </a:r>
            <a:endParaRPr lang="en-US" altLang="zh-TW" noProof="0" smtClean="0"/>
          </a:p>
        </p:txBody>
      </p:sp>
      <p:sp>
        <p:nvSpPr>
          <p:cNvPr id="3105" name="Oval 33"/>
          <p:cNvSpPr>
            <a:spLocks noChangeArrowheads="1"/>
          </p:cNvSpPr>
          <p:nvPr/>
        </p:nvSpPr>
        <p:spPr bwMode="invGray">
          <a:xfrm>
            <a:off x="228600" y="228600"/>
            <a:ext cx="479425" cy="4794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頁尾版面配置區 3"/>
          <p:cNvSpPr>
            <a:spLocks noGrp="1"/>
          </p:cNvSpPr>
          <p:nvPr>
            <p:ph type="ftr" sz="quarter" idx="10"/>
          </p:nvPr>
        </p:nvSpPr>
        <p:spPr/>
        <p:txBody>
          <a:bodyPr/>
          <a:lstStyle>
            <a:lvl1pPr>
              <a:defRPr/>
            </a:lvl1pPr>
          </a:lstStyle>
          <a:p>
            <a:endParaRPr lang="en-US" altLang="zh-TW"/>
          </a:p>
        </p:txBody>
      </p:sp>
      <p:sp>
        <p:nvSpPr>
          <p:cNvPr id="5" name="投影片編號版面配置區 4"/>
          <p:cNvSpPr>
            <a:spLocks noGrp="1"/>
          </p:cNvSpPr>
          <p:nvPr>
            <p:ph type="sldNum" sz="quarter" idx="11"/>
          </p:nvPr>
        </p:nvSpPr>
        <p:spPr/>
        <p:txBody>
          <a:bodyPr/>
          <a:lstStyle>
            <a:lvl1pPr>
              <a:defRPr/>
            </a:lvl1pPr>
          </a:lstStyle>
          <a:p>
            <a:fld id="{B9500C14-3869-4898-B532-96C6DFCF9429}" type="slidenum">
              <a:rPr lang="zh-TW" altLang="en-US" smtClean="0"/>
              <a:pPr/>
              <a:t>‹#›</a:t>
            </a:fld>
            <a:endParaRPr lang="en-US" altLang="zh-TW"/>
          </a:p>
        </p:txBody>
      </p:sp>
      <p:sp>
        <p:nvSpPr>
          <p:cNvPr id="6" name="日期版面配置區 5"/>
          <p:cNvSpPr>
            <a:spLocks noGrp="1"/>
          </p:cNvSpPr>
          <p:nvPr>
            <p:ph type="dt" sz="half" idx="12"/>
          </p:nvPr>
        </p:nvSpPr>
        <p:spPr/>
        <p:txBody>
          <a:bodyPr/>
          <a:lstStyle>
            <a:lvl1pPr>
              <a:defRPr/>
            </a:lvl1pPr>
          </a:lstStyle>
          <a:p>
            <a:endParaRPr lang="en-US" altLang="zh-TW"/>
          </a:p>
        </p:txBody>
      </p:sp>
      <p:sp>
        <p:nvSpPr>
          <p:cNvPr id="7" name="矩形 6"/>
          <p:cNvSpPr/>
          <p:nvPr userDrawn="1"/>
        </p:nvSpPr>
        <p:spPr>
          <a:xfrm>
            <a:off x="0" y="6488668"/>
            <a:ext cx="4572000" cy="338554"/>
          </a:xfrm>
          <a:prstGeom prst="rect">
            <a:avLst/>
          </a:prstGeom>
        </p:spPr>
        <p:txBody>
          <a:bodyPr>
            <a:spAutoFit/>
          </a:bodyPr>
          <a:lstStyle/>
          <a:p>
            <a:r>
              <a:rPr lang="en-US" altLang="zh-TW" sz="1600" b="1" dirty="0">
                <a:solidFill>
                  <a:schemeClr val="tx1"/>
                </a:solidFill>
                <a:latin typeface="標楷體" pitchFamily="65" charset="-120"/>
                <a:ea typeface="標楷體" pitchFamily="65" charset="-120"/>
              </a:rPr>
              <a:t>100</a:t>
            </a:r>
            <a:r>
              <a:rPr lang="zh-TW" altLang="en-US" sz="1600" b="1" dirty="0">
                <a:solidFill>
                  <a:schemeClr val="tx1"/>
                </a:solidFill>
                <a:latin typeface="標楷體" pitchFamily="65" charset="-120"/>
                <a:ea typeface="標楷體" pitchFamily="65" charset="-120"/>
              </a:rPr>
              <a:t>年度新進學校護理人員職前訓練</a:t>
            </a:r>
            <a:r>
              <a:rPr lang="zh-TW" altLang="en-US" sz="1600" b="1" dirty="0" smtClean="0">
                <a:solidFill>
                  <a:schemeClr val="tx1"/>
                </a:solidFill>
                <a:latin typeface="標楷體" pitchFamily="65" charset="-120"/>
                <a:ea typeface="標楷體" pitchFamily="65" charset="-120"/>
              </a:rPr>
              <a:t>研習</a:t>
            </a:r>
            <a:endParaRPr lang="zh-TW" altLang="en-US" sz="1600" b="1" dirty="0">
              <a:solidFill>
                <a:schemeClr val="tx1"/>
              </a:solidFill>
              <a:latin typeface="標楷體" pitchFamily="65" charset="-120"/>
            </a:endParaRPr>
          </a:p>
        </p:txBody>
      </p:sp>
    </p:spTree>
    <p:extLst>
      <p:ext uri="{BB962C8B-B14F-4D97-AF65-F5344CB8AC3E}">
        <p14:creationId xmlns:p14="http://schemas.microsoft.com/office/powerpoint/2010/main" val="325671994"/>
      </p:ext>
    </p:extLst>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43700" y="304800"/>
            <a:ext cx="2095500" cy="58674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304800"/>
            <a:ext cx="6134100" cy="58674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頁尾版面配置區 3"/>
          <p:cNvSpPr>
            <a:spLocks noGrp="1"/>
          </p:cNvSpPr>
          <p:nvPr>
            <p:ph type="ftr" sz="quarter" idx="10"/>
          </p:nvPr>
        </p:nvSpPr>
        <p:spPr/>
        <p:txBody>
          <a:bodyPr/>
          <a:lstStyle>
            <a:lvl1pPr>
              <a:defRPr/>
            </a:lvl1pPr>
          </a:lstStyle>
          <a:p>
            <a:endParaRPr lang="en-US" altLang="zh-TW"/>
          </a:p>
        </p:txBody>
      </p:sp>
      <p:sp>
        <p:nvSpPr>
          <p:cNvPr id="5" name="投影片編號版面配置區 4"/>
          <p:cNvSpPr>
            <a:spLocks noGrp="1"/>
          </p:cNvSpPr>
          <p:nvPr>
            <p:ph type="sldNum" sz="quarter" idx="11"/>
          </p:nvPr>
        </p:nvSpPr>
        <p:spPr/>
        <p:txBody>
          <a:bodyPr/>
          <a:lstStyle>
            <a:lvl1pPr>
              <a:defRPr/>
            </a:lvl1pPr>
          </a:lstStyle>
          <a:p>
            <a:fld id="{B9500C14-3869-4898-B532-96C6DFCF9429}" type="slidenum">
              <a:rPr lang="zh-TW" altLang="en-US" smtClean="0"/>
              <a:pPr/>
              <a:t>‹#›</a:t>
            </a:fld>
            <a:endParaRPr lang="en-US" altLang="zh-TW"/>
          </a:p>
        </p:txBody>
      </p:sp>
      <p:sp>
        <p:nvSpPr>
          <p:cNvPr id="6" name="日期版面配置區 5"/>
          <p:cNvSpPr>
            <a:spLocks noGrp="1"/>
          </p:cNvSpPr>
          <p:nvPr>
            <p:ph type="dt" sz="half" idx="12"/>
          </p:nvPr>
        </p:nvSpPr>
        <p:spPr/>
        <p:txBody>
          <a:bodyPr/>
          <a:lstStyle>
            <a:lvl1pPr>
              <a:defRPr/>
            </a:lvl1pPr>
          </a:lstStyle>
          <a:p>
            <a:endParaRPr lang="en-US" altLang="zh-TW"/>
          </a:p>
        </p:txBody>
      </p:sp>
      <p:sp>
        <p:nvSpPr>
          <p:cNvPr id="7" name="矩形 6"/>
          <p:cNvSpPr/>
          <p:nvPr userDrawn="1"/>
        </p:nvSpPr>
        <p:spPr>
          <a:xfrm>
            <a:off x="0" y="6488668"/>
            <a:ext cx="4572000" cy="338554"/>
          </a:xfrm>
          <a:prstGeom prst="rect">
            <a:avLst/>
          </a:prstGeom>
        </p:spPr>
        <p:txBody>
          <a:bodyPr>
            <a:spAutoFit/>
          </a:bodyPr>
          <a:lstStyle/>
          <a:p>
            <a:r>
              <a:rPr lang="en-US" altLang="zh-TW" sz="1600" b="1" dirty="0">
                <a:solidFill>
                  <a:schemeClr val="tx1"/>
                </a:solidFill>
                <a:latin typeface="標楷體" pitchFamily="65" charset="-120"/>
                <a:ea typeface="標楷體" pitchFamily="65" charset="-120"/>
              </a:rPr>
              <a:t>100</a:t>
            </a:r>
            <a:r>
              <a:rPr lang="zh-TW" altLang="en-US" sz="1600" b="1" dirty="0">
                <a:solidFill>
                  <a:schemeClr val="tx1"/>
                </a:solidFill>
                <a:latin typeface="標楷體" pitchFamily="65" charset="-120"/>
                <a:ea typeface="標楷體" pitchFamily="65" charset="-120"/>
              </a:rPr>
              <a:t>年度新進學校護理人員職前訓練</a:t>
            </a:r>
            <a:r>
              <a:rPr lang="zh-TW" altLang="en-US" sz="1600" b="1" dirty="0" smtClean="0">
                <a:solidFill>
                  <a:schemeClr val="tx1"/>
                </a:solidFill>
                <a:latin typeface="標楷體" pitchFamily="65" charset="-120"/>
                <a:ea typeface="標楷體" pitchFamily="65" charset="-120"/>
              </a:rPr>
              <a:t>研習</a:t>
            </a:r>
            <a:endParaRPr lang="zh-TW" altLang="en-US" sz="1600" b="1" dirty="0">
              <a:solidFill>
                <a:schemeClr val="tx1"/>
              </a:solidFill>
              <a:latin typeface="標楷體" pitchFamily="65" charset="-120"/>
            </a:endParaRPr>
          </a:p>
        </p:txBody>
      </p:sp>
    </p:spTree>
    <p:extLst>
      <p:ext uri="{BB962C8B-B14F-4D97-AF65-F5344CB8AC3E}">
        <p14:creationId xmlns:p14="http://schemas.microsoft.com/office/powerpoint/2010/main" val="2730170895"/>
      </p:ext>
    </p:extLst>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533400" y="304800"/>
            <a:ext cx="8305800" cy="6096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457200" y="1295400"/>
            <a:ext cx="8229600" cy="4876800"/>
          </a:xfrm>
        </p:spPr>
        <p:txBody>
          <a:bodyPr/>
          <a:lstStyle/>
          <a:p>
            <a:r>
              <a:rPr lang="zh-TW" altLang="en-US" smtClean="0"/>
              <a:t>按一下圖示以新增表格</a:t>
            </a:r>
            <a:endParaRPr lang="zh-TW" altLang="en-US"/>
          </a:p>
        </p:txBody>
      </p:sp>
      <p:sp>
        <p:nvSpPr>
          <p:cNvPr id="4" name="頁尾版面配置區 3"/>
          <p:cNvSpPr>
            <a:spLocks noGrp="1"/>
          </p:cNvSpPr>
          <p:nvPr>
            <p:ph type="ftr" sz="quarter" idx="10"/>
          </p:nvPr>
        </p:nvSpPr>
        <p:spPr>
          <a:xfrm>
            <a:off x="7086600" y="6551613"/>
            <a:ext cx="1752600" cy="306387"/>
          </a:xfrm>
        </p:spPr>
        <p:txBody>
          <a:bodyPr/>
          <a:lstStyle>
            <a:lvl1pPr>
              <a:defRPr/>
            </a:lvl1pPr>
          </a:lstStyle>
          <a:p>
            <a:endParaRPr lang="en-US" altLang="zh-TW" dirty="0"/>
          </a:p>
        </p:txBody>
      </p:sp>
      <p:sp>
        <p:nvSpPr>
          <p:cNvPr id="5" name="投影片編號版面配置區 4"/>
          <p:cNvSpPr>
            <a:spLocks noGrp="1"/>
          </p:cNvSpPr>
          <p:nvPr>
            <p:ph type="sldNum" sz="quarter" idx="11"/>
          </p:nvPr>
        </p:nvSpPr>
        <p:spPr>
          <a:xfrm>
            <a:off x="4495800" y="6545263"/>
            <a:ext cx="838200" cy="312737"/>
          </a:xfrm>
        </p:spPr>
        <p:txBody>
          <a:bodyPr/>
          <a:lstStyle>
            <a:lvl1pPr>
              <a:defRPr/>
            </a:lvl1pPr>
          </a:lstStyle>
          <a:p>
            <a:fld id="{B9500C14-3869-4898-B532-96C6DFCF9429}" type="slidenum">
              <a:rPr lang="zh-TW" altLang="en-US" smtClean="0"/>
              <a:pPr/>
              <a:t>‹#›</a:t>
            </a:fld>
            <a:endParaRPr lang="en-US" altLang="zh-TW" dirty="0"/>
          </a:p>
        </p:txBody>
      </p:sp>
      <p:sp>
        <p:nvSpPr>
          <p:cNvPr id="6" name="日期版面配置區 5"/>
          <p:cNvSpPr>
            <a:spLocks noGrp="1"/>
          </p:cNvSpPr>
          <p:nvPr>
            <p:ph type="dt" sz="half" idx="12"/>
          </p:nvPr>
        </p:nvSpPr>
        <p:spPr>
          <a:xfrm>
            <a:off x="6477000" y="0"/>
            <a:ext cx="2362200" cy="228600"/>
          </a:xfrm>
        </p:spPr>
        <p:txBody>
          <a:bodyPr/>
          <a:lstStyle>
            <a:lvl1pPr>
              <a:defRPr/>
            </a:lvl1pPr>
          </a:lstStyle>
          <a:p>
            <a:endParaRPr lang="en-US" altLang="zh-TW" dirty="0"/>
          </a:p>
        </p:txBody>
      </p:sp>
    </p:spTree>
    <p:extLst>
      <p:ext uri="{BB962C8B-B14F-4D97-AF65-F5344CB8AC3E}">
        <p14:creationId xmlns:p14="http://schemas.microsoft.com/office/powerpoint/2010/main" val="262257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name="1_章節標題">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zh-TW" sz="4000" b="1" cap="small" baseline="0">
                <a:solidFill>
                  <a:srgbClr val="003300"/>
                </a:solidFill>
              </a:defRPr>
            </a:lvl1pPr>
          </a:lstStyle>
          <a:p>
            <a:r>
              <a:rPr kumimoji="0" lang="zh-TW"/>
              <a:t>按一下以編輯母片標題樣式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endParaRPr lang="en-US" altLang="zh-TW"/>
          </a:p>
        </p:txBody>
      </p:sp>
      <p:sp>
        <p:nvSpPr>
          <p:cNvPr id="6" name="Slide Number Placeholder 5"/>
          <p:cNvSpPr>
            <a:spLocks noGrp="1"/>
          </p:cNvSpPr>
          <p:nvPr>
            <p:ph type="sldNum" sz="quarter" idx="12"/>
          </p:nvPr>
        </p:nvSpPr>
        <p:spPr/>
        <p:txBody>
          <a:bodyPr/>
          <a:lstStyle/>
          <a:p>
            <a:fld id="{B9500C14-3869-4898-B532-96C6DFCF9429}" type="slidenum">
              <a:rPr lang="zh-TW" altLang="en-US" smtClean="0"/>
              <a:pPr/>
              <a:t>‹#›</a:t>
            </a:fld>
            <a:endParaRPr lang="en-US" altLang="zh-TW"/>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zh-TW" sz="1800"/>
            </a:lvl1pPr>
          </a:lstStyle>
          <a:p>
            <a:r>
              <a:rPr kumimoji="0" lang="zh-TW"/>
              <a:t>公司標誌</a:t>
            </a:r>
          </a:p>
        </p:txBody>
      </p:sp>
      <p:sp>
        <p:nvSpPr>
          <p:cNvPr id="9" name="矩形 8"/>
          <p:cNvSpPr/>
          <p:nvPr userDrawn="1"/>
        </p:nvSpPr>
        <p:spPr>
          <a:xfrm>
            <a:off x="0" y="6488668"/>
            <a:ext cx="4572000" cy="338554"/>
          </a:xfrm>
          <a:prstGeom prst="rect">
            <a:avLst/>
          </a:prstGeom>
        </p:spPr>
        <p:txBody>
          <a:bodyPr>
            <a:spAutoFit/>
          </a:bodyPr>
          <a:lstStyle/>
          <a:p>
            <a:r>
              <a:rPr lang="en-US" altLang="zh-TW" sz="1600" b="1" dirty="0">
                <a:solidFill>
                  <a:schemeClr val="tx1"/>
                </a:solidFill>
                <a:latin typeface="標楷體" pitchFamily="65" charset="-120"/>
                <a:ea typeface="標楷體" pitchFamily="65" charset="-120"/>
              </a:rPr>
              <a:t>100</a:t>
            </a:r>
            <a:r>
              <a:rPr lang="zh-TW" altLang="en-US" sz="1600" b="1" dirty="0">
                <a:solidFill>
                  <a:schemeClr val="tx1"/>
                </a:solidFill>
                <a:latin typeface="標楷體" pitchFamily="65" charset="-120"/>
                <a:ea typeface="標楷體" pitchFamily="65" charset="-120"/>
              </a:rPr>
              <a:t>年度新進學校護理人員職前訓練</a:t>
            </a:r>
            <a:r>
              <a:rPr lang="zh-TW" altLang="en-US" sz="1600" b="1" dirty="0" smtClean="0">
                <a:solidFill>
                  <a:schemeClr val="tx1"/>
                </a:solidFill>
                <a:latin typeface="標楷體" pitchFamily="65" charset="-120"/>
                <a:ea typeface="標楷體" pitchFamily="65" charset="-120"/>
              </a:rPr>
              <a:t>研習</a:t>
            </a:r>
            <a:endParaRPr lang="zh-TW" altLang="en-US" sz="1600" b="1" dirty="0">
              <a:solidFill>
                <a:schemeClr val="tx1"/>
              </a:solidFill>
              <a:latin typeface="標楷體" pitchFamily="65" charset="-12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4_章節標題">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zh-TW" sz="4000" b="1" cap="small" baseline="0">
                <a:solidFill>
                  <a:srgbClr val="003300"/>
                </a:solidFill>
              </a:defRPr>
            </a:lvl1pPr>
          </a:lstStyle>
          <a:p>
            <a:r>
              <a:rPr kumimoji="0" lang="zh-TW"/>
              <a:t>按一下以編輯母片標題樣式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endParaRPr lang="en-US" altLang="zh-TW"/>
          </a:p>
        </p:txBody>
      </p:sp>
      <p:sp>
        <p:nvSpPr>
          <p:cNvPr id="6" name="Slide Number Placeholder 5"/>
          <p:cNvSpPr>
            <a:spLocks noGrp="1"/>
          </p:cNvSpPr>
          <p:nvPr>
            <p:ph type="sldNum" sz="quarter" idx="12"/>
          </p:nvPr>
        </p:nvSpPr>
        <p:spPr/>
        <p:txBody>
          <a:bodyPr/>
          <a:lstStyle/>
          <a:p>
            <a:fld id="{B9500C14-3869-4898-B532-96C6DFCF9429}" type="slidenum">
              <a:rPr lang="zh-TW" altLang="en-US" smtClean="0"/>
              <a:pPr/>
              <a:t>‹#›</a:t>
            </a:fld>
            <a:endParaRPr lang="en-US" altLang="zh-TW"/>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zh-TW" sz="1800"/>
            </a:lvl1pPr>
          </a:lstStyle>
          <a:p>
            <a:r>
              <a:rPr kumimoji="0" lang="zh-TW"/>
              <a:t>公司標誌</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sz="3600" b="1">
                <a:latin typeface="標楷體" pitchFamily="65" charset="-120"/>
                <a:ea typeface="標楷體" pitchFamily="65" charset="-120"/>
              </a:defRPr>
            </a:lvl1p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頁尾版面配置區 3"/>
          <p:cNvSpPr>
            <a:spLocks noGrp="1"/>
          </p:cNvSpPr>
          <p:nvPr>
            <p:ph type="ftr" sz="quarter" idx="10"/>
          </p:nvPr>
        </p:nvSpPr>
        <p:spPr/>
        <p:txBody>
          <a:bodyPr/>
          <a:lstStyle>
            <a:lvl1pPr>
              <a:defRPr/>
            </a:lvl1pPr>
          </a:lstStyle>
          <a:p>
            <a:endParaRPr lang="en-US" altLang="zh-TW"/>
          </a:p>
        </p:txBody>
      </p:sp>
      <p:sp>
        <p:nvSpPr>
          <p:cNvPr id="5" name="投影片編號版面配置區 4"/>
          <p:cNvSpPr>
            <a:spLocks noGrp="1"/>
          </p:cNvSpPr>
          <p:nvPr>
            <p:ph type="sldNum" sz="quarter" idx="11"/>
          </p:nvPr>
        </p:nvSpPr>
        <p:spPr/>
        <p:txBody>
          <a:bodyPr/>
          <a:lstStyle>
            <a:lvl1pPr>
              <a:defRPr/>
            </a:lvl1pPr>
          </a:lstStyle>
          <a:p>
            <a:fld id="{B9500C14-3869-4898-B532-96C6DFCF9429}" type="slidenum">
              <a:rPr lang="zh-TW" altLang="en-US" smtClean="0"/>
              <a:pPr/>
              <a:t>‹#›</a:t>
            </a:fld>
            <a:endParaRPr lang="en-US" altLang="zh-TW"/>
          </a:p>
        </p:txBody>
      </p:sp>
      <p:sp>
        <p:nvSpPr>
          <p:cNvPr id="6" name="日期版面配置區 5"/>
          <p:cNvSpPr>
            <a:spLocks noGrp="1"/>
          </p:cNvSpPr>
          <p:nvPr>
            <p:ph type="dt" sz="half" idx="12"/>
          </p:nvPr>
        </p:nvSpPr>
        <p:spPr/>
        <p:txBody>
          <a:bodyPr/>
          <a:lstStyle>
            <a:lvl1pPr>
              <a:defRPr/>
            </a:lvl1pPr>
          </a:lstStyle>
          <a:p>
            <a:endParaRPr lang="en-US" altLang="zh-TW"/>
          </a:p>
        </p:txBody>
      </p:sp>
    </p:spTree>
    <p:extLst>
      <p:ext uri="{BB962C8B-B14F-4D97-AF65-F5344CB8AC3E}">
        <p14:creationId xmlns:p14="http://schemas.microsoft.com/office/powerpoint/2010/main" val="2815145323"/>
      </p:ext>
    </p:extLst>
  </p:cSld>
  <p:clrMapOvr>
    <a:masterClrMapping/>
  </p:clrMapOvr>
  <p:transition spd="slow">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頁尾版面配置區 3"/>
          <p:cNvSpPr>
            <a:spLocks noGrp="1"/>
          </p:cNvSpPr>
          <p:nvPr>
            <p:ph type="ftr" sz="quarter" idx="10"/>
          </p:nvPr>
        </p:nvSpPr>
        <p:spPr/>
        <p:txBody>
          <a:bodyPr/>
          <a:lstStyle>
            <a:lvl1pPr>
              <a:defRPr/>
            </a:lvl1pPr>
          </a:lstStyle>
          <a:p>
            <a:endParaRPr lang="en-US" altLang="zh-TW"/>
          </a:p>
        </p:txBody>
      </p:sp>
      <p:sp>
        <p:nvSpPr>
          <p:cNvPr id="5" name="投影片編號版面配置區 4"/>
          <p:cNvSpPr>
            <a:spLocks noGrp="1"/>
          </p:cNvSpPr>
          <p:nvPr>
            <p:ph type="sldNum" sz="quarter" idx="11"/>
          </p:nvPr>
        </p:nvSpPr>
        <p:spPr/>
        <p:txBody>
          <a:bodyPr/>
          <a:lstStyle>
            <a:lvl1pPr>
              <a:defRPr/>
            </a:lvl1pPr>
          </a:lstStyle>
          <a:p>
            <a:fld id="{B9500C14-3869-4898-B532-96C6DFCF9429}" type="slidenum">
              <a:rPr lang="zh-TW" altLang="en-US" smtClean="0"/>
              <a:pPr/>
              <a:t>‹#›</a:t>
            </a:fld>
            <a:endParaRPr lang="en-US" altLang="zh-TW"/>
          </a:p>
        </p:txBody>
      </p:sp>
      <p:sp>
        <p:nvSpPr>
          <p:cNvPr id="6" name="日期版面配置區 5"/>
          <p:cNvSpPr>
            <a:spLocks noGrp="1"/>
          </p:cNvSpPr>
          <p:nvPr>
            <p:ph type="dt" sz="half" idx="12"/>
          </p:nvPr>
        </p:nvSpPr>
        <p:spPr/>
        <p:txBody>
          <a:bodyPr/>
          <a:lstStyle>
            <a:lvl1pPr>
              <a:defRPr/>
            </a:lvl1pPr>
          </a:lstStyle>
          <a:p>
            <a:endParaRPr lang="en-US" altLang="zh-TW"/>
          </a:p>
        </p:txBody>
      </p:sp>
      <p:sp>
        <p:nvSpPr>
          <p:cNvPr id="7" name="矩形 6"/>
          <p:cNvSpPr/>
          <p:nvPr userDrawn="1"/>
        </p:nvSpPr>
        <p:spPr>
          <a:xfrm>
            <a:off x="0" y="6498828"/>
            <a:ext cx="4572000" cy="338554"/>
          </a:xfrm>
          <a:prstGeom prst="rect">
            <a:avLst/>
          </a:prstGeom>
        </p:spPr>
        <p:txBody>
          <a:bodyPr>
            <a:spAutoFit/>
          </a:bodyPr>
          <a:lstStyle/>
          <a:p>
            <a:r>
              <a:rPr lang="en-US" altLang="zh-TW" sz="1600" b="1" dirty="0">
                <a:solidFill>
                  <a:schemeClr val="tx1"/>
                </a:solidFill>
                <a:latin typeface="標楷體" pitchFamily="65" charset="-120"/>
                <a:ea typeface="標楷體" pitchFamily="65" charset="-120"/>
              </a:rPr>
              <a:t>100</a:t>
            </a:r>
            <a:r>
              <a:rPr lang="zh-TW" altLang="en-US" sz="1600" b="1" dirty="0">
                <a:solidFill>
                  <a:schemeClr val="tx1"/>
                </a:solidFill>
                <a:latin typeface="標楷體" pitchFamily="65" charset="-120"/>
                <a:ea typeface="標楷體" pitchFamily="65" charset="-120"/>
              </a:rPr>
              <a:t>年度新進學校護理人員職前訓練</a:t>
            </a:r>
            <a:r>
              <a:rPr lang="zh-TW" altLang="en-US" sz="1600" b="1" dirty="0" smtClean="0">
                <a:solidFill>
                  <a:schemeClr val="tx1"/>
                </a:solidFill>
                <a:latin typeface="標楷體" pitchFamily="65" charset="-120"/>
                <a:ea typeface="標楷體" pitchFamily="65" charset="-120"/>
              </a:rPr>
              <a:t>研習</a:t>
            </a:r>
            <a:endParaRPr lang="zh-TW" altLang="en-US" sz="1600" b="1" dirty="0">
              <a:solidFill>
                <a:schemeClr val="tx1"/>
              </a:solidFill>
              <a:latin typeface="標楷體" pitchFamily="65" charset="-120"/>
            </a:endParaRPr>
          </a:p>
        </p:txBody>
      </p:sp>
    </p:spTree>
    <p:extLst>
      <p:ext uri="{BB962C8B-B14F-4D97-AF65-F5344CB8AC3E}">
        <p14:creationId xmlns:p14="http://schemas.microsoft.com/office/powerpoint/2010/main" val="21711137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2954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2954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頁尾版面配置區 4"/>
          <p:cNvSpPr>
            <a:spLocks noGrp="1"/>
          </p:cNvSpPr>
          <p:nvPr>
            <p:ph type="ftr" sz="quarter" idx="10"/>
          </p:nvPr>
        </p:nvSpPr>
        <p:spPr/>
        <p:txBody>
          <a:bodyPr/>
          <a:lstStyle>
            <a:lvl1pPr>
              <a:defRPr/>
            </a:lvl1pPr>
          </a:lstStyle>
          <a:p>
            <a:endParaRPr lang="en-US" altLang="zh-TW"/>
          </a:p>
        </p:txBody>
      </p:sp>
      <p:sp>
        <p:nvSpPr>
          <p:cNvPr id="6" name="投影片編號版面配置區 5"/>
          <p:cNvSpPr>
            <a:spLocks noGrp="1"/>
          </p:cNvSpPr>
          <p:nvPr>
            <p:ph type="sldNum" sz="quarter" idx="11"/>
          </p:nvPr>
        </p:nvSpPr>
        <p:spPr/>
        <p:txBody>
          <a:bodyPr/>
          <a:lstStyle>
            <a:lvl1pPr>
              <a:defRPr/>
            </a:lvl1pPr>
          </a:lstStyle>
          <a:p>
            <a:fld id="{B9500C14-3869-4898-B532-96C6DFCF9429}" type="slidenum">
              <a:rPr lang="zh-TW" altLang="en-US" smtClean="0"/>
              <a:pPr/>
              <a:t>‹#›</a:t>
            </a:fld>
            <a:endParaRPr lang="en-US" altLang="zh-TW"/>
          </a:p>
        </p:txBody>
      </p:sp>
      <p:sp>
        <p:nvSpPr>
          <p:cNvPr id="7" name="日期版面配置區 6"/>
          <p:cNvSpPr>
            <a:spLocks noGrp="1"/>
          </p:cNvSpPr>
          <p:nvPr>
            <p:ph type="dt" sz="half" idx="12"/>
          </p:nvPr>
        </p:nvSpPr>
        <p:spPr/>
        <p:txBody>
          <a:bodyPr/>
          <a:lstStyle>
            <a:lvl1pPr>
              <a:defRPr/>
            </a:lvl1pPr>
          </a:lstStyle>
          <a:p>
            <a:endParaRPr lang="en-US" altLang="zh-TW"/>
          </a:p>
        </p:txBody>
      </p:sp>
      <p:sp>
        <p:nvSpPr>
          <p:cNvPr id="8" name="矩形 7"/>
          <p:cNvSpPr/>
          <p:nvPr userDrawn="1"/>
        </p:nvSpPr>
        <p:spPr>
          <a:xfrm>
            <a:off x="0" y="6488668"/>
            <a:ext cx="4572000" cy="338554"/>
          </a:xfrm>
          <a:prstGeom prst="rect">
            <a:avLst/>
          </a:prstGeom>
        </p:spPr>
        <p:txBody>
          <a:bodyPr>
            <a:spAutoFit/>
          </a:bodyPr>
          <a:lstStyle/>
          <a:p>
            <a:r>
              <a:rPr lang="en-US" altLang="zh-TW" sz="1600" b="1" dirty="0">
                <a:solidFill>
                  <a:schemeClr val="tx1"/>
                </a:solidFill>
                <a:latin typeface="標楷體" pitchFamily="65" charset="-120"/>
                <a:ea typeface="標楷體" pitchFamily="65" charset="-120"/>
              </a:rPr>
              <a:t>100</a:t>
            </a:r>
            <a:r>
              <a:rPr lang="zh-TW" altLang="en-US" sz="1600" b="1" dirty="0">
                <a:solidFill>
                  <a:schemeClr val="tx1"/>
                </a:solidFill>
                <a:latin typeface="標楷體" pitchFamily="65" charset="-120"/>
                <a:ea typeface="標楷體" pitchFamily="65" charset="-120"/>
              </a:rPr>
              <a:t>年度新進學校護理人員職前訓練</a:t>
            </a:r>
            <a:r>
              <a:rPr lang="zh-TW" altLang="en-US" sz="1600" b="1" dirty="0" smtClean="0">
                <a:solidFill>
                  <a:schemeClr val="tx1"/>
                </a:solidFill>
                <a:latin typeface="標楷體" pitchFamily="65" charset="-120"/>
                <a:ea typeface="標楷體" pitchFamily="65" charset="-120"/>
              </a:rPr>
              <a:t>研習</a:t>
            </a:r>
            <a:endParaRPr lang="zh-TW" altLang="en-US" sz="1600" b="1" dirty="0">
              <a:solidFill>
                <a:schemeClr val="tx1"/>
              </a:solidFill>
              <a:latin typeface="標楷體" pitchFamily="65" charset="-120"/>
            </a:endParaRPr>
          </a:p>
        </p:txBody>
      </p:sp>
    </p:spTree>
    <p:extLst>
      <p:ext uri="{BB962C8B-B14F-4D97-AF65-F5344CB8AC3E}">
        <p14:creationId xmlns:p14="http://schemas.microsoft.com/office/powerpoint/2010/main" val="295829200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頁尾版面配置區 6"/>
          <p:cNvSpPr>
            <a:spLocks noGrp="1"/>
          </p:cNvSpPr>
          <p:nvPr>
            <p:ph type="ftr" sz="quarter" idx="10"/>
          </p:nvPr>
        </p:nvSpPr>
        <p:spPr/>
        <p:txBody>
          <a:bodyPr/>
          <a:lstStyle>
            <a:lvl1pPr>
              <a:defRPr/>
            </a:lvl1pPr>
          </a:lstStyle>
          <a:p>
            <a:endParaRPr lang="en-US" altLang="zh-TW"/>
          </a:p>
        </p:txBody>
      </p:sp>
      <p:sp>
        <p:nvSpPr>
          <p:cNvPr id="8" name="投影片編號版面配置區 7"/>
          <p:cNvSpPr>
            <a:spLocks noGrp="1"/>
          </p:cNvSpPr>
          <p:nvPr>
            <p:ph type="sldNum" sz="quarter" idx="11"/>
          </p:nvPr>
        </p:nvSpPr>
        <p:spPr/>
        <p:txBody>
          <a:bodyPr/>
          <a:lstStyle>
            <a:lvl1pPr>
              <a:defRPr/>
            </a:lvl1pPr>
          </a:lstStyle>
          <a:p>
            <a:fld id="{B9500C14-3869-4898-B532-96C6DFCF9429}" type="slidenum">
              <a:rPr lang="zh-TW" altLang="en-US" smtClean="0"/>
              <a:pPr/>
              <a:t>‹#›</a:t>
            </a:fld>
            <a:endParaRPr lang="en-US" altLang="zh-TW"/>
          </a:p>
        </p:txBody>
      </p:sp>
      <p:sp>
        <p:nvSpPr>
          <p:cNvPr id="9" name="日期版面配置區 8"/>
          <p:cNvSpPr>
            <a:spLocks noGrp="1"/>
          </p:cNvSpPr>
          <p:nvPr>
            <p:ph type="dt" sz="half" idx="12"/>
          </p:nvPr>
        </p:nvSpPr>
        <p:spPr/>
        <p:txBody>
          <a:bodyPr/>
          <a:lstStyle>
            <a:lvl1pPr>
              <a:defRPr/>
            </a:lvl1pPr>
          </a:lstStyle>
          <a:p>
            <a:endParaRPr lang="en-US" altLang="zh-TW"/>
          </a:p>
        </p:txBody>
      </p:sp>
      <p:sp>
        <p:nvSpPr>
          <p:cNvPr id="10" name="矩形 9"/>
          <p:cNvSpPr/>
          <p:nvPr userDrawn="1"/>
        </p:nvSpPr>
        <p:spPr>
          <a:xfrm>
            <a:off x="0" y="6488668"/>
            <a:ext cx="4572000" cy="338554"/>
          </a:xfrm>
          <a:prstGeom prst="rect">
            <a:avLst/>
          </a:prstGeom>
        </p:spPr>
        <p:txBody>
          <a:bodyPr>
            <a:spAutoFit/>
          </a:bodyPr>
          <a:lstStyle/>
          <a:p>
            <a:r>
              <a:rPr lang="en-US" altLang="zh-TW" sz="1600" b="1" dirty="0">
                <a:solidFill>
                  <a:schemeClr val="tx1"/>
                </a:solidFill>
                <a:latin typeface="標楷體" pitchFamily="65" charset="-120"/>
                <a:ea typeface="標楷體" pitchFamily="65" charset="-120"/>
              </a:rPr>
              <a:t>100</a:t>
            </a:r>
            <a:r>
              <a:rPr lang="zh-TW" altLang="en-US" sz="1600" b="1" dirty="0">
                <a:solidFill>
                  <a:schemeClr val="tx1"/>
                </a:solidFill>
                <a:latin typeface="標楷體" pitchFamily="65" charset="-120"/>
                <a:ea typeface="標楷體" pitchFamily="65" charset="-120"/>
              </a:rPr>
              <a:t>年度新進學校護理人員職前訓練</a:t>
            </a:r>
            <a:r>
              <a:rPr lang="zh-TW" altLang="en-US" sz="1600" b="1" dirty="0" smtClean="0">
                <a:solidFill>
                  <a:schemeClr val="tx1"/>
                </a:solidFill>
                <a:latin typeface="標楷體" pitchFamily="65" charset="-120"/>
                <a:ea typeface="標楷體" pitchFamily="65" charset="-120"/>
              </a:rPr>
              <a:t>研習</a:t>
            </a:r>
            <a:endParaRPr lang="zh-TW" altLang="en-US" sz="1600" b="1" dirty="0">
              <a:solidFill>
                <a:schemeClr val="tx1"/>
              </a:solidFill>
              <a:latin typeface="標楷體" pitchFamily="65" charset="-120"/>
            </a:endParaRPr>
          </a:p>
        </p:txBody>
      </p:sp>
    </p:spTree>
    <p:extLst>
      <p:ext uri="{BB962C8B-B14F-4D97-AF65-F5344CB8AC3E}">
        <p14:creationId xmlns:p14="http://schemas.microsoft.com/office/powerpoint/2010/main" val="121416637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頁尾版面配置區 2"/>
          <p:cNvSpPr>
            <a:spLocks noGrp="1"/>
          </p:cNvSpPr>
          <p:nvPr>
            <p:ph type="ftr" sz="quarter" idx="10"/>
          </p:nvPr>
        </p:nvSpPr>
        <p:spPr/>
        <p:txBody>
          <a:bodyPr/>
          <a:lstStyle>
            <a:lvl1pPr>
              <a:defRPr/>
            </a:lvl1pPr>
          </a:lstStyle>
          <a:p>
            <a:endParaRPr lang="en-US" altLang="zh-TW"/>
          </a:p>
        </p:txBody>
      </p:sp>
      <p:sp>
        <p:nvSpPr>
          <p:cNvPr id="4" name="投影片編號版面配置區 3"/>
          <p:cNvSpPr>
            <a:spLocks noGrp="1"/>
          </p:cNvSpPr>
          <p:nvPr>
            <p:ph type="sldNum" sz="quarter" idx="11"/>
          </p:nvPr>
        </p:nvSpPr>
        <p:spPr/>
        <p:txBody>
          <a:bodyPr/>
          <a:lstStyle>
            <a:lvl1pPr>
              <a:defRPr/>
            </a:lvl1pPr>
          </a:lstStyle>
          <a:p>
            <a:fld id="{B9500C14-3869-4898-B532-96C6DFCF9429}" type="slidenum">
              <a:rPr lang="zh-TW" altLang="en-US" smtClean="0"/>
              <a:pPr/>
              <a:t>‹#›</a:t>
            </a:fld>
            <a:endParaRPr lang="en-US" altLang="zh-TW"/>
          </a:p>
        </p:txBody>
      </p:sp>
      <p:sp>
        <p:nvSpPr>
          <p:cNvPr id="5" name="日期版面配置區 4"/>
          <p:cNvSpPr>
            <a:spLocks noGrp="1"/>
          </p:cNvSpPr>
          <p:nvPr>
            <p:ph type="dt" sz="half" idx="12"/>
          </p:nvPr>
        </p:nvSpPr>
        <p:spPr/>
        <p:txBody>
          <a:bodyPr/>
          <a:lstStyle>
            <a:lvl1pPr>
              <a:defRPr/>
            </a:lvl1pPr>
          </a:lstStyle>
          <a:p>
            <a:endParaRPr lang="en-US" altLang="zh-TW"/>
          </a:p>
        </p:txBody>
      </p:sp>
      <p:sp>
        <p:nvSpPr>
          <p:cNvPr id="6" name="矩形 5"/>
          <p:cNvSpPr/>
          <p:nvPr userDrawn="1"/>
        </p:nvSpPr>
        <p:spPr>
          <a:xfrm>
            <a:off x="0" y="6488668"/>
            <a:ext cx="4572000" cy="338554"/>
          </a:xfrm>
          <a:prstGeom prst="rect">
            <a:avLst/>
          </a:prstGeom>
        </p:spPr>
        <p:txBody>
          <a:bodyPr>
            <a:spAutoFit/>
          </a:bodyPr>
          <a:lstStyle/>
          <a:p>
            <a:r>
              <a:rPr lang="en-US" altLang="zh-TW" sz="1600" b="1" dirty="0">
                <a:solidFill>
                  <a:schemeClr val="tx1"/>
                </a:solidFill>
                <a:latin typeface="標楷體" pitchFamily="65" charset="-120"/>
                <a:ea typeface="標楷體" pitchFamily="65" charset="-120"/>
              </a:rPr>
              <a:t>100</a:t>
            </a:r>
            <a:r>
              <a:rPr lang="zh-TW" altLang="en-US" sz="1600" b="1" dirty="0">
                <a:solidFill>
                  <a:schemeClr val="tx1"/>
                </a:solidFill>
                <a:latin typeface="標楷體" pitchFamily="65" charset="-120"/>
                <a:ea typeface="標楷體" pitchFamily="65" charset="-120"/>
              </a:rPr>
              <a:t>年度新進學校護理人員職前訓練</a:t>
            </a:r>
            <a:r>
              <a:rPr lang="zh-TW" altLang="en-US" sz="1600" b="1" dirty="0" smtClean="0">
                <a:solidFill>
                  <a:schemeClr val="tx1"/>
                </a:solidFill>
                <a:latin typeface="標楷體" pitchFamily="65" charset="-120"/>
                <a:ea typeface="標楷體" pitchFamily="65" charset="-120"/>
              </a:rPr>
              <a:t>研習</a:t>
            </a:r>
            <a:endParaRPr lang="zh-TW" altLang="en-US" sz="1600" b="1" dirty="0">
              <a:solidFill>
                <a:schemeClr val="tx1"/>
              </a:solidFill>
              <a:latin typeface="標楷體" pitchFamily="65" charset="-120"/>
            </a:endParaRPr>
          </a:p>
        </p:txBody>
      </p:sp>
    </p:spTree>
    <p:extLst>
      <p:ext uri="{BB962C8B-B14F-4D97-AF65-F5344CB8AC3E}">
        <p14:creationId xmlns:p14="http://schemas.microsoft.com/office/powerpoint/2010/main" val="3907406763"/>
      </p:ext>
    </p:extLst>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頁尾版面配置區 1"/>
          <p:cNvSpPr>
            <a:spLocks noGrp="1"/>
          </p:cNvSpPr>
          <p:nvPr>
            <p:ph type="ftr" sz="quarter" idx="10"/>
          </p:nvPr>
        </p:nvSpPr>
        <p:spPr/>
        <p:txBody>
          <a:bodyPr/>
          <a:lstStyle>
            <a:lvl1pPr>
              <a:defRPr/>
            </a:lvl1pPr>
          </a:lstStyle>
          <a:p>
            <a:endParaRPr lang="en-US" altLang="zh-TW" dirty="0"/>
          </a:p>
        </p:txBody>
      </p:sp>
      <p:sp>
        <p:nvSpPr>
          <p:cNvPr id="3" name="投影片編號版面配置區 2"/>
          <p:cNvSpPr>
            <a:spLocks noGrp="1"/>
          </p:cNvSpPr>
          <p:nvPr>
            <p:ph type="sldNum" sz="quarter" idx="11"/>
          </p:nvPr>
        </p:nvSpPr>
        <p:spPr/>
        <p:txBody>
          <a:bodyPr/>
          <a:lstStyle>
            <a:lvl1pPr>
              <a:defRPr/>
            </a:lvl1pPr>
          </a:lstStyle>
          <a:p>
            <a:fld id="{28B45107-35D5-4AAB-A66F-C3193D3114B3}" type="slidenum">
              <a:rPr lang="zh-TW" altLang="en-US" smtClean="0"/>
              <a:pPr/>
              <a:t>‹#›</a:t>
            </a:fld>
            <a:endParaRPr lang="en-US" altLang="zh-TW"/>
          </a:p>
        </p:txBody>
      </p:sp>
      <p:sp>
        <p:nvSpPr>
          <p:cNvPr id="4" name="日期版面配置區 3"/>
          <p:cNvSpPr>
            <a:spLocks noGrp="1"/>
          </p:cNvSpPr>
          <p:nvPr>
            <p:ph type="dt" sz="half" idx="12"/>
          </p:nvPr>
        </p:nvSpPr>
        <p:spPr/>
        <p:txBody>
          <a:bodyPr/>
          <a:lstStyle>
            <a:lvl1pPr>
              <a:defRPr/>
            </a:lvl1pPr>
          </a:lstStyle>
          <a:p>
            <a:endParaRPr lang="en-US" altLang="zh-TW"/>
          </a:p>
        </p:txBody>
      </p:sp>
      <p:sp>
        <p:nvSpPr>
          <p:cNvPr id="5" name="矩形 4"/>
          <p:cNvSpPr/>
          <p:nvPr userDrawn="1"/>
        </p:nvSpPr>
        <p:spPr>
          <a:xfrm>
            <a:off x="-1" y="6488668"/>
            <a:ext cx="4816699" cy="369332"/>
          </a:xfrm>
          <a:prstGeom prst="rect">
            <a:avLst/>
          </a:prstGeom>
        </p:spPr>
        <p:txBody>
          <a:bodyPr wrap="square">
            <a:spAutoFit/>
          </a:bodyPr>
          <a:lstStyle/>
          <a:p>
            <a:r>
              <a:rPr lang="zh-TW" altLang="en-US" sz="1800" b="0" i="0" u="none" strike="noStrike" kern="1200" baseline="0" dirty="0" smtClean="0">
                <a:solidFill>
                  <a:schemeClr val="tx1"/>
                </a:solidFill>
                <a:latin typeface="Arial" charset="0"/>
                <a:ea typeface="+mn-ea"/>
                <a:cs typeface="+mn-cs"/>
              </a:rPr>
              <a:t>臺南市</a:t>
            </a:r>
            <a:r>
              <a:rPr lang="en-US" altLang="zh-TW" sz="1800" b="0" i="0" u="none" strike="noStrike" kern="1200" baseline="0" dirty="0" smtClean="0">
                <a:solidFill>
                  <a:schemeClr val="tx1"/>
                </a:solidFill>
                <a:latin typeface="Arial" charset="0"/>
                <a:ea typeface="+mn-ea"/>
                <a:cs typeface="+mn-cs"/>
              </a:rPr>
              <a:t>100</a:t>
            </a:r>
            <a:r>
              <a:rPr lang="zh-TW" altLang="en-US" sz="1800" b="0" i="0" u="none" strike="noStrike" kern="1200" baseline="0" dirty="0" smtClean="0">
                <a:solidFill>
                  <a:schemeClr val="tx1"/>
                </a:solidFill>
                <a:latin typeface="Arial" charset="0"/>
                <a:ea typeface="+mn-ea"/>
                <a:cs typeface="+mn-cs"/>
              </a:rPr>
              <a:t>年度健康促進學校計畫增能工作坊</a:t>
            </a:r>
            <a:endParaRPr lang="zh-TW" altLang="en-US" sz="1600" b="1" dirty="0">
              <a:solidFill>
                <a:schemeClr val="tx1"/>
              </a:solidFill>
              <a:latin typeface="標楷體" pitchFamily="65" charset="-120"/>
            </a:endParaRPr>
          </a:p>
        </p:txBody>
      </p:sp>
    </p:spTree>
    <p:extLst>
      <p:ext uri="{BB962C8B-B14F-4D97-AF65-F5344CB8AC3E}">
        <p14:creationId xmlns:p14="http://schemas.microsoft.com/office/powerpoint/2010/main" val="1438310763"/>
      </p:ext>
    </p:extLst>
  </p:cSld>
  <p:clrMapOvr>
    <a:masterClrMapping/>
  </p:clrMapOvr>
  <p:transition spd="slow">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頁尾版面配置區 4"/>
          <p:cNvSpPr>
            <a:spLocks noGrp="1"/>
          </p:cNvSpPr>
          <p:nvPr>
            <p:ph type="ftr" sz="quarter" idx="10"/>
          </p:nvPr>
        </p:nvSpPr>
        <p:spPr/>
        <p:txBody>
          <a:bodyPr/>
          <a:lstStyle>
            <a:lvl1pPr>
              <a:defRPr/>
            </a:lvl1pPr>
          </a:lstStyle>
          <a:p>
            <a:endParaRPr lang="en-US" altLang="zh-TW"/>
          </a:p>
        </p:txBody>
      </p:sp>
      <p:sp>
        <p:nvSpPr>
          <p:cNvPr id="6" name="投影片編號版面配置區 5"/>
          <p:cNvSpPr>
            <a:spLocks noGrp="1"/>
          </p:cNvSpPr>
          <p:nvPr>
            <p:ph type="sldNum" sz="quarter" idx="11"/>
          </p:nvPr>
        </p:nvSpPr>
        <p:spPr/>
        <p:txBody>
          <a:bodyPr/>
          <a:lstStyle>
            <a:lvl1pPr>
              <a:defRPr/>
            </a:lvl1pPr>
          </a:lstStyle>
          <a:p>
            <a:fld id="{B9500C14-3869-4898-B532-96C6DFCF9429}" type="slidenum">
              <a:rPr lang="zh-TW" altLang="en-US" smtClean="0"/>
              <a:pPr/>
              <a:t>‹#›</a:t>
            </a:fld>
            <a:endParaRPr lang="en-US" altLang="zh-TW"/>
          </a:p>
        </p:txBody>
      </p:sp>
      <p:sp>
        <p:nvSpPr>
          <p:cNvPr id="7" name="日期版面配置區 6"/>
          <p:cNvSpPr>
            <a:spLocks noGrp="1"/>
          </p:cNvSpPr>
          <p:nvPr>
            <p:ph type="dt" sz="half" idx="12"/>
          </p:nvPr>
        </p:nvSpPr>
        <p:spPr/>
        <p:txBody>
          <a:bodyPr/>
          <a:lstStyle>
            <a:lvl1pPr>
              <a:defRPr/>
            </a:lvl1pPr>
          </a:lstStyle>
          <a:p>
            <a:endParaRPr lang="en-US" altLang="zh-TW"/>
          </a:p>
        </p:txBody>
      </p:sp>
      <p:sp>
        <p:nvSpPr>
          <p:cNvPr id="8" name="矩形 7"/>
          <p:cNvSpPr/>
          <p:nvPr userDrawn="1"/>
        </p:nvSpPr>
        <p:spPr>
          <a:xfrm>
            <a:off x="0" y="6488668"/>
            <a:ext cx="4572000" cy="338554"/>
          </a:xfrm>
          <a:prstGeom prst="rect">
            <a:avLst/>
          </a:prstGeom>
        </p:spPr>
        <p:txBody>
          <a:bodyPr>
            <a:spAutoFit/>
          </a:bodyPr>
          <a:lstStyle/>
          <a:p>
            <a:r>
              <a:rPr lang="en-US" altLang="zh-TW" sz="1600" b="1" dirty="0">
                <a:solidFill>
                  <a:schemeClr val="tx1"/>
                </a:solidFill>
                <a:latin typeface="標楷體" pitchFamily="65" charset="-120"/>
                <a:ea typeface="標楷體" pitchFamily="65" charset="-120"/>
              </a:rPr>
              <a:t>100</a:t>
            </a:r>
            <a:r>
              <a:rPr lang="zh-TW" altLang="en-US" sz="1600" b="1" dirty="0">
                <a:solidFill>
                  <a:schemeClr val="tx1"/>
                </a:solidFill>
                <a:latin typeface="標楷體" pitchFamily="65" charset="-120"/>
                <a:ea typeface="標楷體" pitchFamily="65" charset="-120"/>
              </a:rPr>
              <a:t>年度新進學校護理人員職前訓練</a:t>
            </a:r>
            <a:r>
              <a:rPr lang="zh-TW" altLang="en-US" sz="1600" b="1" dirty="0" smtClean="0">
                <a:solidFill>
                  <a:schemeClr val="tx1"/>
                </a:solidFill>
                <a:latin typeface="標楷體" pitchFamily="65" charset="-120"/>
                <a:ea typeface="標楷體" pitchFamily="65" charset="-120"/>
              </a:rPr>
              <a:t>研習</a:t>
            </a:r>
            <a:endParaRPr lang="zh-TW" altLang="en-US" sz="1600" b="1" dirty="0">
              <a:solidFill>
                <a:schemeClr val="tx1"/>
              </a:solidFill>
              <a:latin typeface="標楷體" pitchFamily="65" charset="-120"/>
            </a:endParaRPr>
          </a:p>
        </p:txBody>
      </p:sp>
    </p:spTree>
    <p:extLst>
      <p:ext uri="{BB962C8B-B14F-4D97-AF65-F5344CB8AC3E}">
        <p14:creationId xmlns:p14="http://schemas.microsoft.com/office/powerpoint/2010/main" val="4188951162"/>
      </p:ext>
    </p:extLst>
  </p:cSld>
  <p:clrMapOvr>
    <a:masterClrMapping/>
  </p:clrMapOvr>
  <p:transition spd="slow">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頁尾版面配置區 4"/>
          <p:cNvSpPr>
            <a:spLocks noGrp="1"/>
          </p:cNvSpPr>
          <p:nvPr>
            <p:ph type="ftr" sz="quarter" idx="10"/>
          </p:nvPr>
        </p:nvSpPr>
        <p:spPr/>
        <p:txBody>
          <a:bodyPr/>
          <a:lstStyle>
            <a:lvl1pPr>
              <a:defRPr/>
            </a:lvl1pPr>
          </a:lstStyle>
          <a:p>
            <a:endParaRPr lang="en-US" altLang="zh-TW"/>
          </a:p>
        </p:txBody>
      </p:sp>
      <p:sp>
        <p:nvSpPr>
          <p:cNvPr id="6" name="投影片編號版面配置區 5"/>
          <p:cNvSpPr>
            <a:spLocks noGrp="1"/>
          </p:cNvSpPr>
          <p:nvPr>
            <p:ph type="sldNum" sz="quarter" idx="11"/>
          </p:nvPr>
        </p:nvSpPr>
        <p:spPr/>
        <p:txBody>
          <a:bodyPr/>
          <a:lstStyle>
            <a:lvl1pPr>
              <a:defRPr/>
            </a:lvl1pPr>
          </a:lstStyle>
          <a:p>
            <a:fld id="{B9500C14-3869-4898-B532-96C6DFCF9429}" type="slidenum">
              <a:rPr lang="zh-TW" altLang="en-US" smtClean="0"/>
              <a:pPr/>
              <a:t>‹#›</a:t>
            </a:fld>
            <a:endParaRPr lang="en-US" altLang="zh-TW"/>
          </a:p>
        </p:txBody>
      </p:sp>
      <p:sp>
        <p:nvSpPr>
          <p:cNvPr id="7" name="日期版面配置區 6"/>
          <p:cNvSpPr>
            <a:spLocks noGrp="1"/>
          </p:cNvSpPr>
          <p:nvPr>
            <p:ph type="dt" sz="half" idx="12"/>
          </p:nvPr>
        </p:nvSpPr>
        <p:spPr/>
        <p:txBody>
          <a:bodyPr/>
          <a:lstStyle>
            <a:lvl1pPr>
              <a:defRPr/>
            </a:lvl1pPr>
          </a:lstStyle>
          <a:p>
            <a:endParaRPr lang="en-US" altLang="zh-TW"/>
          </a:p>
        </p:txBody>
      </p:sp>
      <p:sp>
        <p:nvSpPr>
          <p:cNvPr id="8" name="矩形 7"/>
          <p:cNvSpPr/>
          <p:nvPr userDrawn="1"/>
        </p:nvSpPr>
        <p:spPr>
          <a:xfrm>
            <a:off x="0" y="6488668"/>
            <a:ext cx="4572000" cy="338554"/>
          </a:xfrm>
          <a:prstGeom prst="rect">
            <a:avLst/>
          </a:prstGeom>
        </p:spPr>
        <p:txBody>
          <a:bodyPr>
            <a:spAutoFit/>
          </a:bodyPr>
          <a:lstStyle/>
          <a:p>
            <a:r>
              <a:rPr lang="en-US" altLang="zh-TW" sz="1600" b="1" dirty="0">
                <a:solidFill>
                  <a:schemeClr val="tx1"/>
                </a:solidFill>
                <a:latin typeface="標楷體" pitchFamily="65" charset="-120"/>
                <a:ea typeface="標楷體" pitchFamily="65" charset="-120"/>
              </a:rPr>
              <a:t>100</a:t>
            </a:r>
            <a:r>
              <a:rPr lang="zh-TW" altLang="en-US" sz="1600" b="1" dirty="0">
                <a:solidFill>
                  <a:schemeClr val="tx1"/>
                </a:solidFill>
                <a:latin typeface="標楷體" pitchFamily="65" charset="-120"/>
                <a:ea typeface="標楷體" pitchFamily="65" charset="-120"/>
              </a:rPr>
              <a:t>年度新進學校護理人員職前訓練</a:t>
            </a:r>
            <a:r>
              <a:rPr lang="zh-TW" altLang="en-US" sz="1600" b="1" dirty="0" smtClean="0">
                <a:solidFill>
                  <a:schemeClr val="tx1"/>
                </a:solidFill>
                <a:latin typeface="標楷體" pitchFamily="65" charset="-120"/>
                <a:ea typeface="標楷體" pitchFamily="65" charset="-120"/>
              </a:rPr>
              <a:t>研習</a:t>
            </a:r>
            <a:endParaRPr lang="zh-TW" altLang="en-US" sz="1600" b="1" dirty="0">
              <a:solidFill>
                <a:schemeClr val="tx1"/>
              </a:solidFill>
              <a:latin typeface="標楷體" pitchFamily="65" charset="-120"/>
            </a:endParaRPr>
          </a:p>
        </p:txBody>
      </p:sp>
    </p:spTree>
    <p:extLst>
      <p:ext uri="{BB962C8B-B14F-4D97-AF65-F5344CB8AC3E}">
        <p14:creationId xmlns:p14="http://schemas.microsoft.com/office/powerpoint/2010/main" val="1458462355"/>
      </p:ext>
    </p:extLst>
  </p:cSld>
  <p:clrMapOvr>
    <a:masterClrMapping/>
  </p:clrMapOvr>
  <p:transition spd="slow">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9" name="Rectangle 35"/>
          <p:cNvSpPr>
            <a:spLocks noChangeArrowheads="1"/>
          </p:cNvSpPr>
          <p:nvPr/>
        </p:nvSpPr>
        <p:spPr bwMode="ltGray">
          <a:xfrm>
            <a:off x="0" y="6524625"/>
            <a:ext cx="9144000" cy="3333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pic>
        <p:nvPicPr>
          <p:cNvPr id="1061" name="Picture 3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261938"/>
            <a:ext cx="9144000" cy="1081087"/>
          </a:xfrm>
          <a:prstGeom prst="rect">
            <a:avLst/>
          </a:prstGeom>
          <a:noFill/>
          <a:extLst>
            <a:ext uri="{909E8E84-426E-40DD-AFC4-6F175D3DCCD1}">
              <a14:hiddenFill xmlns:a14="http://schemas.microsoft.com/office/drawing/2010/main">
                <a:solidFill>
                  <a:srgbClr val="FFFFFF"/>
                </a:solidFill>
              </a14:hiddenFill>
            </a:ext>
          </a:extLst>
        </p:spPr>
      </p:pic>
      <p:sp>
        <p:nvSpPr>
          <p:cNvPr id="1029" name="Rectangle 5"/>
          <p:cNvSpPr>
            <a:spLocks noGrp="1" noChangeArrowheads="1"/>
          </p:cNvSpPr>
          <p:nvPr>
            <p:ph type="ftr" sz="quarter" idx="3"/>
          </p:nvPr>
        </p:nvSpPr>
        <p:spPr bwMode="auto">
          <a:xfrm>
            <a:off x="7086600" y="6551613"/>
            <a:ext cx="17526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solidFill>
                  <a:schemeClr val="bg1"/>
                </a:solidFill>
                <a:latin typeface="+mn-lt"/>
                <a:ea typeface="新細明體" charset="-120"/>
              </a:defRPr>
            </a:lvl1pPr>
          </a:lstStyle>
          <a:p>
            <a:endParaRPr lang="en-US" altLang="zh-TW" dirty="0"/>
          </a:p>
        </p:txBody>
      </p:sp>
      <p:sp>
        <p:nvSpPr>
          <p:cNvPr id="1030" name="Rectangle 6"/>
          <p:cNvSpPr>
            <a:spLocks noGrp="1" noChangeArrowheads="1"/>
          </p:cNvSpPr>
          <p:nvPr>
            <p:ph type="sldNum" sz="quarter" idx="4"/>
          </p:nvPr>
        </p:nvSpPr>
        <p:spPr bwMode="auto">
          <a:xfrm>
            <a:off x="4495800" y="6545263"/>
            <a:ext cx="838200" cy="312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bg1"/>
                </a:solidFill>
                <a:ea typeface="新細明體" charset="-120"/>
              </a:defRPr>
            </a:lvl1pPr>
          </a:lstStyle>
          <a:p>
            <a:fld id="{B9500C14-3869-4898-B532-96C6DFCF9429}" type="slidenum">
              <a:rPr lang="zh-TW" altLang="en-US" smtClean="0"/>
              <a:pPr/>
              <a:t>‹#›</a:t>
            </a:fld>
            <a:endParaRPr lang="en-US" altLang="zh-TW" dirty="0"/>
          </a:p>
        </p:txBody>
      </p:sp>
      <p:sp>
        <p:nvSpPr>
          <p:cNvPr id="1026" name="Rectangle 2"/>
          <p:cNvSpPr>
            <a:spLocks noGrp="1" noChangeArrowheads="1"/>
          </p:cNvSpPr>
          <p:nvPr>
            <p:ph type="title"/>
          </p:nvPr>
        </p:nvSpPr>
        <p:spPr bwMode="white">
          <a:xfrm>
            <a:off x="533400" y="304800"/>
            <a:ext cx="8305800" cy="609600"/>
          </a:xfrm>
          <a:prstGeom prst="rect">
            <a:avLst/>
          </a:prstGeom>
          <a:noFill/>
          <a:ln>
            <a:noFill/>
          </a:ln>
          <a:effectLst/>
          <a:extLst>
            <a:ext uri="{909E8E84-426E-40DD-AFC4-6F175D3DCCD1}">
              <a14:hiddenFill xmlns:a14="http://schemas.microsoft.com/office/drawing/2010/main">
                <a:solidFill>
                  <a:srgbClr val="2B166E"/>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45791" dir="2021404" algn="ctr" rotWithShape="0">
                    <a:schemeClr val="tx1"/>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endParaRPr lang="en-US" altLang="zh-TW" smtClean="0"/>
          </a:p>
        </p:txBody>
      </p:sp>
      <p:sp>
        <p:nvSpPr>
          <p:cNvPr id="1060" name="Rectangle 36"/>
          <p:cNvSpPr>
            <a:spLocks noChangeArrowheads="1"/>
          </p:cNvSpPr>
          <p:nvPr/>
        </p:nvSpPr>
        <p:spPr bwMode="ltGray">
          <a:xfrm>
            <a:off x="0" y="0"/>
            <a:ext cx="9144000" cy="2413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62" name="Freeform 38"/>
          <p:cNvSpPr>
            <a:spLocks/>
          </p:cNvSpPr>
          <p:nvPr/>
        </p:nvSpPr>
        <p:spPr bwMode="white">
          <a:xfrm>
            <a:off x="3175" y="963613"/>
            <a:ext cx="9140825" cy="461962"/>
          </a:xfrm>
          <a:custGeom>
            <a:avLst/>
            <a:gdLst>
              <a:gd name="T0" fmla="*/ 0 w 5764"/>
              <a:gd name="T1" fmla="*/ 290 h 291"/>
              <a:gd name="T2" fmla="*/ 1 w 5764"/>
              <a:gd name="T3" fmla="*/ 193 h 291"/>
              <a:gd name="T4" fmla="*/ 1833 w 5764"/>
              <a:gd name="T5" fmla="*/ 25 h 291"/>
              <a:gd name="T6" fmla="*/ 3966 w 5764"/>
              <a:gd name="T7" fmla="*/ 41 h 291"/>
              <a:gd name="T8" fmla="*/ 5760 w 5764"/>
              <a:gd name="T9" fmla="*/ 184 h 291"/>
              <a:gd name="T10" fmla="*/ 5764 w 5764"/>
              <a:gd name="T11" fmla="*/ 291 h 291"/>
              <a:gd name="T12" fmla="*/ 0 w 5764"/>
              <a:gd name="T13" fmla="*/ 290 h 291"/>
            </a:gdLst>
            <a:ahLst/>
            <a:cxnLst>
              <a:cxn ang="0">
                <a:pos x="T0" y="T1"/>
              </a:cxn>
              <a:cxn ang="0">
                <a:pos x="T2" y="T3"/>
              </a:cxn>
              <a:cxn ang="0">
                <a:pos x="T4" y="T5"/>
              </a:cxn>
              <a:cxn ang="0">
                <a:pos x="T6" y="T7"/>
              </a:cxn>
              <a:cxn ang="0">
                <a:pos x="T8" y="T9"/>
              </a:cxn>
              <a:cxn ang="0">
                <a:pos x="T10" y="T11"/>
              </a:cxn>
              <a:cxn ang="0">
                <a:pos x="T12" y="T13"/>
              </a:cxn>
            </a:cxnLst>
            <a:rect l="0" t="0" r="r" b="b"/>
            <a:pathLst>
              <a:path w="5764" h="291">
                <a:moveTo>
                  <a:pt x="0" y="290"/>
                </a:moveTo>
                <a:lnTo>
                  <a:pt x="1" y="193"/>
                </a:lnTo>
                <a:cubicBezTo>
                  <a:pt x="305" y="150"/>
                  <a:pt x="1172" y="50"/>
                  <a:pt x="1833" y="25"/>
                </a:cubicBezTo>
                <a:cubicBezTo>
                  <a:pt x="2494" y="0"/>
                  <a:pt x="3312" y="15"/>
                  <a:pt x="3966" y="41"/>
                </a:cubicBezTo>
                <a:cubicBezTo>
                  <a:pt x="4620" y="68"/>
                  <a:pt x="5460" y="142"/>
                  <a:pt x="5760" y="184"/>
                </a:cubicBezTo>
                <a:lnTo>
                  <a:pt x="5764" y="291"/>
                </a:lnTo>
                <a:lnTo>
                  <a:pt x="0" y="290"/>
                </a:lnTo>
                <a:close/>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027" name="Rectangle 3"/>
          <p:cNvSpPr>
            <a:spLocks noGrp="1" noChangeArrowheads="1"/>
          </p:cNvSpPr>
          <p:nvPr>
            <p:ph type="body" idx="1"/>
          </p:nvPr>
        </p:nvSpPr>
        <p:spPr bwMode="auto">
          <a:xfrm>
            <a:off x="457200" y="12954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ltLang="zh-TW" smtClean="0"/>
          </a:p>
        </p:txBody>
      </p:sp>
      <p:sp>
        <p:nvSpPr>
          <p:cNvPr id="1028" name="Rectangle 4"/>
          <p:cNvSpPr>
            <a:spLocks noGrp="1" noChangeArrowheads="1"/>
          </p:cNvSpPr>
          <p:nvPr>
            <p:ph type="dt" sz="half" idx="2"/>
          </p:nvPr>
        </p:nvSpPr>
        <p:spPr bwMode="auto">
          <a:xfrm>
            <a:off x="6477000" y="0"/>
            <a:ext cx="2362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1">
                <a:solidFill>
                  <a:schemeClr val="bg1"/>
                </a:solidFill>
                <a:latin typeface="+mn-lt"/>
                <a:ea typeface="新細明體" charset="-120"/>
              </a:defRPr>
            </a:lvl1pPr>
          </a:lstStyle>
          <a:p>
            <a:endParaRPr lang="en-US" altLang="zh-TW" dirty="0"/>
          </a:p>
        </p:txBody>
      </p:sp>
    </p:spTree>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Lst>
  <p:transition spd="slow">
    <p:wipe dir="d"/>
  </p:transition>
  <p:timing>
    <p:tnLst>
      <p:par>
        <p:cTn id="1" dur="indefinite" restart="never" nodeType="tmRoot"/>
      </p:par>
    </p:tnLst>
  </p:timing>
  <p:txStyles>
    <p:titleStyle>
      <a:lvl1pPr algn="ctr" rtl="0" eaLnBrk="1" fontAlgn="base" hangingPunct="1">
        <a:spcBef>
          <a:spcPct val="0"/>
        </a:spcBef>
        <a:spcAft>
          <a:spcPct val="0"/>
        </a:spcAft>
        <a:defRPr sz="2800">
          <a:solidFill>
            <a:schemeClr val="bg1"/>
          </a:solidFill>
          <a:latin typeface="+mj-lt"/>
          <a:ea typeface="+mj-ea"/>
          <a:cs typeface="+mj-cs"/>
        </a:defRPr>
      </a:lvl1pPr>
      <a:lvl2pPr algn="ctr" rtl="0" eaLnBrk="1" fontAlgn="base" hangingPunct="1">
        <a:spcBef>
          <a:spcPct val="0"/>
        </a:spcBef>
        <a:spcAft>
          <a:spcPct val="0"/>
        </a:spcAft>
        <a:defRPr sz="2800">
          <a:solidFill>
            <a:schemeClr val="bg1"/>
          </a:solidFill>
          <a:latin typeface="Verdana" pitchFamily="34" charset="0"/>
        </a:defRPr>
      </a:lvl2pPr>
      <a:lvl3pPr algn="ctr" rtl="0" eaLnBrk="1" fontAlgn="base" hangingPunct="1">
        <a:spcBef>
          <a:spcPct val="0"/>
        </a:spcBef>
        <a:spcAft>
          <a:spcPct val="0"/>
        </a:spcAft>
        <a:defRPr sz="2800">
          <a:solidFill>
            <a:schemeClr val="bg1"/>
          </a:solidFill>
          <a:latin typeface="Verdana" pitchFamily="34" charset="0"/>
        </a:defRPr>
      </a:lvl3pPr>
      <a:lvl4pPr algn="ctr" rtl="0" eaLnBrk="1" fontAlgn="base" hangingPunct="1">
        <a:spcBef>
          <a:spcPct val="0"/>
        </a:spcBef>
        <a:spcAft>
          <a:spcPct val="0"/>
        </a:spcAft>
        <a:defRPr sz="2800">
          <a:solidFill>
            <a:schemeClr val="bg1"/>
          </a:solidFill>
          <a:latin typeface="Verdana" pitchFamily="34" charset="0"/>
        </a:defRPr>
      </a:lvl4pPr>
      <a:lvl5pPr algn="ctr" rtl="0" eaLnBrk="1" fontAlgn="base" hangingPunct="1">
        <a:spcBef>
          <a:spcPct val="0"/>
        </a:spcBef>
        <a:spcAft>
          <a:spcPct val="0"/>
        </a:spcAft>
        <a:defRPr sz="2800">
          <a:solidFill>
            <a:schemeClr val="bg1"/>
          </a:solidFill>
          <a:latin typeface="Verdana" pitchFamily="34" charset="0"/>
        </a:defRPr>
      </a:lvl5pPr>
      <a:lvl6pPr marL="457200" algn="ctr" rtl="0" eaLnBrk="1" fontAlgn="base" hangingPunct="1">
        <a:spcBef>
          <a:spcPct val="0"/>
        </a:spcBef>
        <a:spcAft>
          <a:spcPct val="0"/>
        </a:spcAft>
        <a:defRPr sz="2800">
          <a:solidFill>
            <a:schemeClr val="bg1"/>
          </a:solidFill>
          <a:latin typeface="Verdana" pitchFamily="34" charset="0"/>
        </a:defRPr>
      </a:lvl6pPr>
      <a:lvl7pPr marL="914400" algn="ctr" rtl="0" eaLnBrk="1" fontAlgn="base" hangingPunct="1">
        <a:spcBef>
          <a:spcPct val="0"/>
        </a:spcBef>
        <a:spcAft>
          <a:spcPct val="0"/>
        </a:spcAft>
        <a:defRPr sz="2800">
          <a:solidFill>
            <a:schemeClr val="bg1"/>
          </a:solidFill>
          <a:latin typeface="Verdana" pitchFamily="34" charset="0"/>
        </a:defRPr>
      </a:lvl7pPr>
      <a:lvl8pPr marL="1371600" algn="ctr" rtl="0" eaLnBrk="1" fontAlgn="base" hangingPunct="1">
        <a:spcBef>
          <a:spcPct val="0"/>
        </a:spcBef>
        <a:spcAft>
          <a:spcPct val="0"/>
        </a:spcAft>
        <a:defRPr sz="2800">
          <a:solidFill>
            <a:schemeClr val="bg1"/>
          </a:solidFill>
          <a:latin typeface="Verdana" pitchFamily="34" charset="0"/>
        </a:defRPr>
      </a:lvl8pPr>
      <a:lvl9pPr marL="1828800" algn="ctr" rtl="0" eaLnBrk="1" fontAlgn="base" hangingPunct="1">
        <a:spcBef>
          <a:spcPct val="0"/>
        </a:spcBef>
        <a:spcAft>
          <a:spcPct val="0"/>
        </a:spcAft>
        <a:defRPr sz="2800">
          <a:solidFill>
            <a:schemeClr val="bg1"/>
          </a:solidFill>
          <a:latin typeface="Verdana" pitchFamily="34" charset="0"/>
        </a:defRPr>
      </a:lvl9pPr>
    </p:titleStyle>
    <p:bodyStyle>
      <a:lvl1pPr marL="342900" indent="-342900" algn="l" rtl="0" eaLnBrk="1" fontAlgn="base" hangingPunct="1">
        <a:spcBef>
          <a:spcPct val="20000"/>
        </a:spcBef>
        <a:spcAft>
          <a:spcPct val="0"/>
        </a:spcAft>
        <a:buClr>
          <a:schemeClr val="tx1"/>
        </a:buClr>
        <a:buFont typeface="Wingdings" pitchFamily="2" charset="2"/>
        <a:buChar char="v"/>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400">
          <a:solidFill>
            <a:schemeClr val="tx2"/>
          </a:solidFill>
          <a:latin typeface="Arial" charset="0"/>
        </a:defRPr>
      </a:lvl2pPr>
      <a:lvl3pPr marL="1143000" indent="-228600" algn="l" rtl="0" eaLnBrk="1" fontAlgn="base" hangingPunct="1">
        <a:spcBef>
          <a:spcPct val="20000"/>
        </a:spcBef>
        <a:spcAft>
          <a:spcPct val="0"/>
        </a:spcAft>
        <a:buClr>
          <a:schemeClr val="tx1"/>
        </a:buClr>
        <a:buChar char="•"/>
        <a:defRPr sz="2200">
          <a:solidFill>
            <a:schemeClr val="tx2"/>
          </a:solidFill>
          <a:latin typeface="Arial" charset="0"/>
        </a:defRPr>
      </a:lvl3pPr>
      <a:lvl4pPr marL="1600200" indent="-228600" algn="l" rtl="0" eaLnBrk="1" fontAlgn="base" hangingPunct="1">
        <a:spcBef>
          <a:spcPct val="20000"/>
        </a:spcBef>
        <a:spcAft>
          <a:spcPct val="0"/>
        </a:spcAft>
        <a:buChar char="–"/>
        <a:defRPr sz="2000">
          <a:solidFill>
            <a:schemeClr val="tx2"/>
          </a:solidFill>
          <a:latin typeface="Arial" charset="0"/>
        </a:defRPr>
      </a:lvl4pPr>
      <a:lvl5pPr marL="2057400" indent="-228600" algn="l" rtl="0" eaLnBrk="1" fontAlgn="base" hangingPunct="1">
        <a:spcBef>
          <a:spcPct val="20000"/>
        </a:spcBef>
        <a:spcAft>
          <a:spcPct val="0"/>
        </a:spcAft>
        <a:buChar char="»"/>
        <a:defRPr sz="2000">
          <a:solidFill>
            <a:schemeClr val="tx2"/>
          </a:solidFill>
          <a:latin typeface="Arial" charset="0"/>
        </a:defRPr>
      </a:lvl5pPr>
      <a:lvl6pPr marL="2514600" indent="-228600" algn="l" rtl="0" eaLnBrk="1" fontAlgn="base" hangingPunct="1">
        <a:spcBef>
          <a:spcPct val="20000"/>
        </a:spcBef>
        <a:spcAft>
          <a:spcPct val="0"/>
        </a:spcAft>
        <a:buChar char="»"/>
        <a:defRPr sz="2000">
          <a:solidFill>
            <a:schemeClr val="tx2"/>
          </a:solidFill>
          <a:latin typeface="Arial" charset="0"/>
        </a:defRPr>
      </a:lvl6pPr>
      <a:lvl7pPr marL="2971800" indent="-228600" algn="l" rtl="0" eaLnBrk="1" fontAlgn="base" hangingPunct="1">
        <a:spcBef>
          <a:spcPct val="20000"/>
        </a:spcBef>
        <a:spcAft>
          <a:spcPct val="0"/>
        </a:spcAft>
        <a:buChar char="»"/>
        <a:defRPr sz="2000">
          <a:solidFill>
            <a:schemeClr val="tx2"/>
          </a:solidFill>
          <a:latin typeface="Arial" charset="0"/>
        </a:defRPr>
      </a:lvl7pPr>
      <a:lvl8pPr marL="3429000" indent="-228600" algn="l" rtl="0" eaLnBrk="1" fontAlgn="base" hangingPunct="1">
        <a:spcBef>
          <a:spcPct val="20000"/>
        </a:spcBef>
        <a:spcAft>
          <a:spcPct val="0"/>
        </a:spcAft>
        <a:buChar char="»"/>
        <a:defRPr sz="2000">
          <a:solidFill>
            <a:schemeClr val="tx2"/>
          </a:solidFill>
          <a:latin typeface="Arial" charset="0"/>
        </a:defRPr>
      </a:lvl8pPr>
      <a:lvl9pPr marL="3886200" indent="-228600" algn="l" rtl="0" eaLnBrk="1" fontAlgn="base" hangingPunct="1">
        <a:spcBef>
          <a:spcPct val="20000"/>
        </a:spcBef>
        <a:spcAft>
          <a:spcPct val="0"/>
        </a:spcAft>
        <a:buChar char="»"/>
        <a:defRPr sz="2000">
          <a:solidFill>
            <a:schemeClr val="tx2"/>
          </a:solidFill>
          <a:latin typeface="Arial" charset="0"/>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642257" y="1937656"/>
            <a:ext cx="7772400" cy="963679"/>
          </a:xfrm>
          <a:noFill/>
        </p:spPr>
        <p:txBody>
          <a:bodyPr>
            <a:noAutofit/>
          </a:bodyPr>
          <a:lstStyle/>
          <a:p>
            <a:r>
              <a:rPr lang="zh-TW" altLang="en-US" sz="4000" dirty="0">
                <a:latin typeface="標楷體" pitchFamily="65" charset="-120"/>
                <a:ea typeface="標楷體" pitchFamily="65" charset="-120"/>
              </a:rPr>
              <a:t>健康促進學校推動理念與</a:t>
            </a:r>
            <a:r>
              <a:rPr lang="zh-TW" altLang="en-US" sz="4000" dirty="0" smtClean="0">
                <a:latin typeface="標楷體" pitchFamily="65" charset="-120"/>
                <a:ea typeface="標楷體" pitchFamily="65" charset="-120"/>
              </a:rPr>
              <a:t>策略</a:t>
            </a:r>
            <a:endParaRPr lang="zh-TW" altLang="en-US" sz="4000" dirty="0">
              <a:latin typeface="標楷體" pitchFamily="65" charset="-120"/>
              <a:ea typeface="標楷體" pitchFamily="65" charset="-120"/>
            </a:endParaRPr>
          </a:p>
        </p:txBody>
      </p:sp>
      <p:sp>
        <p:nvSpPr>
          <p:cNvPr id="4" name="副標題 3"/>
          <p:cNvSpPr>
            <a:spLocks noGrp="1"/>
          </p:cNvSpPr>
          <p:nvPr>
            <p:ph type="subTitle" idx="1"/>
          </p:nvPr>
        </p:nvSpPr>
        <p:spPr>
          <a:xfrm>
            <a:off x="1489587" y="4786436"/>
            <a:ext cx="7412966" cy="2322285"/>
          </a:xfrm>
        </p:spPr>
        <p:txBody>
          <a:bodyPr>
            <a:noAutofit/>
          </a:bodyPr>
          <a:lstStyle/>
          <a:p>
            <a:pPr lvl="0" algn="r">
              <a:defRPr/>
            </a:pPr>
            <a:r>
              <a:rPr lang="zh-TW" altLang="en-US" sz="2400" b="1" cap="small" dirty="0" smtClean="0">
                <a:latin typeface="標楷體" pitchFamily="65" charset="-120"/>
                <a:ea typeface="標楷體" pitchFamily="65" charset="-120"/>
                <a:cs typeface="Times New Roman" pitchFamily="18" charset="0"/>
              </a:rPr>
              <a:t>廖　梨　伶</a:t>
            </a:r>
            <a:endParaRPr lang="en-US" altLang="zh-TW" sz="2400" b="1" cap="small" dirty="0">
              <a:latin typeface="標楷體" pitchFamily="65" charset="-120"/>
              <a:ea typeface="標楷體" pitchFamily="65" charset="-120"/>
              <a:cs typeface="Times New Roman" pitchFamily="18" charset="0"/>
            </a:endParaRPr>
          </a:p>
          <a:p>
            <a:pPr lvl="0" algn="r">
              <a:defRPr/>
            </a:pPr>
            <a:r>
              <a:rPr lang="zh-TW" altLang="en-US" b="1" cap="small" dirty="0">
                <a:latin typeface="標楷體" pitchFamily="65" charset="-120"/>
                <a:ea typeface="標楷體" pitchFamily="65" charset="-120"/>
                <a:cs typeface="Times New Roman" pitchFamily="18" charset="0"/>
              </a:rPr>
              <a:t>義守大學健康管理學系助理</a:t>
            </a:r>
            <a:r>
              <a:rPr lang="zh-TW" altLang="en-US" b="1" cap="small" dirty="0" smtClean="0">
                <a:latin typeface="標楷體" pitchFamily="65" charset="-120"/>
                <a:ea typeface="標楷體" pitchFamily="65" charset="-120"/>
                <a:cs typeface="Times New Roman" pitchFamily="18" charset="0"/>
              </a:rPr>
              <a:t>教授</a:t>
            </a:r>
            <a:endParaRPr lang="en-US" altLang="zh-TW" b="1" cap="small" dirty="0" smtClean="0">
              <a:latin typeface="標楷體" pitchFamily="65" charset="-120"/>
              <a:ea typeface="標楷體" pitchFamily="65" charset="-120"/>
              <a:cs typeface="Times New Roman" pitchFamily="18" charset="0"/>
            </a:endParaRPr>
          </a:p>
          <a:p>
            <a:pPr lvl="0" algn="r">
              <a:defRPr/>
            </a:pPr>
            <a:r>
              <a:rPr lang="zh-TW" altLang="fr-CA" b="1" cap="small" dirty="0">
                <a:latin typeface="標楷體" pitchFamily="65" charset="-120"/>
                <a:ea typeface="標楷體" pitchFamily="65" charset="-120"/>
                <a:cs typeface="Times New Roman" pitchFamily="18" charset="0"/>
              </a:rPr>
              <a:t>健康促進學校輔導與網站維護計畫</a:t>
            </a:r>
            <a:r>
              <a:rPr lang="zh-TW" altLang="en-US" b="1" cap="small" dirty="0">
                <a:latin typeface="標楷體" pitchFamily="65" charset="-120"/>
                <a:ea typeface="標楷體" pitchFamily="65" charset="-120"/>
                <a:cs typeface="Times New Roman" pitchFamily="18" charset="0"/>
              </a:rPr>
              <a:t>、健康促進學校認證暨國際接軌計畫協同主持人／中央輔導</a:t>
            </a:r>
            <a:r>
              <a:rPr lang="zh-TW" altLang="en-US" b="1" cap="small" dirty="0" smtClean="0">
                <a:latin typeface="標楷體" pitchFamily="65" charset="-120"/>
                <a:ea typeface="標楷體" pitchFamily="65" charset="-120"/>
                <a:cs typeface="Times New Roman" pitchFamily="18" charset="0"/>
              </a:rPr>
              <a:t>委員</a:t>
            </a:r>
            <a:endParaRPr lang="en-US" altLang="zh-TW" b="1" cap="small" dirty="0" smtClean="0">
              <a:latin typeface="標楷體" pitchFamily="65" charset="-120"/>
              <a:ea typeface="標楷體" pitchFamily="65" charset="-120"/>
              <a:cs typeface="Times New Roman" pitchFamily="18" charset="0"/>
            </a:endParaRPr>
          </a:p>
          <a:p>
            <a:pPr lvl="0" algn="r">
              <a:defRPr/>
            </a:pPr>
            <a:r>
              <a:rPr lang="zh-TW" altLang="en-US" b="1" cap="small" dirty="0" smtClean="0">
                <a:latin typeface="標楷體" pitchFamily="65" charset="-120"/>
                <a:ea typeface="標楷體" pitchFamily="65" charset="-120"/>
                <a:cs typeface="Times New Roman" pitchFamily="18" charset="0"/>
              </a:rPr>
              <a:t>國立</a:t>
            </a:r>
            <a:r>
              <a:rPr lang="zh-TW" altLang="en-US" b="1" cap="small" dirty="0">
                <a:latin typeface="標楷體" pitchFamily="65" charset="-120"/>
                <a:ea typeface="標楷體" pitchFamily="65" charset="-120"/>
                <a:cs typeface="Times New Roman" pitchFamily="18" charset="0"/>
              </a:rPr>
              <a:t>台灣師範大學健康促進與衛生教育學系 </a:t>
            </a:r>
            <a:r>
              <a:rPr lang="zh-TW" altLang="en-US" b="1" cap="small" dirty="0" smtClean="0">
                <a:latin typeface="標楷體" pitchFamily="65" charset="-120"/>
                <a:ea typeface="標楷體" pitchFamily="65" charset="-120"/>
                <a:cs typeface="Times New Roman" pitchFamily="18" charset="0"/>
              </a:rPr>
              <a:t>博士</a:t>
            </a:r>
            <a:endParaRPr lang="en-US" altLang="zh-TW" b="1" cap="small" dirty="0" smtClean="0">
              <a:latin typeface="標楷體" pitchFamily="65" charset="-120"/>
              <a:ea typeface="標楷體" pitchFamily="65" charset="-120"/>
              <a:cs typeface="Times New Roman" pitchFamily="18" charset="0"/>
            </a:endParaRPr>
          </a:p>
          <a:p>
            <a:pPr lvl="0" algn="r">
              <a:defRPr/>
            </a:pPr>
            <a:r>
              <a:rPr lang="zh-TW" altLang="en-US" b="1" cap="small" dirty="0" smtClean="0">
                <a:latin typeface="標楷體" pitchFamily="65" charset="-120"/>
                <a:ea typeface="標楷體" pitchFamily="65" charset="-120"/>
                <a:cs typeface="Times New Roman" pitchFamily="18" charset="0"/>
              </a:rPr>
              <a:t>專長</a:t>
            </a:r>
            <a:r>
              <a:rPr lang="zh-TW" altLang="en-US" b="1" cap="small" dirty="0">
                <a:latin typeface="標楷體" pitchFamily="65" charset="-120"/>
                <a:ea typeface="標楷體" pitchFamily="65" charset="-120"/>
                <a:cs typeface="Times New Roman" pitchFamily="18" charset="0"/>
              </a:rPr>
              <a:t>：</a:t>
            </a:r>
            <a:r>
              <a:rPr lang="zh-TW" altLang="en-US" b="1" cap="small" dirty="0" smtClean="0">
                <a:latin typeface="標楷體" pitchFamily="65" charset="-120"/>
                <a:ea typeface="標楷體" pitchFamily="65" charset="-120"/>
                <a:cs typeface="Times New Roman" pitchFamily="18" charset="0"/>
              </a:rPr>
              <a:t>健康</a:t>
            </a:r>
            <a:r>
              <a:rPr lang="zh-TW" altLang="en-US" cap="small" dirty="0" smtClean="0">
                <a:latin typeface="標楷體" pitchFamily="65" charset="-120"/>
                <a:ea typeface="標楷體" pitchFamily="65" charset="-120"/>
                <a:cs typeface="Times New Roman" pitchFamily="18" charset="0"/>
              </a:rPr>
              <a:t>促進</a:t>
            </a:r>
            <a:r>
              <a:rPr lang="zh-TW" altLang="en-US" b="1" cap="small" dirty="0" smtClean="0">
                <a:latin typeface="標楷體" pitchFamily="65" charset="-120"/>
                <a:ea typeface="標楷體" pitchFamily="65" charset="-120"/>
                <a:cs typeface="Times New Roman" pitchFamily="18" charset="0"/>
              </a:rPr>
              <a:t>、</a:t>
            </a:r>
            <a:r>
              <a:rPr lang="zh-TW" altLang="en-US" b="1" cap="small" dirty="0">
                <a:latin typeface="標楷體" pitchFamily="65" charset="-120"/>
                <a:ea typeface="標楷體" pitchFamily="65" charset="-120"/>
                <a:cs typeface="Times New Roman" pitchFamily="18" charset="0"/>
              </a:rPr>
              <a:t>行為改變與衛生教育</a:t>
            </a:r>
          </a:p>
          <a:p>
            <a:pPr algn="r"/>
            <a:endParaRPr lang="zh-TW" altLang="en-US" b="1" cap="small" dirty="0">
              <a:latin typeface="標楷體" pitchFamily="65" charset="-120"/>
              <a:ea typeface="標楷體" pitchFamily="65" charset="-120"/>
              <a:cs typeface="Times New Roman" pitchFamily="18" charset="0"/>
            </a:endParaRPr>
          </a:p>
        </p:txBody>
      </p:sp>
      <p:pic>
        <p:nvPicPr>
          <p:cNvPr id="8" name="Picture 4" descr="symbol_eng">
            <a:hlinkClick r:id="" action="ppaction://hlinkshowjump?jump=endshow"/>
          </p:cNvPr>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3286" y="0"/>
            <a:ext cx="2069267" cy="2069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750661" y="1490083"/>
            <a:ext cx="3057247" cy="523220"/>
          </a:xfrm>
          <a:ln/>
        </p:spPr>
        <p:style>
          <a:lnRef idx="2">
            <a:schemeClr val="accent1"/>
          </a:lnRef>
          <a:fillRef idx="1">
            <a:schemeClr val="lt1"/>
          </a:fillRef>
          <a:effectRef idx="0">
            <a:schemeClr val="accent1"/>
          </a:effectRef>
          <a:fontRef idx="minor">
            <a:schemeClr val="dk1"/>
          </a:fontRef>
        </p:style>
        <p:txBody>
          <a:bodyPr wrap="none">
            <a:spAutoFit/>
          </a:bodyPr>
          <a:lstStyle/>
          <a:p>
            <a:pPr algn="l" eaLnBrk="0" hangingPunct="0"/>
            <a:r>
              <a:rPr lang="en-US" altLang="zh-TW" sz="2800" b="1" dirty="0" smtClean="0">
                <a:solidFill>
                  <a:schemeClr val="tx1"/>
                </a:solidFill>
                <a:latin typeface="標楷體" pitchFamily="65" charset="-120"/>
                <a:ea typeface="標楷體" pitchFamily="65" charset="-120"/>
                <a:cs typeface="Times New Roman" pitchFamily="18" charset="0"/>
              </a:rPr>
              <a:t>6.</a:t>
            </a:r>
            <a:r>
              <a:rPr lang="zh-TW" altLang="en-US" sz="2800" b="1" dirty="0" smtClean="0">
                <a:solidFill>
                  <a:schemeClr val="tx1"/>
                </a:solidFill>
                <a:latin typeface="標楷體" pitchFamily="65" charset="-120"/>
                <a:ea typeface="標楷體" pitchFamily="65" charset="-120"/>
                <a:cs typeface="Times New Roman" pitchFamily="18" charset="0"/>
              </a:rPr>
              <a:t>家長及社區參與</a:t>
            </a:r>
          </a:p>
        </p:txBody>
      </p:sp>
      <p:sp>
        <p:nvSpPr>
          <p:cNvPr id="34820" name="Rectangle 3"/>
          <p:cNvSpPr>
            <a:spLocks noGrp="1" noChangeArrowheads="1"/>
          </p:cNvSpPr>
          <p:nvPr>
            <p:ph idx="1"/>
          </p:nvPr>
        </p:nvSpPr>
        <p:spPr>
          <a:xfrm>
            <a:off x="435825" y="2304195"/>
            <a:ext cx="7597320" cy="4032059"/>
          </a:xfrm>
        </p:spPr>
        <p:txBody>
          <a:bodyPr>
            <a:normAutofit fontScale="92500" lnSpcReduction="20000"/>
          </a:bodyPr>
          <a:lstStyle/>
          <a:p>
            <a:pPr>
              <a:lnSpc>
                <a:spcPct val="110000"/>
              </a:lnSpc>
              <a:spcAft>
                <a:spcPct val="20000"/>
              </a:spcAft>
            </a:pPr>
            <a:r>
              <a:rPr lang="zh-TW" altLang="en-GB" sz="2800" dirty="0">
                <a:solidFill>
                  <a:schemeClr val="tx1"/>
                </a:solidFill>
                <a:latin typeface="標楷體" pitchFamily="65" charset="-120"/>
                <a:ea typeface="標楷體" pitchFamily="65" charset="-120"/>
                <a:cs typeface="Times New Roman" pitchFamily="18" charset="0"/>
              </a:rPr>
              <a:t>整合便利的健康服務資源</a:t>
            </a:r>
          </a:p>
          <a:p>
            <a:pPr lvl="1">
              <a:lnSpc>
                <a:spcPct val="110000"/>
              </a:lnSpc>
              <a:spcAft>
                <a:spcPct val="20000"/>
              </a:spcAft>
              <a:buClr>
                <a:schemeClr val="tx1"/>
              </a:buClr>
              <a:buFont typeface="Wingdings" pitchFamily="2" charset="2"/>
              <a:buChar char="ü"/>
            </a:pPr>
            <a:r>
              <a:rPr lang="zh-TW" altLang="en-GB" sz="2400" dirty="0" smtClean="0">
                <a:solidFill>
                  <a:schemeClr val="tx1"/>
                </a:solidFill>
                <a:latin typeface="標楷體" pitchFamily="65" charset="-120"/>
                <a:ea typeface="標楷體" pitchFamily="65" charset="-120"/>
                <a:cs typeface="Times New Roman" pitchFamily="18" charset="0"/>
              </a:rPr>
              <a:t>利用資源在學校提供一些包括如篩檢、診斷、生長發育、預防注射、或一些相關的藥物等服務</a:t>
            </a:r>
          </a:p>
          <a:p>
            <a:pPr lvl="1">
              <a:lnSpc>
                <a:spcPct val="110000"/>
              </a:lnSpc>
              <a:spcAft>
                <a:spcPct val="20000"/>
              </a:spcAft>
              <a:buClr>
                <a:schemeClr val="tx1"/>
              </a:buClr>
              <a:buFont typeface="Wingdings" pitchFamily="2" charset="2"/>
              <a:buChar char="ü"/>
            </a:pPr>
            <a:r>
              <a:rPr lang="zh-TW" altLang="en-GB" sz="2400" dirty="0" smtClean="0">
                <a:solidFill>
                  <a:schemeClr val="tx1"/>
                </a:solidFill>
                <a:latin typeface="標楷體" pitchFamily="65" charset="-120"/>
                <a:ea typeface="標楷體" pitchFamily="65" charset="-120"/>
                <a:cs typeface="Times New Roman" pitchFamily="18" charset="0"/>
              </a:rPr>
              <a:t>與地方的醫療院所結盟以提供適當的服務</a:t>
            </a:r>
          </a:p>
          <a:p>
            <a:pPr lvl="1">
              <a:lnSpc>
                <a:spcPct val="110000"/>
              </a:lnSpc>
              <a:spcAft>
                <a:spcPct val="20000"/>
              </a:spcAft>
              <a:buClr>
                <a:schemeClr val="tx1"/>
              </a:buClr>
              <a:buFont typeface="Wingdings" pitchFamily="2" charset="2"/>
              <a:buChar char="ü"/>
            </a:pPr>
            <a:r>
              <a:rPr lang="zh-TW" altLang="en-GB" sz="2400" dirty="0" smtClean="0">
                <a:solidFill>
                  <a:schemeClr val="tx1"/>
                </a:solidFill>
                <a:latin typeface="標楷體" pitchFamily="65" charset="-120"/>
                <a:ea typeface="標楷體" pitchFamily="65" charset="-120"/>
                <a:cs typeface="Times New Roman" pitchFamily="18" charset="0"/>
              </a:rPr>
              <a:t>營養及食品安全計畫</a:t>
            </a:r>
            <a:endParaRPr lang="en-US" altLang="zh-TW" sz="2400" dirty="0" smtClean="0">
              <a:solidFill>
                <a:schemeClr val="tx1"/>
              </a:solidFill>
              <a:latin typeface="標楷體" pitchFamily="65" charset="-120"/>
              <a:ea typeface="標楷體" pitchFamily="65" charset="-120"/>
              <a:cs typeface="Times New Roman" pitchFamily="18" charset="0"/>
            </a:endParaRPr>
          </a:p>
          <a:p>
            <a:pPr lvl="1">
              <a:lnSpc>
                <a:spcPct val="110000"/>
              </a:lnSpc>
              <a:spcAft>
                <a:spcPct val="20000"/>
              </a:spcAft>
              <a:buClr>
                <a:schemeClr val="tx1"/>
              </a:buClr>
              <a:buFont typeface="Wingdings" pitchFamily="2" charset="2"/>
              <a:buChar char="ü"/>
            </a:pPr>
            <a:endParaRPr lang="zh-TW" altLang="en-GB" sz="2400" dirty="0" smtClean="0">
              <a:solidFill>
                <a:schemeClr val="tx1"/>
              </a:solidFill>
              <a:latin typeface="標楷體" pitchFamily="65" charset="-120"/>
              <a:ea typeface="標楷體" pitchFamily="65" charset="-120"/>
              <a:cs typeface="Times New Roman" pitchFamily="18" charset="0"/>
            </a:endParaRPr>
          </a:p>
          <a:p>
            <a:pPr>
              <a:lnSpc>
                <a:spcPct val="110000"/>
              </a:lnSpc>
              <a:spcAft>
                <a:spcPct val="20000"/>
              </a:spcAft>
            </a:pPr>
            <a:r>
              <a:rPr lang="zh-TW" altLang="en-GB" sz="2800" dirty="0" smtClean="0">
                <a:solidFill>
                  <a:schemeClr val="tx1"/>
                </a:solidFill>
                <a:latin typeface="標楷體" pitchFamily="65" charset="-120"/>
                <a:ea typeface="標楷體" pitchFamily="65" charset="-120"/>
                <a:cs typeface="Times New Roman" pitchFamily="18" charset="0"/>
              </a:rPr>
              <a:t>增加社區健康 </a:t>
            </a:r>
          </a:p>
          <a:p>
            <a:pPr lvl="1" eaLnBrk="1" hangingPunct="1">
              <a:lnSpc>
                <a:spcPct val="110000"/>
              </a:lnSpc>
              <a:spcAft>
                <a:spcPct val="20000"/>
              </a:spcAft>
              <a:buClr>
                <a:schemeClr val="tx1"/>
              </a:buClr>
              <a:buFont typeface="Wingdings" pitchFamily="2" charset="2"/>
              <a:buChar char="ü"/>
            </a:pPr>
            <a:r>
              <a:rPr lang="zh-TW" altLang="en-GB" dirty="0" smtClean="0">
                <a:solidFill>
                  <a:schemeClr val="tx1"/>
                </a:solidFill>
                <a:latin typeface="標楷體" pitchFamily="65" charset="-120"/>
                <a:ea typeface="標楷體" pitchFamily="65" charset="-120"/>
                <a:cs typeface="Times New Roman" pitchFamily="18" charset="0"/>
              </a:rPr>
              <a:t>注意社區關心的議題 </a:t>
            </a:r>
          </a:p>
          <a:p>
            <a:pPr lvl="1" eaLnBrk="1" hangingPunct="1">
              <a:lnSpc>
                <a:spcPct val="110000"/>
              </a:lnSpc>
              <a:spcAft>
                <a:spcPct val="20000"/>
              </a:spcAft>
              <a:buClr>
                <a:schemeClr val="tx1"/>
              </a:buClr>
              <a:buFont typeface="Wingdings" pitchFamily="2" charset="2"/>
              <a:buChar char="ü"/>
            </a:pPr>
            <a:r>
              <a:rPr lang="zh-TW" altLang="en-GB" dirty="0" smtClean="0">
                <a:solidFill>
                  <a:schemeClr val="tx1"/>
                </a:solidFill>
                <a:latin typeface="標楷體" pitchFamily="65" charset="-120"/>
                <a:ea typeface="標楷體" pitchFamily="65" charset="-120"/>
                <a:cs typeface="Times New Roman" pitchFamily="18" charset="0"/>
              </a:rPr>
              <a:t>參與社區健康計畫</a:t>
            </a:r>
            <a:endParaRPr lang="zh-TW" altLang="en-US" dirty="0" smtClean="0">
              <a:solidFill>
                <a:schemeClr val="tx1"/>
              </a:solidFill>
              <a:latin typeface="標楷體" pitchFamily="65" charset="-120"/>
              <a:ea typeface="標楷體" pitchFamily="65" charset="-120"/>
              <a:cs typeface="Times New Roman" pitchFamily="18" charset="0"/>
            </a:endParaRPr>
          </a:p>
          <a:p>
            <a:pPr eaLnBrk="1" hangingPunct="1"/>
            <a:endParaRPr lang="en-US" altLang="zh-TW" sz="2800" dirty="0" smtClean="0">
              <a:solidFill>
                <a:schemeClr val="tx1"/>
              </a:solidFill>
              <a:latin typeface="標楷體" pitchFamily="65" charset="-120"/>
              <a:ea typeface="標楷體" pitchFamily="65" charset="-120"/>
              <a:cs typeface="Times New Roman" pitchFamily="18" charset="0"/>
            </a:endParaRPr>
          </a:p>
        </p:txBody>
      </p:sp>
    </p:spTree>
    <p:extLst>
      <p:ext uri="{BB962C8B-B14F-4D97-AF65-F5344CB8AC3E}">
        <p14:creationId xmlns:p14="http://schemas.microsoft.com/office/powerpoint/2010/main" val="396978040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en-US" dirty="0" smtClean="0">
                <a:latin typeface="標楷體" pitchFamily="65" charset="-120"/>
                <a:ea typeface="標楷體" pitchFamily="65" charset="-120"/>
              </a:rPr>
              <a:t>健康促進學校的成功關鍵</a:t>
            </a:r>
            <a:endParaRPr lang="zh-TW" altLang="en-US" dirty="0">
              <a:latin typeface="標楷體" pitchFamily="65" charset="-120"/>
              <a:ea typeface="標楷體" pitchFamily="65" charset="-120"/>
            </a:endParaRPr>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2756138490"/>
              </p:ext>
            </p:extLst>
          </p:nvPr>
        </p:nvGraphicFramePr>
        <p:xfrm>
          <a:off x="0" y="1234373"/>
          <a:ext cx="8878529" cy="4886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1703535"/>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3583858" y="3569204"/>
            <a:ext cx="5257800" cy="953036"/>
          </a:xfrm>
        </p:spPr>
        <p:txBody>
          <a:bodyPr>
            <a:normAutofit/>
          </a:bodyPr>
          <a:lstStyle/>
          <a:p>
            <a:r>
              <a:rPr lang="zh-TW" altLang="en-US" sz="3600" b="0" dirty="0" smtClean="0">
                <a:latin typeface="標楷體" pitchFamily="65" charset="-120"/>
                <a:ea typeface="標楷體" pitchFamily="65" charset="-120"/>
              </a:rPr>
              <a:t>健康</a:t>
            </a:r>
            <a:r>
              <a:rPr lang="zh-TW" altLang="en-US" sz="3600" b="0" dirty="0">
                <a:latin typeface="標楷體" pitchFamily="65" charset="-120"/>
                <a:ea typeface="標楷體" pitchFamily="65" charset="-120"/>
              </a:rPr>
              <a:t>促進學校計畫撰寫</a:t>
            </a:r>
            <a:endParaRPr lang="zh-TW" altLang="en-US" sz="3600" dirty="0">
              <a:solidFill>
                <a:schemeClr val="tx1"/>
              </a:solidFill>
              <a:latin typeface="標楷體" pitchFamily="65" charset="-120"/>
              <a:ea typeface="標楷體" pitchFamily="65" charset="-120"/>
              <a:cs typeface="Times New Roman" pitchFamily="18" charset="0"/>
            </a:endParaRPr>
          </a:p>
        </p:txBody>
      </p:sp>
      <p:pic>
        <p:nvPicPr>
          <p:cNvPr id="3076" name="Picture 4" descr="C:\Users\user\AppData\Local\Microsoft\Windows\Temporary Internet Files\Content.IE5\YRR4MNDY\MC90034331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52" y="4522240"/>
            <a:ext cx="3631277" cy="2335760"/>
          </a:xfrm>
          <a:prstGeom prst="rect">
            <a:avLst/>
          </a:prstGeom>
          <a:noFill/>
          <a:extLst>
            <a:ext uri="{909E8E84-426E-40DD-AFC4-6F175D3DCCD1}">
              <a14:hiddenFill xmlns:a14="http://schemas.microsoft.com/office/drawing/2010/main">
                <a:solidFill>
                  <a:srgbClr val="FFFFFF"/>
                </a:solidFill>
              </a14:hiddenFill>
            </a:ext>
          </a:extLst>
        </p:spPr>
      </p:pic>
      <p:sp>
        <p:nvSpPr>
          <p:cNvPr id="9" name="標題 1"/>
          <p:cNvSpPr txBox="1">
            <a:spLocks/>
          </p:cNvSpPr>
          <p:nvPr/>
        </p:nvSpPr>
        <p:spPr>
          <a:xfrm>
            <a:off x="4498258" y="1484671"/>
            <a:ext cx="4343400" cy="1362075"/>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kumimoji="0" lang="zh-TW" sz="4000" b="1" kern="1200" cap="small" baseline="0">
                <a:solidFill>
                  <a:srgbClr val="003300"/>
                </a:solidFill>
                <a:latin typeface="+mj-lt"/>
                <a:ea typeface="+mj-ea"/>
                <a:cs typeface="+mj-cs"/>
              </a:defRPr>
            </a:lvl1pPr>
          </a:lstStyle>
          <a:p>
            <a:r>
              <a:rPr lang="en-US" altLang="zh-TW" sz="3600" dirty="0" smtClean="0">
                <a:solidFill>
                  <a:schemeClr val="tx1"/>
                </a:solidFill>
                <a:latin typeface="標楷體" pitchFamily="65" charset="-120"/>
                <a:ea typeface="標楷體" pitchFamily="65" charset="-120"/>
              </a:rPr>
              <a:t>Part one </a:t>
            </a:r>
            <a:endParaRPr lang="zh-TW" altLang="en-US" sz="3600" dirty="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778581068"/>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normAutofit fontScale="90000"/>
          </a:bodyPr>
          <a:lstStyle/>
          <a:p>
            <a:r>
              <a:rPr lang="en-US" altLang="zh-TW" dirty="0">
                <a:solidFill>
                  <a:schemeClr val="tx1"/>
                </a:solidFill>
                <a:latin typeface="標楷體" pitchFamily="65" charset="-120"/>
                <a:ea typeface="標楷體" pitchFamily="65" charset="-120"/>
                <a:cs typeface="Times New Roman" pitchFamily="18" charset="0"/>
              </a:rPr>
              <a:t>100</a:t>
            </a:r>
            <a:r>
              <a:rPr lang="zh-TW" altLang="en-US" dirty="0">
                <a:solidFill>
                  <a:schemeClr val="tx1"/>
                </a:solidFill>
                <a:latin typeface="標楷體" pitchFamily="65" charset="-120"/>
                <a:ea typeface="標楷體" pitchFamily="65" charset="-120"/>
                <a:cs typeface="Times New Roman" pitchFamily="18" charset="0"/>
              </a:rPr>
              <a:t>年度</a:t>
            </a:r>
            <a:br>
              <a:rPr lang="zh-TW" altLang="en-US" dirty="0">
                <a:solidFill>
                  <a:schemeClr val="tx1"/>
                </a:solidFill>
                <a:latin typeface="標楷體" pitchFamily="65" charset="-120"/>
                <a:ea typeface="標楷體" pitchFamily="65" charset="-120"/>
                <a:cs typeface="Times New Roman" pitchFamily="18" charset="0"/>
              </a:rPr>
            </a:br>
            <a:r>
              <a:rPr lang="zh-TW" altLang="zh-TW" dirty="0">
                <a:solidFill>
                  <a:schemeClr val="tx1"/>
                </a:solidFill>
                <a:latin typeface="標楷體" pitchFamily="65" charset="-120"/>
                <a:ea typeface="標楷體" pitchFamily="65" charset="-120"/>
                <a:cs typeface="Times New Roman" pitchFamily="18" charset="0"/>
              </a:rPr>
              <a:t>教育部補助地方政府</a:t>
            </a:r>
            <a:r>
              <a:rPr lang="en-US" altLang="zh-TW" dirty="0">
                <a:solidFill>
                  <a:schemeClr val="tx1"/>
                </a:solidFill>
                <a:latin typeface="標楷體" pitchFamily="65" charset="-120"/>
                <a:ea typeface="標楷體" pitchFamily="65" charset="-120"/>
                <a:cs typeface="Times New Roman" pitchFamily="18" charset="0"/>
              </a:rPr>
              <a:t/>
            </a:r>
            <a:br>
              <a:rPr lang="en-US" altLang="zh-TW" dirty="0">
                <a:solidFill>
                  <a:schemeClr val="tx1"/>
                </a:solidFill>
                <a:latin typeface="標楷體" pitchFamily="65" charset="-120"/>
                <a:ea typeface="標楷體" pitchFamily="65" charset="-120"/>
                <a:cs typeface="Times New Roman" pitchFamily="18" charset="0"/>
              </a:rPr>
            </a:br>
            <a:r>
              <a:rPr lang="zh-TW" altLang="zh-TW" dirty="0">
                <a:solidFill>
                  <a:schemeClr val="tx1"/>
                </a:solidFill>
                <a:latin typeface="標楷體" pitchFamily="65" charset="-120"/>
                <a:ea typeface="標楷體" pitchFamily="65" charset="-120"/>
                <a:cs typeface="Times New Roman" pitchFamily="18" charset="0"/>
              </a:rPr>
              <a:t>辦理學校健康促進實施計畫</a:t>
            </a:r>
            <a:r>
              <a:rPr lang="en-US" altLang="zh-TW" dirty="0">
                <a:solidFill>
                  <a:schemeClr val="tx1"/>
                </a:solidFill>
                <a:latin typeface="標楷體" pitchFamily="65" charset="-120"/>
                <a:ea typeface="標楷體" pitchFamily="65" charset="-120"/>
                <a:cs typeface="Times New Roman" pitchFamily="18" charset="0"/>
              </a:rPr>
              <a:t/>
            </a:r>
            <a:br>
              <a:rPr lang="en-US" altLang="zh-TW" dirty="0">
                <a:solidFill>
                  <a:schemeClr val="tx1"/>
                </a:solidFill>
                <a:latin typeface="標楷體" pitchFamily="65" charset="-120"/>
                <a:ea typeface="標楷體" pitchFamily="65" charset="-120"/>
                <a:cs typeface="Times New Roman" pitchFamily="18" charset="0"/>
              </a:rPr>
            </a:br>
            <a:endParaRPr lang="zh-TW" altLang="en-US" dirty="0">
              <a:latin typeface="標楷體" pitchFamily="65" charset="-120"/>
              <a:ea typeface="標楷體" pitchFamily="65" charset="-120"/>
            </a:endParaRPr>
          </a:p>
        </p:txBody>
      </p:sp>
      <p:sp>
        <p:nvSpPr>
          <p:cNvPr id="5" name="文字版面配置區 4"/>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1245379121"/>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標題 4"/>
          <p:cNvSpPr>
            <a:spLocks noGrp="1"/>
          </p:cNvSpPr>
          <p:nvPr>
            <p:ph type="title"/>
          </p:nvPr>
        </p:nvSpPr>
        <p:spPr/>
        <p:txBody>
          <a:bodyPr/>
          <a:lstStyle/>
          <a:p>
            <a:pPr fontAlgn="auto">
              <a:spcAft>
                <a:spcPts val="0"/>
              </a:spcAft>
              <a:defRPr/>
            </a:pPr>
            <a:r>
              <a:rPr lang="zh-TW" altLang="en-US" dirty="0" smtClean="0">
                <a:ln>
                  <a:noFill/>
                </a:ln>
                <a:solidFill>
                  <a:srgbClr val="800000"/>
                </a:solidFill>
                <a:effectLst>
                  <a:outerShdw blurRad="38100" dist="38100" dir="2700000" algn="tl">
                    <a:srgbClr val="000000">
                      <a:alpha val="43137"/>
                    </a:srgbClr>
                  </a:outerShdw>
                </a:effectLst>
                <a:latin typeface="標楷體" pitchFamily="65" charset="-120"/>
                <a:ea typeface="標楷體" pitchFamily="65" charset="-120"/>
              </a:rPr>
              <a:t>依據、目的</a:t>
            </a:r>
            <a:endParaRPr lang="zh-TW" altLang="en-US" dirty="0">
              <a:ln>
                <a:noFill/>
              </a:ln>
              <a:solidFill>
                <a:srgbClr val="800000"/>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3" name="內容版面配置區 2"/>
          <p:cNvSpPr>
            <a:spLocks noGrp="1"/>
          </p:cNvSpPr>
          <p:nvPr>
            <p:ph idx="1"/>
          </p:nvPr>
        </p:nvSpPr>
        <p:spPr/>
        <p:txBody>
          <a:bodyPr rtlCol="0">
            <a:noAutofit/>
          </a:bodyPr>
          <a:lstStyle/>
          <a:p>
            <a:pPr fontAlgn="auto">
              <a:spcAft>
                <a:spcPts val="0"/>
              </a:spcAft>
              <a:defRPr/>
            </a:pPr>
            <a:r>
              <a:rPr lang="zh-TW" altLang="zh-TW" sz="2400" b="1" dirty="0" smtClean="0">
                <a:latin typeface="標楷體" pitchFamily="65" charset="-120"/>
                <a:ea typeface="標楷體" pitchFamily="65" charset="-120"/>
              </a:rPr>
              <a:t>依據：</a:t>
            </a:r>
            <a:r>
              <a:rPr lang="zh-TW" altLang="zh-TW" sz="2400" dirty="0" smtClean="0">
                <a:latin typeface="標楷體" pitchFamily="65" charset="-120"/>
                <a:ea typeface="標楷體" pitchFamily="65" charset="-120"/>
              </a:rPr>
              <a:t>學校衛生法第十九條規定。</a:t>
            </a:r>
          </a:p>
          <a:p>
            <a:pPr fontAlgn="auto">
              <a:spcAft>
                <a:spcPts val="0"/>
              </a:spcAft>
              <a:defRPr/>
            </a:pPr>
            <a:r>
              <a:rPr lang="zh-TW" altLang="zh-TW" sz="2400" b="1" dirty="0" smtClean="0">
                <a:latin typeface="標楷體" pitchFamily="65" charset="-120"/>
                <a:ea typeface="標楷體" pitchFamily="65" charset="-120"/>
              </a:rPr>
              <a:t>目的：</a:t>
            </a:r>
            <a:endParaRPr lang="zh-TW" altLang="zh-TW" sz="2400" dirty="0" smtClean="0">
              <a:latin typeface="標楷體" pitchFamily="65" charset="-120"/>
              <a:ea typeface="標楷體" pitchFamily="65" charset="-120"/>
            </a:endParaRPr>
          </a:p>
          <a:p>
            <a:pPr lvl="1" fontAlgn="auto">
              <a:spcAft>
                <a:spcPts val="0"/>
              </a:spcAft>
              <a:defRPr/>
            </a:pPr>
            <a:r>
              <a:rPr lang="zh-TW" altLang="zh-TW" dirty="0" smtClean="0">
                <a:latin typeface="標楷體" pitchFamily="65" charset="-120"/>
                <a:ea typeface="標楷體" pitchFamily="65" charset="-120"/>
              </a:rPr>
              <a:t>為協助地方政府落實推動學校衛生法暨相關子法，促進學校全面評估學生及教職員工衛生與健康促進需求，結合社區資源，透過健康教育與活動及健康服務之實施，引導學生、教職員工自發性及自主性地建立健康管理，加上校園環境之配合，共同營造健康校園。</a:t>
            </a:r>
          </a:p>
          <a:p>
            <a:pPr lvl="1" fontAlgn="auto">
              <a:spcAft>
                <a:spcPts val="0"/>
              </a:spcAft>
              <a:defRPr/>
            </a:pPr>
            <a:r>
              <a:rPr lang="zh-TW" altLang="zh-TW" dirty="0" smtClean="0">
                <a:latin typeface="標楷體" pitchFamily="65" charset="-120"/>
                <a:ea typeface="標楷體" pitchFamily="65" charset="-120"/>
              </a:rPr>
              <a:t>地方政府應整合相關資源並督導所屬學校落實學校衛生法與健康促進。</a:t>
            </a:r>
          </a:p>
        </p:txBody>
      </p:sp>
    </p:spTree>
    <p:extLst>
      <p:ext uri="{BB962C8B-B14F-4D97-AF65-F5344CB8AC3E}">
        <p14:creationId xmlns:p14="http://schemas.microsoft.com/office/powerpoint/2010/main" val="1686204490"/>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6146" name="內容版面配置區 2"/>
          <p:cNvSpPr>
            <a:spLocks noGrp="1"/>
          </p:cNvSpPr>
          <p:nvPr>
            <p:ph idx="1"/>
          </p:nvPr>
        </p:nvSpPr>
        <p:spPr>
          <a:xfrm>
            <a:off x="395288" y="1497670"/>
            <a:ext cx="8229600" cy="4525962"/>
          </a:xfrm>
        </p:spPr>
        <p:txBody>
          <a:bodyPr/>
          <a:lstStyle/>
          <a:p>
            <a:pPr lvl="1"/>
            <a:r>
              <a:rPr lang="zh-TW" altLang="zh-TW" sz="2400" dirty="0" smtClean="0">
                <a:latin typeface="標楷體" pitchFamily="65" charset="-120"/>
                <a:ea typeface="標楷體" pitchFamily="65" charset="-120"/>
              </a:rPr>
              <a:t>統整評估所屬學校之共通性與特殊性健康需求，擬定縣市年度學生健康政策，並推動</a:t>
            </a:r>
            <a:r>
              <a:rPr lang="zh-TW" altLang="zh-TW" sz="2400" b="1" dirty="0" smtClean="0">
                <a:solidFill>
                  <a:srgbClr val="FF0000"/>
                </a:solidFill>
                <a:latin typeface="標楷體" pitchFamily="65" charset="-120"/>
                <a:ea typeface="標楷體" pitchFamily="65" charset="-120"/>
              </a:rPr>
              <a:t>菸害防制、健康體位、口腔衛生、視力保健</a:t>
            </a:r>
            <a:r>
              <a:rPr lang="zh-TW" altLang="zh-TW" sz="2400" b="1" u="sng" dirty="0" smtClean="0">
                <a:solidFill>
                  <a:srgbClr val="FF0000"/>
                </a:solidFill>
                <a:latin typeface="標楷體" pitchFamily="65" charset="-120"/>
                <a:ea typeface="標楷體" pitchFamily="65" charset="-120"/>
              </a:rPr>
              <a:t>、性教育（含愛滋病防治）及正確用藥</a:t>
            </a:r>
            <a:r>
              <a:rPr lang="zh-TW" altLang="zh-TW" sz="2400" dirty="0" smtClean="0">
                <a:latin typeface="標楷體" pitchFamily="65" charset="-120"/>
                <a:ea typeface="標楷體" pitchFamily="65" charset="-120"/>
              </a:rPr>
              <a:t>等必選議題。</a:t>
            </a:r>
          </a:p>
          <a:p>
            <a:pPr lvl="1"/>
            <a:r>
              <a:rPr lang="zh-TW" altLang="zh-TW" sz="2400" dirty="0" smtClean="0">
                <a:latin typeface="標楷體" pitchFamily="65" charset="-120"/>
                <a:ea typeface="標楷體" pitchFamily="65" charset="-120"/>
              </a:rPr>
              <a:t>輔導與支援所屬學校進行健康需求評估，據以擬定</a:t>
            </a:r>
            <a:r>
              <a:rPr lang="zh-TW" altLang="zh-TW" sz="2400" b="1" u="sng" dirty="0" smtClean="0">
                <a:solidFill>
                  <a:srgbClr val="FF0000"/>
                </a:solidFill>
                <a:latin typeface="標楷體" pitchFamily="65" charset="-120"/>
                <a:ea typeface="標楷體" pitchFamily="65" charset="-120"/>
              </a:rPr>
              <a:t>校本位健康議題</a:t>
            </a:r>
            <a:r>
              <a:rPr lang="zh-TW" altLang="zh-TW" sz="2400" dirty="0" smtClean="0">
                <a:latin typeface="標楷體" pitchFamily="65" charset="-120"/>
                <a:ea typeface="標楷體" pitchFamily="65" charset="-120"/>
              </a:rPr>
              <a:t>，並</a:t>
            </a:r>
            <a:r>
              <a:rPr lang="zh-TW" altLang="zh-TW" sz="2400" b="1" u="sng" dirty="0" smtClean="0">
                <a:solidFill>
                  <a:srgbClr val="FF0000"/>
                </a:solidFill>
                <a:latin typeface="標楷體" pitchFamily="65" charset="-120"/>
                <a:ea typeface="標楷體" pitchFamily="65" charset="-120"/>
              </a:rPr>
              <a:t>以「健康促進學校」模式</a:t>
            </a:r>
            <a:r>
              <a:rPr lang="zh-TW" altLang="zh-TW" sz="2400" dirty="0" smtClean="0">
                <a:latin typeface="標楷體" pitchFamily="65" charset="-120"/>
                <a:ea typeface="標楷體" pitchFamily="65" charset="-120"/>
              </a:rPr>
              <a:t>落實推動暨執行學校衛生法及相關子法。</a:t>
            </a:r>
          </a:p>
          <a:p>
            <a:pPr lvl="1"/>
            <a:r>
              <a:rPr lang="zh-TW" altLang="zh-TW" sz="2400" dirty="0" smtClean="0">
                <a:latin typeface="標楷體" pitchFamily="65" charset="-120"/>
                <a:ea typeface="標楷體" pitchFamily="65" charset="-120"/>
              </a:rPr>
              <a:t>輔導所屬學校推動自選議題，包含</a:t>
            </a:r>
            <a:r>
              <a:rPr lang="zh-TW" altLang="zh-TW" sz="2400" b="1" dirty="0" smtClean="0">
                <a:solidFill>
                  <a:srgbClr val="FF0000"/>
                </a:solidFill>
                <a:latin typeface="標楷體" pitchFamily="65" charset="-120"/>
                <a:ea typeface="標楷體" pitchFamily="65" charset="-120"/>
              </a:rPr>
              <a:t>檳榔防制、防制學生藥物濫用、安全教育與急救、心理健康</a:t>
            </a:r>
            <a:r>
              <a:rPr lang="zh-TW" altLang="zh-TW" sz="2400" dirty="0" smtClean="0">
                <a:latin typeface="標楷體" pitchFamily="65" charset="-120"/>
                <a:ea typeface="標楷體" pitchFamily="65" charset="-120"/>
              </a:rPr>
              <a:t>等配合國家重要政策，因地、校制宜訂定本位健康議題計畫。</a:t>
            </a:r>
          </a:p>
          <a:p>
            <a:endParaRPr lang="zh-TW" altLang="en-US" sz="2400" dirty="0" smtClean="0">
              <a:latin typeface="標楷體" pitchFamily="65" charset="-120"/>
              <a:ea typeface="標楷體" pitchFamily="65" charset="-120"/>
            </a:endParaRPr>
          </a:p>
        </p:txBody>
      </p:sp>
      <p:sp>
        <p:nvSpPr>
          <p:cNvPr id="4" name="標題 4"/>
          <p:cNvSpPr txBox="1">
            <a:spLocks/>
          </p:cNvSpPr>
          <p:nvPr/>
        </p:nvSpPr>
        <p:spPr>
          <a:xfrm>
            <a:off x="539750" y="188913"/>
            <a:ext cx="8229600" cy="1143000"/>
          </a:xfrm>
          <a:prstGeom prst="rect">
            <a:avLst/>
          </a:prstGeom>
        </p:spPr>
        <p:txBody>
          <a:bodyPr anchor="ctr">
            <a:normAutofit/>
          </a:bodyPr>
          <a:lstStyle/>
          <a:p>
            <a:pPr algn="ctr" fontAlgn="auto">
              <a:spcAft>
                <a:spcPts val="0"/>
              </a:spcAft>
              <a:defRPr/>
            </a:pPr>
            <a:r>
              <a:rPr lang="zh-TW" altLang="zh-TW" sz="3600" b="1" dirty="0">
                <a:solidFill>
                  <a:srgbClr val="800000"/>
                </a:solidFill>
                <a:effectLst>
                  <a:outerShdw blurRad="38100" dist="38100" dir="2700000" algn="tl">
                    <a:srgbClr val="000000">
                      <a:alpha val="43137"/>
                    </a:srgbClr>
                  </a:outerShdw>
                </a:effectLst>
                <a:latin typeface="標楷體" pitchFamily="65" charset="-120"/>
                <a:ea typeface="標楷體" pitchFamily="65" charset="-120"/>
                <a:cs typeface="+mj-cs"/>
              </a:rPr>
              <a:t>地方政府督導所屬學校應推動議題</a:t>
            </a:r>
          </a:p>
        </p:txBody>
      </p:sp>
    </p:spTree>
    <p:extLst>
      <p:ext uri="{BB962C8B-B14F-4D97-AF65-F5344CB8AC3E}">
        <p14:creationId xmlns:p14="http://schemas.microsoft.com/office/powerpoint/2010/main" val="3592766544"/>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fontAlgn="auto">
              <a:spcAft>
                <a:spcPts val="0"/>
              </a:spcAft>
              <a:defRPr/>
            </a:pPr>
            <a:r>
              <a:rPr lang="zh-TW" altLang="zh-TW" dirty="0">
                <a:solidFill>
                  <a:srgbClr val="800000"/>
                </a:solidFill>
                <a:effectLst>
                  <a:outerShdw blurRad="38100" dist="38100" dir="2700000" algn="tl">
                    <a:srgbClr val="000000">
                      <a:alpha val="43137"/>
                    </a:srgbClr>
                  </a:outerShdw>
                </a:effectLst>
              </a:rPr>
              <a:t>地方政府推動策略：</a:t>
            </a:r>
            <a:endParaRPr lang="zh-TW" altLang="en-US" dirty="0">
              <a:solidFill>
                <a:srgbClr val="800000"/>
              </a:solidFill>
              <a:effectLst>
                <a:outerShdw blurRad="38100" dist="38100" dir="2700000" algn="tl">
                  <a:srgbClr val="000000">
                    <a:alpha val="43137"/>
                  </a:srgbClr>
                </a:outerShdw>
              </a:effectLst>
            </a:endParaRPr>
          </a:p>
        </p:txBody>
      </p:sp>
      <p:sp>
        <p:nvSpPr>
          <p:cNvPr id="7171" name="內容版面配置區 2"/>
          <p:cNvSpPr>
            <a:spLocks noGrp="1"/>
          </p:cNvSpPr>
          <p:nvPr>
            <p:ph idx="1"/>
          </p:nvPr>
        </p:nvSpPr>
        <p:spPr>
          <a:xfrm>
            <a:off x="858659" y="1441266"/>
            <a:ext cx="7408862" cy="3451225"/>
          </a:xfrm>
        </p:spPr>
        <p:txBody>
          <a:bodyPr/>
          <a:lstStyle/>
          <a:p>
            <a:r>
              <a:rPr lang="zh-TW" altLang="zh-TW" sz="2400" b="0" dirty="0" smtClean="0">
                <a:latin typeface="標楷體" pitchFamily="65" charset="-120"/>
                <a:ea typeface="標楷體" pitchFamily="65" charset="-120"/>
              </a:rPr>
              <a:t>將計畫經學校衛生委員會議通過，執行過程暨成果必須提報該會議報告。</a:t>
            </a:r>
            <a:endParaRPr lang="en-US" altLang="zh-TW" sz="2400" b="0" dirty="0" smtClean="0">
              <a:latin typeface="標楷體" pitchFamily="65" charset="-120"/>
              <a:ea typeface="標楷體" pitchFamily="65" charset="-120"/>
            </a:endParaRPr>
          </a:p>
          <a:p>
            <a:r>
              <a:rPr lang="zh-TW" altLang="zh-TW" sz="2400" b="0" dirty="0" smtClean="0">
                <a:latin typeface="標楷體" pitchFamily="65" charset="-120"/>
                <a:ea typeface="標楷體" pitchFamily="65" charset="-120"/>
              </a:rPr>
              <a:t>建立</a:t>
            </a:r>
            <a:r>
              <a:rPr lang="zh-TW" altLang="zh-TW" sz="2400" b="0" u="sng" dirty="0" smtClean="0">
                <a:solidFill>
                  <a:srgbClr val="FF0000"/>
                </a:solidFill>
                <a:latin typeface="標楷體" pitchFamily="65" charset="-120"/>
                <a:ea typeface="標楷體" pitchFamily="65" charset="-120"/>
              </a:rPr>
              <a:t>橫向組織網絡，結合相關衛生單位、民間組織及大專院校等</a:t>
            </a:r>
            <a:r>
              <a:rPr lang="zh-TW" altLang="zh-TW" sz="2400" b="0" dirty="0" smtClean="0">
                <a:latin typeface="標楷體" pitchFamily="65" charset="-120"/>
                <a:ea typeface="標楷體" pitchFamily="65" charset="-120"/>
              </a:rPr>
              <a:t>，協助學校營造健康校園，提供所需行政資源及修正相關規定，辦理增能研習活動，規劃</a:t>
            </a:r>
            <a:r>
              <a:rPr lang="zh-TW" altLang="zh-TW" sz="2400" b="0" u="sng" dirty="0">
                <a:solidFill>
                  <a:srgbClr val="FF0000"/>
                </a:solidFill>
                <a:latin typeface="標楷體" pitchFamily="65" charset="-120"/>
                <a:ea typeface="標楷體" pitchFamily="65" charset="-120"/>
              </a:rPr>
              <a:t>對所屬學校全面進行到校或線上健康促進輔導工作</a:t>
            </a:r>
            <a:r>
              <a:rPr lang="zh-TW" altLang="zh-TW" sz="2400" b="0" dirty="0" smtClean="0">
                <a:latin typeface="標楷體" pitchFamily="65" charset="-120"/>
                <a:ea typeface="標楷體" pitchFamily="65" charset="-120"/>
              </a:rPr>
              <a:t>，並與學校衛生委員會充分溝通聯繫，以落實推動學校衛生法暨相關子法。</a:t>
            </a:r>
          </a:p>
          <a:p>
            <a:endParaRPr lang="zh-TW" altLang="zh-TW" sz="2400" b="0" dirty="0" smtClean="0">
              <a:latin typeface="標楷體" pitchFamily="65" charset="-120"/>
              <a:ea typeface="標楷體" pitchFamily="65" charset="-120"/>
            </a:endParaRPr>
          </a:p>
        </p:txBody>
      </p:sp>
    </p:spTree>
    <p:extLst>
      <p:ext uri="{BB962C8B-B14F-4D97-AF65-F5344CB8AC3E}">
        <p14:creationId xmlns:p14="http://schemas.microsoft.com/office/powerpoint/2010/main" val="1590812877"/>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latin typeface="標楷體" pitchFamily="65" charset="-120"/>
              <a:ea typeface="標楷體" pitchFamily="65" charset="-120"/>
            </a:endParaRPr>
          </a:p>
        </p:txBody>
      </p:sp>
      <p:sp>
        <p:nvSpPr>
          <p:cNvPr id="8194" name="內容版面配置區 2"/>
          <p:cNvSpPr>
            <a:spLocks noGrp="1"/>
          </p:cNvSpPr>
          <p:nvPr>
            <p:ph idx="1"/>
          </p:nvPr>
        </p:nvSpPr>
        <p:spPr/>
        <p:txBody>
          <a:bodyPr/>
          <a:lstStyle/>
          <a:p>
            <a:r>
              <a:rPr lang="zh-TW" altLang="zh-TW" sz="2400" b="0" dirty="0" smtClean="0">
                <a:latin typeface="標楷體" pitchFamily="65" charset="-120"/>
                <a:ea typeface="標楷體" pitchFamily="65" charset="-120"/>
              </a:rPr>
              <a:t>成立健康促進學校輔導團，協助各校推動健康促進，並成立各議題中心學校與校群學校（協力學校或種子學校）。</a:t>
            </a:r>
            <a:endParaRPr lang="en-US" altLang="zh-TW" sz="2400" b="0" dirty="0" smtClean="0">
              <a:latin typeface="標楷體" pitchFamily="65" charset="-120"/>
              <a:ea typeface="標楷體" pitchFamily="65" charset="-120"/>
            </a:endParaRPr>
          </a:p>
          <a:p>
            <a:r>
              <a:rPr lang="zh-TW" altLang="zh-TW" sz="2400" b="0" dirty="0" smtClean="0">
                <a:latin typeface="標楷體" pitchFamily="65" charset="-120"/>
                <a:ea typeface="標楷體" pitchFamily="65" charset="-120"/>
              </a:rPr>
              <a:t>建構評核及獎勵制度，獎勵績優學校。</a:t>
            </a:r>
          </a:p>
          <a:p>
            <a:endParaRPr lang="en-US" altLang="zh-TW" sz="2400" b="0" dirty="0" smtClean="0">
              <a:latin typeface="標楷體" pitchFamily="65" charset="-120"/>
              <a:ea typeface="標楷體" pitchFamily="65" charset="-120"/>
            </a:endParaRPr>
          </a:p>
          <a:p>
            <a:endParaRPr lang="zh-TW" altLang="zh-TW" sz="2400" b="0" dirty="0" smtClean="0">
              <a:latin typeface="標楷體" pitchFamily="65" charset="-120"/>
              <a:ea typeface="標楷體" pitchFamily="65" charset="-120"/>
            </a:endParaRPr>
          </a:p>
          <a:p>
            <a:endParaRPr lang="zh-TW" altLang="en-US" sz="2400" b="0" dirty="0" smtClean="0">
              <a:latin typeface="標楷體" pitchFamily="65" charset="-120"/>
              <a:ea typeface="標楷體" pitchFamily="65" charset="-120"/>
            </a:endParaRPr>
          </a:p>
        </p:txBody>
      </p:sp>
    </p:spTree>
    <p:extLst>
      <p:ext uri="{BB962C8B-B14F-4D97-AF65-F5344CB8AC3E}">
        <p14:creationId xmlns:p14="http://schemas.microsoft.com/office/powerpoint/2010/main" val="2314410621"/>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23841" y="1567113"/>
            <a:ext cx="8229600" cy="4525962"/>
          </a:xfrm>
        </p:spPr>
        <p:txBody>
          <a:bodyPr rtlCol="0">
            <a:noAutofit/>
          </a:bodyPr>
          <a:lstStyle/>
          <a:p>
            <a:pPr fontAlgn="auto">
              <a:spcAft>
                <a:spcPts val="0"/>
              </a:spcAft>
              <a:defRPr/>
            </a:pPr>
            <a:r>
              <a:rPr lang="zh-TW" altLang="zh-TW" sz="2400" dirty="0" smtClean="0">
                <a:latin typeface="標楷體" pitchFamily="65" charset="-120"/>
                <a:ea typeface="標楷體" pitchFamily="65" charset="-120"/>
              </a:rPr>
              <a:t>輔導學校依據以下「健康促進學校」策略推動學校衛生與健康促進。</a:t>
            </a:r>
          </a:p>
          <a:p>
            <a:pPr lvl="1" fontAlgn="auto">
              <a:spcAft>
                <a:spcPts val="0"/>
              </a:spcAft>
              <a:buFontTx/>
              <a:buNone/>
              <a:defRPr/>
            </a:pPr>
            <a:r>
              <a:rPr lang="en-US" altLang="zh-TW" sz="2400" dirty="0" smtClean="0">
                <a:latin typeface="標楷體" pitchFamily="65" charset="-120"/>
                <a:ea typeface="標楷體" pitchFamily="65" charset="-120"/>
              </a:rPr>
              <a:t>1.</a:t>
            </a:r>
            <a:r>
              <a:rPr lang="zh-TW" altLang="zh-TW" b="1" dirty="0">
                <a:solidFill>
                  <a:srgbClr val="FF0000"/>
                </a:solidFill>
                <a:effectLst>
                  <a:outerShdw blurRad="38100" dist="38100" dir="2700000" algn="tl">
                    <a:srgbClr val="000000">
                      <a:alpha val="43137"/>
                    </a:srgbClr>
                  </a:outerShdw>
                </a:effectLst>
                <a:latin typeface="標楷體" pitchFamily="65" charset="-120"/>
                <a:ea typeface="標楷體" pitchFamily="65" charset="-120"/>
                <a:cs typeface="+mn-cs"/>
              </a:rPr>
              <a:t>成立健康促進團隊，凝聚共識，發展願景。</a:t>
            </a:r>
            <a:r>
              <a:rPr lang="en-US" altLang="zh-TW" b="1" dirty="0">
                <a:solidFill>
                  <a:srgbClr val="FF0000"/>
                </a:solidFill>
                <a:effectLst>
                  <a:outerShdw blurRad="38100" dist="38100" dir="2700000" algn="tl">
                    <a:srgbClr val="000000">
                      <a:alpha val="43137"/>
                    </a:srgbClr>
                  </a:outerShdw>
                </a:effectLst>
                <a:latin typeface="標楷體" pitchFamily="65" charset="-120"/>
                <a:ea typeface="標楷體" pitchFamily="65" charset="-120"/>
                <a:cs typeface="+mn-cs"/>
              </a:rPr>
              <a:t>(</a:t>
            </a:r>
            <a:r>
              <a:rPr lang="zh-TW" altLang="en-US" b="1" dirty="0">
                <a:solidFill>
                  <a:srgbClr val="FF0000"/>
                </a:solidFill>
                <a:effectLst>
                  <a:outerShdw blurRad="38100" dist="38100" dir="2700000" algn="tl">
                    <a:srgbClr val="000000">
                      <a:alpha val="43137"/>
                    </a:srgbClr>
                  </a:outerShdw>
                </a:effectLst>
                <a:latin typeface="標楷體" pitchFamily="65" charset="-120"/>
                <a:ea typeface="標楷體" pitchFamily="65" charset="-120"/>
                <a:cs typeface="+mn-cs"/>
              </a:rPr>
              <a:t>整體政策</a:t>
            </a:r>
            <a:r>
              <a:rPr lang="en-US" altLang="zh-TW" b="1" dirty="0">
                <a:solidFill>
                  <a:srgbClr val="FF0000"/>
                </a:solidFill>
                <a:effectLst>
                  <a:outerShdw blurRad="38100" dist="38100" dir="2700000" algn="tl">
                    <a:srgbClr val="000000">
                      <a:alpha val="43137"/>
                    </a:srgbClr>
                  </a:outerShdw>
                </a:effectLst>
                <a:latin typeface="標楷體" pitchFamily="65" charset="-120"/>
                <a:ea typeface="標楷體" pitchFamily="65" charset="-120"/>
                <a:cs typeface="+mn-cs"/>
              </a:rPr>
              <a:t>)</a:t>
            </a:r>
            <a:endParaRPr lang="zh-TW" altLang="zh-TW" b="1" dirty="0">
              <a:solidFill>
                <a:srgbClr val="FF0000"/>
              </a:solidFill>
              <a:effectLst>
                <a:outerShdw blurRad="38100" dist="38100" dir="2700000" algn="tl">
                  <a:srgbClr val="000000">
                    <a:alpha val="43137"/>
                  </a:srgbClr>
                </a:outerShdw>
              </a:effectLst>
              <a:latin typeface="標楷體" pitchFamily="65" charset="-120"/>
              <a:ea typeface="標楷體" pitchFamily="65" charset="-120"/>
              <a:cs typeface="+mn-cs"/>
            </a:endParaRPr>
          </a:p>
          <a:p>
            <a:pPr lvl="2" fontAlgn="auto">
              <a:spcAft>
                <a:spcPts val="0"/>
              </a:spcAft>
              <a:buFontTx/>
              <a:buNone/>
              <a:defRPr/>
            </a:pPr>
            <a:r>
              <a:rPr lang="en-US" altLang="zh-TW" dirty="0" smtClean="0">
                <a:latin typeface="標楷體" pitchFamily="65" charset="-120"/>
                <a:ea typeface="標楷體" pitchFamily="65" charset="-120"/>
              </a:rPr>
              <a:t>(1)</a:t>
            </a:r>
            <a:r>
              <a:rPr lang="zh-TW" altLang="zh-TW" dirty="0" smtClean="0">
                <a:latin typeface="標楷體" pitchFamily="65" charset="-120"/>
                <a:ea typeface="標楷體" pitchFamily="65" charset="-120"/>
              </a:rPr>
              <a:t>整合校內外相關單位人力，由校長或指定主管人員擔任召集人。</a:t>
            </a:r>
          </a:p>
          <a:p>
            <a:pPr lvl="2" fontAlgn="auto">
              <a:spcAft>
                <a:spcPts val="0"/>
              </a:spcAft>
              <a:buFontTx/>
              <a:buNone/>
              <a:defRPr/>
            </a:pPr>
            <a:r>
              <a:rPr lang="en-US" altLang="zh-TW" dirty="0" smtClean="0">
                <a:latin typeface="標楷體" pitchFamily="65" charset="-120"/>
                <a:ea typeface="標楷體" pitchFamily="65" charset="-120"/>
              </a:rPr>
              <a:t>(2)</a:t>
            </a:r>
            <a:r>
              <a:rPr lang="zh-TW" altLang="zh-TW" dirty="0" smtClean="0">
                <a:latin typeface="標楷體" pitchFamily="65" charset="-120"/>
                <a:ea typeface="標楷體" pitchFamily="65" charset="-120"/>
              </a:rPr>
              <a:t>評估學生及教職員工健康問題。</a:t>
            </a:r>
          </a:p>
          <a:p>
            <a:pPr lvl="2" fontAlgn="auto">
              <a:spcAft>
                <a:spcPts val="0"/>
              </a:spcAft>
              <a:buFontTx/>
              <a:buNone/>
              <a:defRPr/>
            </a:pP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確立優先改善之健康問題。</a:t>
            </a:r>
          </a:p>
          <a:p>
            <a:pPr lvl="2" fontAlgn="auto">
              <a:spcAft>
                <a:spcPts val="0"/>
              </a:spcAft>
              <a:buFontTx/>
              <a:buNone/>
              <a:defRPr/>
            </a:pPr>
            <a:r>
              <a:rPr lang="en-US" altLang="zh-TW" dirty="0" smtClean="0">
                <a:latin typeface="標楷體" pitchFamily="65" charset="-120"/>
                <a:ea typeface="標楷體" pitchFamily="65" charset="-120"/>
              </a:rPr>
              <a:t>(4)</a:t>
            </a:r>
            <a:r>
              <a:rPr lang="zh-TW" altLang="zh-TW" dirty="0" smtClean="0">
                <a:latin typeface="標楷體" pitchFamily="65" charset="-120"/>
                <a:ea typeface="標楷體" pitchFamily="65" charset="-120"/>
              </a:rPr>
              <a:t>研定學校本位之實施計畫並</a:t>
            </a:r>
            <a:r>
              <a:rPr lang="zh-TW" altLang="zh-TW" b="1" u="sng" dirty="0" smtClean="0">
                <a:latin typeface="標楷體" pitchFamily="65" charset="-120"/>
                <a:ea typeface="標楷體" pitchFamily="65" charset="-120"/>
              </a:rPr>
              <a:t>納入行事曆</a:t>
            </a:r>
            <a:r>
              <a:rPr lang="zh-TW" altLang="zh-TW" dirty="0" smtClean="0">
                <a:latin typeface="標楷體" pitchFamily="65" charset="-120"/>
                <a:ea typeface="標楷體" pitchFamily="65" charset="-120"/>
              </a:rPr>
              <a:t>。</a:t>
            </a:r>
          </a:p>
          <a:p>
            <a:pPr lvl="2" fontAlgn="auto">
              <a:spcAft>
                <a:spcPts val="0"/>
              </a:spcAft>
              <a:buFontTx/>
              <a:buNone/>
              <a:defRPr/>
            </a:pPr>
            <a:r>
              <a:rPr lang="en-US" altLang="zh-TW" dirty="0" smtClean="0">
                <a:latin typeface="標楷體" pitchFamily="65" charset="-120"/>
                <a:ea typeface="標楷體" pitchFamily="65" charset="-120"/>
              </a:rPr>
              <a:t>(5)</a:t>
            </a:r>
            <a:r>
              <a:rPr lang="zh-TW" altLang="zh-TW" dirty="0" smtClean="0">
                <a:latin typeface="標楷體" pitchFamily="65" charset="-120"/>
                <a:ea typeface="標楷體" pitchFamily="65" charset="-120"/>
              </a:rPr>
              <a:t>研</a:t>
            </a:r>
            <a:r>
              <a:rPr lang="en-US"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rPr>
              <a:t>修</a:t>
            </a:r>
            <a:r>
              <a:rPr lang="en-US"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rPr>
              <a:t>訂學校規章制度。</a:t>
            </a:r>
          </a:p>
          <a:p>
            <a:pPr lvl="2" fontAlgn="auto">
              <a:spcAft>
                <a:spcPts val="0"/>
              </a:spcAft>
              <a:buFontTx/>
              <a:buNone/>
              <a:defRPr/>
            </a:pPr>
            <a:r>
              <a:rPr lang="en-US" altLang="zh-TW" dirty="0" smtClean="0">
                <a:latin typeface="標楷體" pitchFamily="65" charset="-120"/>
                <a:ea typeface="標楷體" pitchFamily="65" charset="-120"/>
              </a:rPr>
              <a:t>(6)</a:t>
            </a:r>
            <a:r>
              <a:rPr lang="zh-TW" altLang="zh-TW" dirty="0" smtClean="0">
                <a:latin typeface="標楷體" pitchFamily="65" charset="-120"/>
                <a:ea typeface="標楷體" pitchFamily="65" charset="-120"/>
              </a:rPr>
              <a:t>每學期辦理實施前後成效評價。</a:t>
            </a:r>
          </a:p>
          <a:p>
            <a:pPr fontAlgn="auto">
              <a:spcAft>
                <a:spcPts val="0"/>
              </a:spcAft>
              <a:defRPr/>
            </a:pPr>
            <a:endParaRPr lang="zh-TW" altLang="en-US" sz="2400" dirty="0">
              <a:latin typeface="標楷體" pitchFamily="65" charset="-120"/>
              <a:ea typeface="標楷體" pitchFamily="65" charset="-120"/>
            </a:endParaRPr>
          </a:p>
        </p:txBody>
      </p:sp>
    </p:spTree>
    <p:extLst>
      <p:ext uri="{BB962C8B-B14F-4D97-AF65-F5344CB8AC3E}">
        <p14:creationId xmlns:p14="http://schemas.microsoft.com/office/powerpoint/2010/main" val="355492413"/>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725215" y="1354304"/>
            <a:ext cx="8229600" cy="4525962"/>
          </a:xfrm>
        </p:spPr>
        <p:txBody>
          <a:bodyPr rtlCol="0">
            <a:noAutofit/>
          </a:bodyPr>
          <a:lstStyle/>
          <a:p>
            <a:pPr fontAlgn="auto">
              <a:spcAft>
                <a:spcPts val="0"/>
              </a:spcAft>
              <a:buFontTx/>
              <a:buNone/>
              <a:defRPr/>
            </a:pP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2.</a:t>
            </a:r>
            <a:r>
              <a:rPr lang="zh-TW"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落實健康教學並辦理研習活動。</a:t>
            </a: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健康教學</a:t>
            </a: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endParaRPr lang="zh-TW"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endParaRPr>
          </a:p>
          <a:p>
            <a:pPr lvl="1" fontAlgn="auto">
              <a:spcAft>
                <a:spcPts val="0"/>
              </a:spcAft>
              <a:buFontTx/>
              <a:buNone/>
              <a:defRPr/>
            </a:pPr>
            <a:r>
              <a:rPr lang="en-US" altLang="zh-TW" dirty="0" smtClean="0">
                <a:latin typeface="標楷體" pitchFamily="65" charset="-120"/>
                <a:ea typeface="標楷體" pitchFamily="65" charset="-120"/>
              </a:rPr>
              <a:t>(1)</a:t>
            </a:r>
            <a:r>
              <a:rPr lang="zh-TW" altLang="zh-TW" dirty="0" smtClean="0">
                <a:latin typeface="標楷體" pitchFamily="65" charset="-120"/>
                <a:ea typeface="標楷體" pitchFamily="65" charset="-120"/>
              </a:rPr>
              <a:t>將本部政策及學生重要健康議題</a:t>
            </a:r>
            <a:r>
              <a:rPr lang="zh-TW" altLang="zh-TW" u="sng" dirty="0" smtClean="0">
                <a:latin typeface="標楷體" pitchFamily="65" charset="-120"/>
                <a:ea typeface="標楷體" pitchFamily="65" charset="-120"/>
              </a:rPr>
              <a:t>融入教學課程</a:t>
            </a:r>
            <a:r>
              <a:rPr lang="zh-TW" altLang="zh-TW" dirty="0" smtClean="0">
                <a:latin typeface="標楷體" pitchFamily="65" charset="-120"/>
                <a:ea typeface="標楷體" pitchFamily="65" charset="-120"/>
              </a:rPr>
              <a:t>。</a:t>
            </a:r>
          </a:p>
          <a:p>
            <a:pPr lvl="1" fontAlgn="auto">
              <a:spcAft>
                <a:spcPts val="0"/>
              </a:spcAft>
              <a:buFontTx/>
              <a:buNone/>
              <a:defRPr/>
            </a:pPr>
            <a:r>
              <a:rPr lang="en-US" altLang="zh-TW" dirty="0" smtClean="0">
                <a:latin typeface="標楷體" pitchFamily="65" charset="-120"/>
                <a:ea typeface="標楷體" pitchFamily="65" charset="-120"/>
              </a:rPr>
              <a:t>(2)</a:t>
            </a:r>
            <a:r>
              <a:rPr lang="zh-TW" altLang="zh-TW" dirty="0" smtClean="0">
                <a:latin typeface="標楷體" pitchFamily="65" charset="-120"/>
                <a:ea typeface="標楷體" pitchFamily="65" charset="-120"/>
              </a:rPr>
              <a:t>辦理教師健康教學與輔導相關研習。</a:t>
            </a:r>
          </a:p>
          <a:p>
            <a:pPr lvl="1" fontAlgn="auto">
              <a:spcAft>
                <a:spcPts val="0"/>
              </a:spcAft>
              <a:buFontTx/>
              <a:buNone/>
              <a:defRPr/>
            </a:pP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辦理行政人員、家長等人員研習訓練。</a:t>
            </a:r>
          </a:p>
          <a:p>
            <a:pPr lvl="1" fontAlgn="auto">
              <a:spcAft>
                <a:spcPts val="0"/>
              </a:spcAft>
              <a:buFontTx/>
              <a:buNone/>
              <a:defRPr/>
            </a:pPr>
            <a:r>
              <a:rPr lang="en-US" altLang="zh-TW" dirty="0" smtClean="0">
                <a:latin typeface="標楷體" pitchFamily="65" charset="-120"/>
                <a:ea typeface="標楷體" pitchFamily="65" charset="-120"/>
              </a:rPr>
              <a:t>(4)</a:t>
            </a:r>
            <a:r>
              <a:rPr lang="zh-TW" altLang="zh-TW" dirty="0" smtClean="0">
                <a:latin typeface="標楷體" pitchFamily="65" charset="-120"/>
                <a:ea typeface="標楷體" pitchFamily="65" charset="-120"/>
              </a:rPr>
              <a:t>辦理學生幹部、志工研習。</a:t>
            </a:r>
          </a:p>
          <a:p>
            <a:pPr lvl="1" fontAlgn="auto">
              <a:spcAft>
                <a:spcPts val="0"/>
              </a:spcAft>
              <a:buFontTx/>
              <a:buNone/>
              <a:defRPr/>
            </a:pPr>
            <a:r>
              <a:rPr lang="en-US" altLang="zh-TW" dirty="0" smtClean="0">
                <a:latin typeface="標楷體" pitchFamily="65" charset="-120"/>
                <a:ea typeface="標楷體" pitchFamily="65" charset="-120"/>
              </a:rPr>
              <a:t>(5)</a:t>
            </a:r>
            <a:r>
              <a:rPr lang="zh-TW" altLang="zh-TW" dirty="0" smtClean="0">
                <a:latin typeface="標楷體" pitchFamily="65" charset="-120"/>
                <a:ea typeface="標楷體" pitchFamily="65" charset="-120"/>
              </a:rPr>
              <a:t>辦理班際、校際健康相關展覽或觀摩等活動。</a:t>
            </a:r>
          </a:p>
          <a:p>
            <a:pPr fontAlgn="auto">
              <a:spcAft>
                <a:spcPts val="0"/>
              </a:spcAft>
              <a:buNone/>
              <a:defRPr/>
            </a:pP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3.</a:t>
            </a:r>
            <a:r>
              <a:rPr lang="zh-TW"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實施健康檢查及健康管理。</a:t>
            </a: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健康服務</a:t>
            </a: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endParaRPr lang="zh-TW"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endParaRPr>
          </a:p>
          <a:p>
            <a:pPr lvl="1" fontAlgn="auto">
              <a:spcAft>
                <a:spcPts val="0"/>
              </a:spcAft>
              <a:buFontTx/>
              <a:buNone/>
              <a:defRPr/>
            </a:pPr>
            <a:r>
              <a:rPr lang="en-US" altLang="zh-TW" dirty="0" smtClean="0">
                <a:latin typeface="標楷體" pitchFamily="65" charset="-120"/>
                <a:ea typeface="標楷體" pitchFamily="65" charset="-120"/>
              </a:rPr>
              <a:t>(1)</a:t>
            </a:r>
            <a:r>
              <a:rPr lang="zh-TW" altLang="zh-TW" dirty="0" smtClean="0">
                <a:latin typeface="標楷體" pitchFamily="65" charset="-120"/>
                <a:ea typeface="標楷體" pitchFamily="65" charset="-120"/>
              </a:rPr>
              <a:t>舉辦定期或臨時性學生及教職員工健康檢查。</a:t>
            </a:r>
          </a:p>
          <a:p>
            <a:pPr lvl="1" fontAlgn="auto">
              <a:spcAft>
                <a:spcPts val="0"/>
              </a:spcAft>
              <a:buFontTx/>
              <a:buNone/>
              <a:defRPr/>
            </a:pPr>
            <a:r>
              <a:rPr lang="en-US" altLang="zh-TW" dirty="0" smtClean="0">
                <a:latin typeface="標楷體" pitchFamily="65" charset="-120"/>
                <a:ea typeface="標楷體" pitchFamily="65" charset="-120"/>
              </a:rPr>
              <a:t>(2)</a:t>
            </a:r>
            <a:r>
              <a:rPr lang="zh-TW" altLang="zh-TW" dirty="0" smtClean="0">
                <a:latin typeface="標楷體" pitchFamily="65" charset="-120"/>
                <a:ea typeface="標楷體" pitchFamily="65" charset="-120"/>
              </a:rPr>
              <a:t>針對高危險群及特殊個案，建立輔導、轉介等健康管理機制。</a:t>
            </a:r>
            <a:endParaRPr lang="en-US" altLang="zh-TW" dirty="0" smtClean="0">
              <a:latin typeface="標楷體" pitchFamily="65" charset="-120"/>
              <a:ea typeface="標楷體" pitchFamily="65" charset="-120"/>
            </a:endParaRPr>
          </a:p>
          <a:p>
            <a:pPr lvl="1" fontAlgn="auto">
              <a:spcAft>
                <a:spcPts val="0"/>
              </a:spcAft>
              <a:buFontTx/>
              <a:buNone/>
              <a:defRPr/>
            </a:pP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依學校推動議題，評估學校師生健康改善情形。</a:t>
            </a:r>
          </a:p>
          <a:p>
            <a:pPr fontAlgn="auto">
              <a:spcAft>
                <a:spcPts val="0"/>
              </a:spcAft>
              <a:defRPr/>
            </a:pPr>
            <a:endParaRPr lang="zh-TW" altLang="en-US" sz="2400" dirty="0">
              <a:latin typeface="標楷體" pitchFamily="65" charset="-120"/>
              <a:ea typeface="標楷體" pitchFamily="65" charset="-120"/>
            </a:endParaRPr>
          </a:p>
        </p:txBody>
      </p:sp>
    </p:spTree>
    <p:extLst>
      <p:ext uri="{BB962C8B-B14F-4D97-AF65-F5344CB8AC3E}">
        <p14:creationId xmlns:p14="http://schemas.microsoft.com/office/powerpoint/2010/main" val="677212160"/>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5107" name="Rectangle 3"/>
          <p:cNvSpPr>
            <a:spLocks noGrp="1" noChangeArrowheads="1"/>
          </p:cNvSpPr>
          <p:nvPr>
            <p:ph type="title"/>
          </p:nvPr>
        </p:nvSpPr>
        <p:spPr>
          <a:xfrm>
            <a:off x="346869" y="1033453"/>
            <a:ext cx="8305800" cy="563563"/>
          </a:xfrm>
        </p:spPr>
        <p:txBody>
          <a:bodyPr>
            <a:normAutofit fontScale="90000"/>
          </a:bodyPr>
          <a:lstStyle/>
          <a:p>
            <a:pPr eaLnBrk="1" hangingPunct="1"/>
            <a:r>
              <a:rPr lang="zh-TW" altLang="en-US" sz="3200" b="1" dirty="0" smtClean="0">
                <a:solidFill>
                  <a:srgbClr val="FF0000"/>
                </a:solidFill>
                <a:latin typeface="標楷體" pitchFamily="65" charset="-120"/>
                <a:ea typeface="標楷體" pitchFamily="65" charset="-120"/>
                <a:cs typeface="Times New Roman" pitchFamily="18" charset="0"/>
              </a:rPr>
              <a:t>現在健康促進學校與過去學校衛生之異同</a:t>
            </a:r>
          </a:p>
        </p:txBody>
      </p:sp>
      <p:sp>
        <p:nvSpPr>
          <p:cNvPr id="17418" name="Rectangle 24"/>
          <p:cNvSpPr>
            <a:spLocks noChangeArrowheads="1"/>
          </p:cNvSpPr>
          <p:nvPr/>
        </p:nvSpPr>
        <p:spPr bwMode="white">
          <a:xfrm>
            <a:off x="468313" y="333375"/>
            <a:ext cx="83058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zh-TW" altLang="en-US" sz="3600" b="1" dirty="0">
                <a:solidFill>
                  <a:schemeClr val="bg1"/>
                </a:solidFill>
                <a:latin typeface="標楷體" pitchFamily="65" charset="-120"/>
                <a:ea typeface="標楷體" pitchFamily="65" charset="-120"/>
              </a:rPr>
              <a:t>健康促進學校是一項新的政策或策略嗎</a:t>
            </a:r>
            <a:r>
              <a:rPr lang="en-US" altLang="zh-TW" sz="3600" b="1" dirty="0">
                <a:solidFill>
                  <a:schemeClr val="bg1"/>
                </a:solidFill>
                <a:latin typeface="標楷體" pitchFamily="65" charset="-120"/>
                <a:ea typeface="標楷體" pitchFamily="65" charset="-120"/>
              </a:rPr>
              <a:t>?</a:t>
            </a:r>
          </a:p>
        </p:txBody>
      </p:sp>
      <p:sp>
        <p:nvSpPr>
          <p:cNvPr id="51" name="Rectangle 3"/>
          <p:cNvSpPr>
            <a:spLocks noChangeArrowheads="1"/>
          </p:cNvSpPr>
          <p:nvPr/>
        </p:nvSpPr>
        <p:spPr bwMode="auto">
          <a:xfrm>
            <a:off x="3733800" y="3250830"/>
            <a:ext cx="2049463" cy="366713"/>
          </a:xfrm>
          <a:prstGeom prst="rect">
            <a:avLst/>
          </a:prstGeom>
          <a:noFill/>
          <a:ln>
            <a:noFill/>
          </a:ln>
          <a:effectLst/>
          <a:extLst>
            <a:ext uri="{909E8E84-426E-40DD-AFC4-6F175D3DCCD1}">
              <a14:hiddenFill xmlns:a14="http://schemas.microsoft.com/office/drawing/2010/main">
                <a:gradFill rotWithShape="1">
                  <a:gsLst>
                    <a:gs pos="0">
                      <a:schemeClr val="accent2"/>
                    </a:gs>
                    <a:gs pos="100000">
                      <a:srgbClr val="6969B4"/>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kumimoji="0" lang="zh-TW" altLang="zh-TW" b="1">
              <a:solidFill>
                <a:srgbClr val="111111"/>
              </a:solidFill>
            </a:endParaRPr>
          </a:p>
        </p:txBody>
      </p:sp>
      <p:sp>
        <p:nvSpPr>
          <p:cNvPr id="52" name="Text Box 4"/>
          <p:cNvSpPr txBox="1">
            <a:spLocks noChangeArrowheads="1"/>
          </p:cNvSpPr>
          <p:nvPr/>
        </p:nvSpPr>
        <p:spPr bwMode="auto">
          <a:xfrm>
            <a:off x="900113" y="440018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endParaRPr kumimoji="0" lang="zh-TW" altLang="zh-TW"/>
          </a:p>
        </p:txBody>
      </p:sp>
      <p:grpSp>
        <p:nvGrpSpPr>
          <p:cNvPr id="53" name="Group 5"/>
          <p:cNvGrpSpPr>
            <a:grpSpLocks/>
          </p:cNvGrpSpPr>
          <p:nvPr/>
        </p:nvGrpSpPr>
        <p:grpSpPr bwMode="auto">
          <a:xfrm rot="-1849893" flipH="1" flipV="1">
            <a:off x="5072063" y="5603505"/>
            <a:ext cx="1582737" cy="374650"/>
            <a:chOff x="1565" y="2568"/>
            <a:chExt cx="1118" cy="279"/>
          </a:xfrm>
        </p:grpSpPr>
        <p:sp>
          <p:nvSpPr>
            <p:cNvPr id="54" name="AutoShape 6"/>
            <p:cNvSpPr>
              <a:spLocks noChangeArrowheads="1"/>
            </p:cNvSpPr>
            <p:nvPr/>
          </p:nvSpPr>
          <p:spPr bwMode="white">
            <a:xfrm rot="5263130">
              <a:off x="1859" y="2274"/>
              <a:ext cx="227" cy="816"/>
            </a:xfrm>
            <a:prstGeom prst="moon">
              <a:avLst>
                <a:gd name="adj" fmla="val 49773"/>
              </a:avLst>
            </a:prstGeom>
            <a:solidFill>
              <a:srgbClr val="FFFFFF">
                <a:alpha val="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55" name="AutoShape 7"/>
            <p:cNvSpPr>
              <a:spLocks noChangeArrowheads="1"/>
            </p:cNvSpPr>
            <p:nvPr/>
          </p:nvSpPr>
          <p:spPr bwMode="white">
            <a:xfrm rot="6078281">
              <a:off x="1995" y="2274"/>
              <a:ext cx="227" cy="816"/>
            </a:xfrm>
            <a:prstGeom prst="moon">
              <a:avLst>
                <a:gd name="adj" fmla="val 49773"/>
              </a:avLst>
            </a:prstGeom>
            <a:solidFill>
              <a:srgbClr val="FFFFFF">
                <a:alpha val="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56" name="AutoShape 8"/>
            <p:cNvSpPr>
              <a:spLocks noChangeArrowheads="1"/>
            </p:cNvSpPr>
            <p:nvPr/>
          </p:nvSpPr>
          <p:spPr bwMode="white">
            <a:xfrm rot="6373927">
              <a:off x="2071" y="2296"/>
              <a:ext cx="227" cy="816"/>
            </a:xfrm>
            <a:prstGeom prst="moon">
              <a:avLst>
                <a:gd name="adj" fmla="val 49773"/>
              </a:avLst>
            </a:prstGeom>
            <a:solidFill>
              <a:srgbClr val="FFFFFF">
                <a:alpha val="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57" name="AutoShape 9"/>
            <p:cNvSpPr>
              <a:spLocks noChangeArrowheads="1"/>
            </p:cNvSpPr>
            <p:nvPr/>
          </p:nvSpPr>
          <p:spPr bwMode="white">
            <a:xfrm rot="6906312">
              <a:off x="2161" y="2326"/>
              <a:ext cx="227" cy="816"/>
            </a:xfrm>
            <a:prstGeom prst="moon">
              <a:avLst>
                <a:gd name="adj" fmla="val 49773"/>
              </a:avLst>
            </a:prstGeom>
            <a:solidFill>
              <a:srgbClr val="FFFFFF">
                <a:alpha val="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pSp>
        <p:nvGrpSpPr>
          <p:cNvPr id="58" name="Group 10"/>
          <p:cNvGrpSpPr>
            <a:grpSpLocks/>
          </p:cNvGrpSpPr>
          <p:nvPr/>
        </p:nvGrpSpPr>
        <p:grpSpPr bwMode="auto">
          <a:xfrm rot="6500753" flipH="1" flipV="1">
            <a:off x="2167731" y="2786487"/>
            <a:ext cx="3311525" cy="792162"/>
            <a:chOff x="1565" y="2568"/>
            <a:chExt cx="1118" cy="279"/>
          </a:xfrm>
        </p:grpSpPr>
        <p:sp>
          <p:nvSpPr>
            <p:cNvPr id="59" name="AutoShape 11"/>
            <p:cNvSpPr>
              <a:spLocks noChangeArrowheads="1"/>
            </p:cNvSpPr>
            <p:nvPr/>
          </p:nvSpPr>
          <p:spPr bwMode="white">
            <a:xfrm rot="5263130">
              <a:off x="1859" y="2274"/>
              <a:ext cx="227" cy="816"/>
            </a:xfrm>
            <a:prstGeom prst="moon">
              <a:avLst>
                <a:gd name="adj" fmla="val 49773"/>
              </a:avLst>
            </a:prstGeom>
            <a:solidFill>
              <a:srgbClr val="FFFFFF">
                <a:alpha val="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0" name="AutoShape 12"/>
            <p:cNvSpPr>
              <a:spLocks noChangeArrowheads="1"/>
            </p:cNvSpPr>
            <p:nvPr/>
          </p:nvSpPr>
          <p:spPr bwMode="white">
            <a:xfrm rot="6078281">
              <a:off x="1995" y="2274"/>
              <a:ext cx="227" cy="816"/>
            </a:xfrm>
            <a:prstGeom prst="moon">
              <a:avLst>
                <a:gd name="adj" fmla="val 49773"/>
              </a:avLst>
            </a:prstGeom>
            <a:solidFill>
              <a:srgbClr val="FFFFFF">
                <a:alpha val="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1" name="AutoShape 13"/>
            <p:cNvSpPr>
              <a:spLocks noChangeArrowheads="1"/>
            </p:cNvSpPr>
            <p:nvPr/>
          </p:nvSpPr>
          <p:spPr bwMode="white">
            <a:xfrm rot="6373927">
              <a:off x="2071" y="2296"/>
              <a:ext cx="227" cy="816"/>
            </a:xfrm>
            <a:prstGeom prst="moon">
              <a:avLst>
                <a:gd name="adj" fmla="val 49773"/>
              </a:avLst>
            </a:prstGeom>
            <a:solidFill>
              <a:srgbClr val="FFFFFF">
                <a:alpha val="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2" name="AutoShape 14"/>
            <p:cNvSpPr>
              <a:spLocks noChangeArrowheads="1"/>
            </p:cNvSpPr>
            <p:nvPr/>
          </p:nvSpPr>
          <p:spPr bwMode="white">
            <a:xfrm rot="6906312">
              <a:off x="2161" y="2326"/>
              <a:ext cx="227" cy="816"/>
            </a:xfrm>
            <a:prstGeom prst="moon">
              <a:avLst>
                <a:gd name="adj" fmla="val 49773"/>
              </a:avLst>
            </a:prstGeom>
            <a:solidFill>
              <a:srgbClr val="FFFFFF">
                <a:alpha val="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pSp>
        <p:nvGrpSpPr>
          <p:cNvPr id="63" name="Group 15"/>
          <p:cNvGrpSpPr>
            <a:grpSpLocks/>
          </p:cNvGrpSpPr>
          <p:nvPr/>
        </p:nvGrpSpPr>
        <p:grpSpPr bwMode="auto">
          <a:xfrm rot="-9707168" flipH="1" flipV="1">
            <a:off x="5865813" y="2066555"/>
            <a:ext cx="1954212" cy="555625"/>
            <a:chOff x="1565" y="2568"/>
            <a:chExt cx="1118" cy="279"/>
          </a:xfrm>
        </p:grpSpPr>
        <p:sp>
          <p:nvSpPr>
            <p:cNvPr id="64" name="AutoShape 16"/>
            <p:cNvSpPr>
              <a:spLocks noChangeArrowheads="1"/>
            </p:cNvSpPr>
            <p:nvPr/>
          </p:nvSpPr>
          <p:spPr bwMode="white">
            <a:xfrm rot="5263130">
              <a:off x="1859" y="2274"/>
              <a:ext cx="227" cy="816"/>
            </a:xfrm>
            <a:prstGeom prst="moon">
              <a:avLst>
                <a:gd name="adj" fmla="val 49773"/>
              </a:avLst>
            </a:prstGeom>
            <a:solidFill>
              <a:srgbClr val="FFFFFF">
                <a:alpha val="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5" name="AutoShape 17"/>
            <p:cNvSpPr>
              <a:spLocks noChangeArrowheads="1"/>
            </p:cNvSpPr>
            <p:nvPr/>
          </p:nvSpPr>
          <p:spPr bwMode="white">
            <a:xfrm rot="6078281">
              <a:off x="1995" y="2274"/>
              <a:ext cx="227" cy="816"/>
            </a:xfrm>
            <a:prstGeom prst="moon">
              <a:avLst>
                <a:gd name="adj" fmla="val 49773"/>
              </a:avLst>
            </a:prstGeom>
            <a:solidFill>
              <a:srgbClr val="FFFFFF">
                <a:alpha val="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6" name="AutoShape 18"/>
            <p:cNvSpPr>
              <a:spLocks noChangeArrowheads="1"/>
            </p:cNvSpPr>
            <p:nvPr/>
          </p:nvSpPr>
          <p:spPr bwMode="white">
            <a:xfrm rot="6373927">
              <a:off x="2071" y="2296"/>
              <a:ext cx="227" cy="816"/>
            </a:xfrm>
            <a:prstGeom prst="moon">
              <a:avLst>
                <a:gd name="adj" fmla="val 49773"/>
              </a:avLst>
            </a:prstGeom>
            <a:solidFill>
              <a:srgbClr val="FFFFFF">
                <a:alpha val="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67" name="AutoShape 19"/>
            <p:cNvSpPr>
              <a:spLocks noChangeArrowheads="1"/>
            </p:cNvSpPr>
            <p:nvPr/>
          </p:nvSpPr>
          <p:spPr bwMode="white">
            <a:xfrm rot="6906312">
              <a:off x="2161" y="2326"/>
              <a:ext cx="227" cy="816"/>
            </a:xfrm>
            <a:prstGeom prst="moon">
              <a:avLst>
                <a:gd name="adj" fmla="val 49773"/>
              </a:avLst>
            </a:prstGeom>
            <a:solidFill>
              <a:srgbClr val="FFFFFF">
                <a:alpha val="588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pSp>
        <p:nvGrpSpPr>
          <p:cNvPr id="68" name="Group 20"/>
          <p:cNvGrpSpPr>
            <a:grpSpLocks/>
          </p:cNvGrpSpPr>
          <p:nvPr/>
        </p:nvGrpSpPr>
        <p:grpSpPr bwMode="auto">
          <a:xfrm>
            <a:off x="468313" y="1736355"/>
            <a:ext cx="2743200" cy="4419600"/>
            <a:chOff x="295" y="1026"/>
            <a:chExt cx="1728" cy="2784"/>
          </a:xfrm>
        </p:grpSpPr>
        <p:sp>
          <p:nvSpPr>
            <p:cNvPr id="69" name="AutoShape 21"/>
            <p:cNvSpPr>
              <a:spLocks noChangeArrowheads="1"/>
            </p:cNvSpPr>
            <p:nvPr/>
          </p:nvSpPr>
          <p:spPr bwMode="gray">
            <a:xfrm>
              <a:off x="295" y="1026"/>
              <a:ext cx="1728" cy="2784"/>
            </a:xfrm>
            <a:prstGeom prst="rightArrow">
              <a:avLst>
                <a:gd name="adj1" fmla="val 62787"/>
                <a:gd name="adj2" fmla="val 41259"/>
              </a:avLst>
            </a:prstGeom>
            <a:gradFill rotWithShape="1">
              <a:gsLst>
                <a:gs pos="0">
                  <a:srgbClr val="FFFFFF">
                    <a:alpha val="0"/>
                  </a:srgbClr>
                </a:gs>
                <a:gs pos="100000">
                  <a:srgbClr val="FF0066">
                    <a:alpha val="50000"/>
                  </a:srgbClr>
                </a:gs>
              </a:gsLst>
              <a:lin ang="0" scaled="1"/>
            </a:gradFill>
            <a:ln w="19050" cap="rnd" algn="ctr">
              <a:solidFill>
                <a:schemeClr val="bg2"/>
              </a:solidFill>
              <a:prstDash val="sysDot"/>
              <a:miter lim="800000"/>
              <a:headEnd/>
              <a:tailEnd/>
            </a:ln>
            <a:effectLst/>
            <a:extLs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pPr algn="ctr"/>
              <a:endParaRPr kumimoji="0" lang="zh-TW" altLang="zh-TW"/>
            </a:p>
          </p:txBody>
        </p:sp>
        <p:sp>
          <p:nvSpPr>
            <p:cNvPr id="70" name="Text Box 22"/>
            <p:cNvSpPr txBox="1">
              <a:spLocks noChangeArrowheads="1"/>
            </p:cNvSpPr>
            <p:nvPr/>
          </p:nvSpPr>
          <p:spPr bwMode="auto">
            <a:xfrm>
              <a:off x="295" y="2186"/>
              <a:ext cx="1667"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r>
                <a:rPr kumimoji="0" lang="zh-TW" altLang="en-US" sz="2400" b="1" dirty="0">
                  <a:solidFill>
                    <a:srgbClr val="C00000"/>
                  </a:solidFill>
                  <a:latin typeface="標楷體" pitchFamily="65" charset="-120"/>
                  <a:ea typeface="標楷體" pitchFamily="65" charset="-120"/>
                </a:rPr>
                <a:t>學校衛生整體政策</a:t>
              </a:r>
            </a:p>
            <a:p>
              <a:pPr eaLnBrk="1" hangingPunct="1"/>
              <a:r>
                <a:rPr kumimoji="0" lang="en-US" altLang="zh-TW" sz="2400" dirty="0">
                  <a:solidFill>
                    <a:srgbClr val="C00000"/>
                  </a:solidFill>
                  <a:latin typeface="標楷體" pitchFamily="65" charset="-120"/>
                  <a:ea typeface="標楷體" pitchFamily="65" charset="-120"/>
                </a:rPr>
                <a:t>-</a:t>
              </a:r>
              <a:r>
                <a:rPr kumimoji="0" lang="zh-TW" altLang="en-US" sz="2000" dirty="0">
                  <a:solidFill>
                    <a:srgbClr val="C00000"/>
                  </a:solidFill>
                  <a:latin typeface="標楷體" pitchFamily="65" charset="-120"/>
                  <a:ea typeface="標楷體" pitchFamily="65" charset="-120"/>
                </a:rPr>
                <a:t>支持的</a:t>
              </a:r>
              <a:r>
                <a:rPr kumimoji="0" lang="zh-TW" altLang="en-US" sz="2000" b="1" dirty="0">
                  <a:solidFill>
                    <a:srgbClr val="C00000"/>
                  </a:solidFill>
                  <a:latin typeface="標楷體" pitchFamily="65" charset="-120"/>
                  <a:ea typeface="標楷體" pitchFamily="65" charset="-120"/>
                </a:rPr>
                <a:t>氛圍營造</a:t>
              </a:r>
            </a:p>
          </p:txBody>
        </p:sp>
      </p:grpSp>
      <p:sp>
        <p:nvSpPr>
          <p:cNvPr id="71" name="Text Box 24"/>
          <p:cNvSpPr txBox="1">
            <a:spLocks noChangeArrowheads="1"/>
          </p:cNvSpPr>
          <p:nvPr/>
        </p:nvSpPr>
        <p:spPr bwMode="auto">
          <a:xfrm>
            <a:off x="3419475" y="332068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lgn="ctr" eaLnBrk="1" hangingPunct="1"/>
            <a:endParaRPr lang="zh-TW" altLang="zh-TW" sz="2400">
              <a:latin typeface="Times New Roman" pitchFamily="18" charset="0"/>
            </a:endParaRPr>
          </a:p>
        </p:txBody>
      </p:sp>
      <p:grpSp>
        <p:nvGrpSpPr>
          <p:cNvPr id="72" name="Group 25"/>
          <p:cNvGrpSpPr>
            <a:grpSpLocks/>
          </p:cNvGrpSpPr>
          <p:nvPr/>
        </p:nvGrpSpPr>
        <p:grpSpPr bwMode="auto">
          <a:xfrm>
            <a:off x="3132138" y="1591893"/>
            <a:ext cx="5840412" cy="5132387"/>
            <a:chOff x="1837" y="965"/>
            <a:chExt cx="3679" cy="3233"/>
          </a:xfrm>
        </p:grpSpPr>
        <p:sp>
          <p:nvSpPr>
            <p:cNvPr id="73" name="Arc 26"/>
            <p:cNvSpPr>
              <a:spLocks/>
            </p:cNvSpPr>
            <p:nvPr/>
          </p:nvSpPr>
          <p:spPr bwMode="invGray">
            <a:xfrm rot="2940000" flipV="1">
              <a:off x="2527" y="2586"/>
              <a:ext cx="1557" cy="1668"/>
            </a:xfrm>
            <a:custGeom>
              <a:avLst/>
              <a:gdLst>
                <a:gd name="T0" fmla="*/ 0 w 18988"/>
                <a:gd name="T1" fmla="*/ 21 h 21600"/>
                <a:gd name="T2" fmla="*/ 1557 w 18988"/>
                <a:gd name="T3" fmla="*/ 515 h 21600"/>
                <a:gd name="T4" fmla="*/ 277 w 18988"/>
                <a:gd name="T5" fmla="*/ 1668 h 21600"/>
                <a:gd name="T6" fmla="*/ 0 60000 65536"/>
                <a:gd name="T7" fmla="*/ 0 60000 65536"/>
                <a:gd name="T8" fmla="*/ 0 60000 65536"/>
              </a:gdLst>
              <a:ahLst/>
              <a:cxnLst>
                <a:cxn ang="T6">
                  <a:pos x="T0" y="T1"/>
                </a:cxn>
                <a:cxn ang="T7">
                  <a:pos x="T2" y="T3"/>
                </a:cxn>
                <a:cxn ang="T8">
                  <a:pos x="T4" y="T5"/>
                </a:cxn>
              </a:cxnLst>
              <a:rect l="0" t="0" r="r" b="b"/>
              <a:pathLst>
                <a:path w="18988" h="21600" fill="none" extrusionOk="0">
                  <a:moveTo>
                    <a:pt x="0" y="266"/>
                  </a:moveTo>
                  <a:cubicBezTo>
                    <a:pt x="1118" y="89"/>
                    <a:pt x="2248" y="-1"/>
                    <a:pt x="3381" y="0"/>
                  </a:cubicBezTo>
                  <a:cubicBezTo>
                    <a:pt x="9275" y="0"/>
                    <a:pt x="14913" y="2408"/>
                    <a:pt x="18988" y="6667"/>
                  </a:cubicBezTo>
                </a:path>
                <a:path w="18988" h="21600" stroke="0" extrusionOk="0">
                  <a:moveTo>
                    <a:pt x="0" y="266"/>
                  </a:moveTo>
                  <a:cubicBezTo>
                    <a:pt x="1118" y="89"/>
                    <a:pt x="2248" y="-1"/>
                    <a:pt x="3381" y="0"/>
                  </a:cubicBezTo>
                  <a:cubicBezTo>
                    <a:pt x="9275" y="0"/>
                    <a:pt x="14913" y="2408"/>
                    <a:pt x="18988" y="6667"/>
                  </a:cubicBezTo>
                  <a:lnTo>
                    <a:pt x="3381" y="21600"/>
                  </a:lnTo>
                  <a:lnTo>
                    <a:pt x="0" y="266"/>
                  </a:lnTo>
                  <a:close/>
                </a:path>
              </a:pathLst>
            </a:custGeom>
            <a:solidFill>
              <a:srgbClr val="33CCCC">
                <a:alpha val="72940"/>
              </a:srgbClr>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17961" dir="2700000" algn="ctr" rotWithShape="0">
                      <a:srgbClr val="1F7A7A"/>
                    </a:outerShdw>
                  </a:effectLst>
                </a14:hiddenEffects>
              </a:ext>
            </a:extLst>
          </p:spPr>
          <p:txBody>
            <a:bodyPr wrap="none" anchor="ctr"/>
            <a:lstStyle/>
            <a:p>
              <a:endParaRPr lang="zh-TW" altLang="en-US"/>
            </a:p>
          </p:txBody>
        </p:sp>
        <p:sp>
          <p:nvSpPr>
            <p:cNvPr id="74" name="Arc 27"/>
            <p:cNvSpPr>
              <a:spLocks/>
            </p:cNvSpPr>
            <p:nvPr/>
          </p:nvSpPr>
          <p:spPr bwMode="gray">
            <a:xfrm rot="3240000">
              <a:off x="3960" y="1942"/>
              <a:ext cx="1610" cy="1502"/>
            </a:xfrm>
            <a:custGeom>
              <a:avLst/>
              <a:gdLst>
                <a:gd name="T0" fmla="*/ 267 w 20678"/>
                <a:gd name="T1" fmla="*/ 0 h 21327"/>
                <a:gd name="T2" fmla="*/ 1610 w 20678"/>
                <a:gd name="T3" fmla="*/ 1062 h 21327"/>
                <a:gd name="T4" fmla="*/ 0 w 20678"/>
                <a:gd name="T5" fmla="*/ 1502 h 21327"/>
                <a:gd name="T6" fmla="*/ 0 60000 65536"/>
                <a:gd name="T7" fmla="*/ 0 60000 65536"/>
                <a:gd name="T8" fmla="*/ 0 60000 65536"/>
              </a:gdLst>
              <a:ahLst/>
              <a:cxnLst>
                <a:cxn ang="T6">
                  <a:pos x="T0" y="T1"/>
                </a:cxn>
                <a:cxn ang="T7">
                  <a:pos x="T2" y="T3"/>
                </a:cxn>
                <a:cxn ang="T8">
                  <a:pos x="T4" y="T5"/>
                </a:cxn>
              </a:cxnLst>
              <a:rect l="0" t="0" r="r" b="b"/>
              <a:pathLst>
                <a:path w="20678" h="21327" fill="none" extrusionOk="0">
                  <a:moveTo>
                    <a:pt x="3424" y="0"/>
                  </a:moveTo>
                  <a:cubicBezTo>
                    <a:pt x="11588" y="1311"/>
                    <a:pt x="18287" y="7167"/>
                    <a:pt x="20677" y="15083"/>
                  </a:cubicBezTo>
                </a:path>
                <a:path w="20678" h="21327" stroke="0" extrusionOk="0">
                  <a:moveTo>
                    <a:pt x="3424" y="0"/>
                  </a:moveTo>
                  <a:cubicBezTo>
                    <a:pt x="11588" y="1311"/>
                    <a:pt x="18287" y="7167"/>
                    <a:pt x="20677" y="15083"/>
                  </a:cubicBezTo>
                  <a:lnTo>
                    <a:pt x="0" y="21327"/>
                  </a:lnTo>
                  <a:lnTo>
                    <a:pt x="3424" y="0"/>
                  </a:lnTo>
                  <a:close/>
                </a:path>
              </a:pathLst>
            </a:custGeom>
            <a:solidFill>
              <a:srgbClr val="FFCCFF">
                <a:alpha val="72940"/>
              </a:srgbClr>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17961" dir="2700000" algn="ctr" rotWithShape="0">
                      <a:srgbClr val="997A99"/>
                    </a:outerShdw>
                  </a:effectLst>
                </a14:hiddenEffects>
              </a:ext>
            </a:extLst>
          </p:spPr>
          <p:txBody>
            <a:bodyPr wrap="none" anchor="ctr"/>
            <a:lstStyle/>
            <a:p>
              <a:endParaRPr lang="zh-TW" altLang="en-US"/>
            </a:p>
          </p:txBody>
        </p:sp>
        <p:sp>
          <p:nvSpPr>
            <p:cNvPr id="75" name="Arc 28"/>
            <p:cNvSpPr>
              <a:spLocks/>
            </p:cNvSpPr>
            <p:nvPr/>
          </p:nvSpPr>
          <p:spPr bwMode="invGray">
            <a:xfrm rot="21057949" flipV="1">
              <a:off x="3473" y="2395"/>
              <a:ext cx="1448" cy="1723"/>
            </a:xfrm>
            <a:custGeom>
              <a:avLst/>
              <a:gdLst>
                <a:gd name="T0" fmla="*/ 0 w 17658"/>
                <a:gd name="T1" fmla="*/ 19 h 21600"/>
                <a:gd name="T2" fmla="*/ 1448 w 17658"/>
                <a:gd name="T3" fmla="*/ 440 h 21600"/>
                <a:gd name="T4" fmla="*/ 266 w 17658"/>
                <a:gd name="T5" fmla="*/ 1723 h 21600"/>
                <a:gd name="T6" fmla="*/ 0 60000 65536"/>
                <a:gd name="T7" fmla="*/ 0 60000 65536"/>
                <a:gd name="T8" fmla="*/ 0 60000 65536"/>
              </a:gdLst>
              <a:ahLst/>
              <a:cxnLst>
                <a:cxn ang="T6">
                  <a:pos x="T0" y="T1"/>
                </a:cxn>
                <a:cxn ang="T7">
                  <a:pos x="T2" y="T3"/>
                </a:cxn>
                <a:cxn ang="T8">
                  <a:pos x="T4" y="T5"/>
                </a:cxn>
              </a:cxnLst>
              <a:rect l="0" t="0" r="r" b="b"/>
              <a:pathLst>
                <a:path w="17658" h="21600" fill="none" extrusionOk="0">
                  <a:moveTo>
                    <a:pt x="0" y="244"/>
                  </a:moveTo>
                  <a:cubicBezTo>
                    <a:pt x="1072" y="81"/>
                    <a:pt x="2156" y="-1"/>
                    <a:pt x="3241" y="0"/>
                  </a:cubicBezTo>
                  <a:cubicBezTo>
                    <a:pt x="8562" y="0"/>
                    <a:pt x="13695" y="1964"/>
                    <a:pt x="17658" y="5515"/>
                  </a:cubicBezTo>
                </a:path>
                <a:path w="17658" h="21600" stroke="0" extrusionOk="0">
                  <a:moveTo>
                    <a:pt x="0" y="244"/>
                  </a:moveTo>
                  <a:cubicBezTo>
                    <a:pt x="1072" y="81"/>
                    <a:pt x="2156" y="-1"/>
                    <a:pt x="3241" y="0"/>
                  </a:cubicBezTo>
                  <a:cubicBezTo>
                    <a:pt x="8562" y="0"/>
                    <a:pt x="13695" y="1964"/>
                    <a:pt x="17658" y="5515"/>
                  </a:cubicBezTo>
                  <a:lnTo>
                    <a:pt x="3241" y="21600"/>
                  </a:lnTo>
                  <a:lnTo>
                    <a:pt x="0" y="244"/>
                  </a:lnTo>
                  <a:close/>
                </a:path>
              </a:pathLst>
            </a:custGeom>
            <a:solidFill>
              <a:srgbClr val="CCFF33">
                <a:alpha val="72940"/>
              </a:srgbClr>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17961" dir="2700000" algn="ctr" rotWithShape="0">
                      <a:srgbClr val="7A991F"/>
                    </a:outerShdw>
                  </a:effectLst>
                </a14:hiddenEffects>
              </a:ext>
            </a:extLst>
          </p:spPr>
          <p:txBody>
            <a:bodyPr wrap="none" anchor="ctr"/>
            <a:lstStyle/>
            <a:p>
              <a:endParaRPr lang="zh-TW" altLang="en-US"/>
            </a:p>
          </p:txBody>
        </p:sp>
        <p:sp>
          <p:nvSpPr>
            <p:cNvPr id="76" name="Arc 29"/>
            <p:cNvSpPr>
              <a:spLocks/>
            </p:cNvSpPr>
            <p:nvPr/>
          </p:nvSpPr>
          <p:spPr bwMode="invGray">
            <a:xfrm rot="5400000" flipH="1" flipV="1">
              <a:off x="1508" y="1294"/>
              <a:ext cx="2381" cy="1724"/>
            </a:xfrm>
            <a:custGeom>
              <a:avLst/>
              <a:gdLst>
                <a:gd name="T0" fmla="*/ 0 w 33942"/>
                <a:gd name="T1" fmla="*/ 306 h 21801"/>
                <a:gd name="T2" fmla="*/ 2381 w 33942"/>
                <a:gd name="T3" fmla="*/ 1724 h 21801"/>
                <a:gd name="T4" fmla="*/ 866 w 33942"/>
                <a:gd name="T5" fmla="*/ 1708 h 21801"/>
                <a:gd name="T6" fmla="*/ 0 60000 65536"/>
                <a:gd name="T7" fmla="*/ 0 60000 65536"/>
                <a:gd name="T8" fmla="*/ 0 60000 65536"/>
              </a:gdLst>
              <a:ahLst/>
              <a:cxnLst>
                <a:cxn ang="T6">
                  <a:pos x="T0" y="T1"/>
                </a:cxn>
                <a:cxn ang="T7">
                  <a:pos x="T2" y="T3"/>
                </a:cxn>
                <a:cxn ang="T8">
                  <a:pos x="T4" y="T5"/>
                </a:cxn>
              </a:cxnLst>
              <a:rect l="0" t="0" r="r" b="b"/>
              <a:pathLst>
                <a:path w="33942" h="21801" fill="none" extrusionOk="0">
                  <a:moveTo>
                    <a:pt x="-1" y="3873"/>
                  </a:moveTo>
                  <a:cubicBezTo>
                    <a:pt x="3621" y="1351"/>
                    <a:pt x="7928" y="-1"/>
                    <a:pt x="12342" y="0"/>
                  </a:cubicBezTo>
                  <a:cubicBezTo>
                    <a:pt x="24271" y="0"/>
                    <a:pt x="33942" y="9670"/>
                    <a:pt x="33942" y="21600"/>
                  </a:cubicBezTo>
                  <a:cubicBezTo>
                    <a:pt x="33942" y="21667"/>
                    <a:pt x="33941" y="21734"/>
                    <a:pt x="33941" y="21801"/>
                  </a:cubicBezTo>
                </a:path>
                <a:path w="33942" h="21801" stroke="0" extrusionOk="0">
                  <a:moveTo>
                    <a:pt x="-1" y="3873"/>
                  </a:moveTo>
                  <a:cubicBezTo>
                    <a:pt x="3621" y="1351"/>
                    <a:pt x="7928" y="-1"/>
                    <a:pt x="12342" y="0"/>
                  </a:cubicBezTo>
                  <a:cubicBezTo>
                    <a:pt x="24271" y="0"/>
                    <a:pt x="33942" y="9670"/>
                    <a:pt x="33942" y="21600"/>
                  </a:cubicBezTo>
                  <a:cubicBezTo>
                    <a:pt x="33942" y="21667"/>
                    <a:pt x="33941" y="21734"/>
                    <a:pt x="33941" y="21801"/>
                  </a:cubicBezTo>
                  <a:lnTo>
                    <a:pt x="12342" y="21600"/>
                  </a:lnTo>
                  <a:lnTo>
                    <a:pt x="-1" y="3873"/>
                  </a:lnTo>
                  <a:close/>
                </a:path>
              </a:pathLst>
            </a:custGeom>
            <a:solidFill>
              <a:schemeClr val="accent1">
                <a:alpha val="72940"/>
              </a:schemeClr>
            </a:solidFill>
            <a:ln>
              <a:noFill/>
            </a:ln>
            <a:effectLst/>
            <a:extLst>
              <a:ext uri="{91240B29-F687-4F45-9708-019B960494DF}">
                <a14:hiddenLine xmlns:a14="http://schemas.microsoft.com/office/drawing/2010/main" w="9525">
                  <a:solidFill>
                    <a:schemeClr val="tx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TW" altLang="en-US"/>
            </a:p>
          </p:txBody>
        </p:sp>
        <p:sp>
          <p:nvSpPr>
            <p:cNvPr id="77" name="Arc 30"/>
            <p:cNvSpPr>
              <a:spLocks/>
            </p:cNvSpPr>
            <p:nvPr/>
          </p:nvSpPr>
          <p:spPr bwMode="gray">
            <a:xfrm rot="60000">
              <a:off x="3580" y="981"/>
              <a:ext cx="1477" cy="1521"/>
            </a:xfrm>
            <a:custGeom>
              <a:avLst/>
              <a:gdLst>
                <a:gd name="T0" fmla="*/ 0 w 18973"/>
                <a:gd name="T1" fmla="*/ 0 h 21600"/>
                <a:gd name="T2" fmla="*/ 1477 w 18973"/>
                <a:gd name="T3" fmla="*/ 769 h 21600"/>
                <a:gd name="T4" fmla="*/ 15 w 18973"/>
                <a:gd name="T5" fmla="*/ 1521 h 21600"/>
                <a:gd name="T6" fmla="*/ 0 60000 65536"/>
                <a:gd name="T7" fmla="*/ 0 60000 65536"/>
                <a:gd name="T8" fmla="*/ 0 60000 65536"/>
              </a:gdLst>
              <a:ahLst/>
              <a:cxnLst>
                <a:cxn ang="T6">
                  <a:pos x="T0" y="T1"/>
                </a:cxn>
                <a:cxn ang="T7">
                  <a:pos x="T2" y="T3"/>
                </a:cxn>
                <a:cxn ang="T8">
                  <a:pos x="T4" y="T5"/>
                </a:cxn>
              </a:cxnLst>
              <a:rect l="0" t="0" r="r" b="b"/>
              <a:pathLst>
                <a:path w="18973" h="21600" fill="none" extrusionOk="0">
                  <a:moveTo>
                    <a:pt x="-1" y="0"/>
                  </a:moveTo>
                  <a:cubicBezTo>
                    <a:pt x="64" y="0"/>
                    <a:pt x="129" y="-1"/>
                    <a:pt x="195" y="0"/>
                  </a:cubicBezTo>
                  <a:cubicBezTo>
                    <a:pt x="7963" y="0"/>
                    <a:pt x="15133" y="4171"/>
                    <a:pt x="18972" y="10925"/>
                  </a:cubicBezTo>
                </a:path>
                <a:path w="18973" h="21600" stroke="0" extrusionOk="0">
                  <a:moveTo>
                    <a:pt x="-1" y="0"/>
                  </a:moveTo>
                  <a:cubicBezTo>
                    <a:pt x="64" y="0"/>
                    <a:pt x="129" y="-1"/>
                    <a:pt x="195" y="0"/>
                  </a:cubicBezTo>
                  <a:cubicBezTo>
                    <a:pt x="7963" y="0"/>
                    <a:pt x="15133" y="4171"/>
                    <a:pt x="18972" y="10925"/>
                  </a:cubicBezTo>
                  <a:lnTo>
                    <a:pt x="195" y="21600"/>
                  </a:lnTo>
                  <a:lnTo>
                    <a:pt x="-1" y="0"/>
                  </a:lnTo>
                  <a:close/>
                </a:path>
              </a:pathLst>
            </a:custGeom>
            <a:solidFill>
              <a:srgbClr val="FF9933">
                <a:alpha val="72940"/>
              </a:srgbClr>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17961" dir="2700000" algn="ctr" rotWithShape="0">
                      <a:srgbClr val="995C1F"/>
                    </a:outerShdw>
                  </a:effectLst>
                </a14:hiddenEffects>
              </a:ext>
            </a:extLst>
          </p:spPr>
          <p:txBody>
            <a:bodyPr wrap="none" anchor="ctr"/>
            <a:lstStyle/>
            <a:p>
              <a:endParaRPr lang="zh-TW" altLang="en-US"/>
            </a:p>
          </p:txBody>
        </p:sp>
        <p:sp>
          <p:nvSpPr>
            <p:cNvPr id="78" name="Rectangle 31"/>
            <p:cNvSpPr>
              <a:spLocks noChangeArrowheads="1"/>
            </p:cNvSpPr>
            <p:nvPr/>
          </p:nvSpPr>
          <p:spPr bwMode="auto">
            <a:xfrm>
              <a:off x="2348" y="1253"/>
              <a:ext cx="1124" cy="577"/>
            </a:xfrm>
            <a:prstGeom prst="rect">
              <a:avLst/>
            </a:prstGeom>
            <a:noFill/>
            <a:ln>
              <a:noFill/>
            </a:ln>
            <a:effectLst/>
            <a:extLst>
              <a:ext uri="{909E8E84-426E-40DD-AFC4-6F175D3DCCD1}">
                <a14:hiddenFill xmlns:a14="http://schemas.microsoft.com/office/drawing/2010/main">
                  <a:solidFill>
                    <a:schemeClr val="accent2">
                      <a:alpha val="7294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zh-TW" altLang="en-US" b="1" u="sng" dirty="0">
                  <a:solidFill>
                    <a:schemeClr val="tx2"/>
                  </a:solidFill>
                  <a:latin typeface="標楷體" pitchFamily="65" charset="-120"/>
                  <a:ea typeface="標楷體" pitchFamily="65" charset="-120"/>
                </a:rPr>
                <a:t>健康與體育領域</a:t>
              </a:r>
            </a:p>
            <a:p>
              <a:r>
                <a:rPr kumimoji="0" lang="zh-TW" altLang="en-US" b="1" u="sng" dirty="0">
                  <a:solidFill>
                    <a:schemeClr val="tx2"/>
                  </a:solidFill>
                  <a:latin typeface="標楷體" pitchFamily="65" charset="-120"/>
                  <a:ea typeface="標楷體" pitchFamily="65" charset="-120"/>
                </a:rPr>
                <a:t>及其他生活相</a:t>
              </a:r>
            </a:p>
            <a:p>
              <a:r>
                <a:rPr kumimoji="0" lang="zh-TW" altLang="en-US" b="1" u="sng" dirty="0">
                  <a:solidFill>
                    <a:schemeClr val="tx2"/>
                  </a:solidFill>
                  <a:latin typeface="標楷體" pitchFamily="65" charset="-120"/>
                  <a:ea typeface="標楷體" pitchFamily="65" charset="-120"/>
                </a:rPr>
                <a:t>關領域</a:t>
              </a:r>
            </a:p>
          </p:txBody>
        </p:sp>
        <p:sp>
          <p:nvSpPr>
            <p:cNvPr id="79" name="Rectangle 32"/>
            <p:cNvSpPr>
              <a:spLocks noChangeArrowheads="1"/>
            </p:cNvSpPr>
            <p:nvPr/>
          </p:nvSpPr>
          <p:spPr bwMode="auto">
            <a:xfrm>
              <a:off x="3606" y="1026"/>
              <a:ext cx="1396" cy="539"/>
            </a:xfrm>
            <a:prstGeom prst="rect">
              <a:avLst/>
            </a:prstGeom>
            <a:noFill/>
            <a:ln>
              <a:noFill/>
            </a:ln>
            <a:effectLst/>
            <a:extLst>
              <a:ext uri="{909E8E84-426E-40DD-AFC4-6F175D3DCCD1}">
                <a14:hiddenFill xmlns:a14="http://schemas.microsoft.com/office/drawing/2010/main">
                  <a:solidFill>
                    <a:schemeClr val="accent2">
                      <a:alpha val="7294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zh-TW" altLang="en-US" b="1" u="sng" dirty="0">
                  <a:solidFill>
                    <a:srgbClr val="111111"/>
                  </a:solidFill>
                  <a:latin typeface="標楷體" pitchFamily="65" charset="-120"/>
                  <a:ea typeface="標楷體" pitchFamily="65" charset="-120"/>
                </a:rPr>
                <a:t>校外社區關係</a:t>
              </a:r>
              <a:r>
                <a:rPr kumimoji="0" lang="en-US" altLang="zh-TW" b="1" dirty="0">
                  <a:solidFill>
                    <a:srgbClr val="111111"/>
                  </a:solidFill>
                  <a:latin typeface="標楷體" pitchFamily="65" charset="-120"/>
                  <a:ea typeface="標楷體" pitchFamily="65" charset="-120"/>
                </a:rPr>
                <a:t>-</a:t>
              </a:r>
            </a:p>
            <a:p>
              <a:r>
                <a:rPr kumimoji="0" lang="zh-TW" altLang="en-US" sz="1600" b="1" dirty="0">
                  <a:solidFill>
                    <a:srgbClr val="111111"/>
                  </a:solidFill>
                  <a:latin typeface="標楷體" pitchFamily="65" charset="-120"/>
                  <a:ea typeface="標楷體" pitchFamily="65" charset="-120"/>
                </a:rPr>
                <a:t>社區資源、衛生單位、</a:t>
              </a:r>
            </a:p>
            <a:p>
              <a:r>
                <a:rPr kumimoji="0" lang="en-US" altLang="zh-TW" sz="1600" b="1" dirty="0">
                  <a:solidFill>
                    <a:srgbClr val="111111"/>
                  </a:solidFill>
                  <a:latin typeface="標楷體" pitchFamily="65" charset="-120"/>
                  <a:ea typeface="標楷體" pitchFamily="65" charset="-120"/>
                </a:rPr>
                <a:t>NGO</a:t>
              </a:r>
              <a:r>
                <a:rPr kumimoji="0" lang="zh-TW" altLang="en-US" sz="1600" b="1" dirty="0">
                  <a:solidFill>
                    <a:srgbClr val="111111"/>
                  </a:solidFill>
                  <a:latin typeface="標楷體" pitchFamily="65" charset="-120"/>
                  <a:ea typeface="標楷體" pitchFamily="65" charset="-120"/>
                </a:rPr>
                <a:t>、家長參與</a:t>
              </a:r>
            </a:p>
          </p:txBody>
        </p:sp>
        <p:sp>
          <p:nvSpPr>
            <p:cNvPr id="80" name="Rectangle 33"/>
            <p:cNvSpPr>
              <a:spLocks noChangeArrowheads="1"/>
            </p:cNvSpPr>
            <p:nvPr/>
          </p:nvSpPr>
          <p:spPr bwMode="auto">
            <a:xfrm>
              <a:off x="2610" y="3457"/>
              <a:ext cx="692" cy="231"/>
            </a:xfrm>
            <a:prstGeom prst="rect">
              <a:avLst/>
            </a:prstGeom>
            <a:noFill/>
            <a:ln>
              <a:noFill/>
            </a:ln>
            <a:effectLst/>
            <a:extLst>
              <a:ext uri="{909E8E84-426E-40DD-AFC4-6F175D3DCCD1}">
                <a14:hiddenFill xmlns:a14="http://schemas.microsoft.com/office/drawing/2010/main">
                  <a:solidFill>
                    <a:schemeClr val="accent2">
                      <a:alpha val="7294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0" lang="zh-TW" altLang="en-US" b="1" dirty="0">
                  <a:solidFill>
                    <a:srgbClr val="111111"/>
                  </a:solidFill>
                  <a:latin typeface="標楷體" pitchFamily="65" charset="-120"/>
                  <a:ea typeface="標楷體" pitchFamily="65" charset="-120"/>
                </a:rPr>
                <a:t>物質環境</a:t>
              </a:r>
            </a:p>
          </p:txBody>
        </p:sp>
        <p:sp>
          <p:nvSpPr>
            <p:cNvPr id="81" name="Rectangle 34"/>
            <p:cNvSpPr>
              <a:spLocks noChangeArrowheads="1"/>
            </p:cNvSpPr>
            <p:nvPr/>
          </p:nvSpPr>
          <p:spPr bwMode="auto">
            <a:xfrm>
              <a:off x="4553" y="2400"/>
              <a:ext cx="692" cy="577"/>
            </a:xfrm>
            <a:prstGeom prst="rect">
              <a:avLst/>
            </a:prstGeom>
            <a:noFill/>
            <a:ln>
              <a:noFill/>
            </a:ln>
            <a:effectLst/>
            <a:extLst>
              <a:ext uri="{909E8E84-426E-40DD-AFC4-6F175D3DCCD1}">
                <a14:hiddenFill xmlns:a14="http://schemas.microsoft.com/office/drawing/2010/main">
                  <a:solidFill>
                    <a:schemeClr val="accent2">
                      <a:alpha val="72940"/>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0" lang="zh-TW" altLang="en-US" b="1" u="sng" dirty="0">
                  <a:solidFill>
                    <a:schemeClr val="tx2"/>
                  </a:solidFill>
                  <a:latin typeface="標楷體" pitchFamily="65" charset="-120"/>
                  <a:ea typeface="標楷體" pitchFamily="65" charset="-120"/>
                </a:rPr>
                <a:t>校內</a:t>
              </a:r>
              <a:r>
                <a:rPr kumimoji="0" lang="en-US" altLang="zh-TW" b="1" u="sng" dirty="0">
                  <a:solidFill>
                    <a:schemeClr val="tx2"/>
                  </a:solidFill>
                  <a:latin typeface="標楷體" pitchFamily="65" charset="-120"/>
                  <a:ea typeface="標楷體" pitchFamily="65" charset="-120"/>
                </a:rPr>
                <a:t>-</a:t>
              </a:r>
            </a:p>
            <a:p>
              <a:pPr algn="ctr"/>
              <a:r>
                <a:rPr kumimoji="0" lang="zh-TW" altLang="en-US" b="1" u="sng" dirty="0">
                  <a:solidFill>
                    <a:schemeClr val="tx2"/>
                  </a:solidFill>
                  <a:latin typeface="標楷體" pitchFamily="65" charset="-120"/>
                  <a:ea typeface="標楷體" pitchFamily="65" charset="-120"/>
                </a:rPr>
                <a:t>健康服務</a:t>
              </a:r>
            </a:p>
            <a:p>
              <a:pPr algn="ctr"/>
              <a:endParaRPr kumimoji="0" lang="en-US" altLang="zh-TW" b="1" dirty="0">
                <a:solidFill>
                  <a:srgbClr val="111111"/>
                </a:solidFill>
                <a:latin typeface="標楷體" pitchFamily="65" charset="-120"/>
                <a:ea typeface="標楷體" pitchFamily="65" charset="-120"/>
              </a:endParaRPr>
            </a:p>
          </p:txBody>
        </p:sp>
        <p:sp>
          <p:nvSpPr>
            <p:cNvPr id="82" name="Text Box 35"/>
            <p:cNvSpPr txBox="1">
              <a:spLocks noChangeArrowheads="1"/>
            </p:cNvSpPr>
            <p:nvPr/>
          </p:nvSpPr>
          <p:spPr bwMode="auto">
            <a:xfrm>
              <a:off x="3814" y="3457"/>
              <a:ext cx="692" cy="231"/>
            </a:xfrm>
            <a:prstGeom prst="rect">
              <a:avLst/>
            </a:prstGeom>
            <a:noFill/>
            <a:ln>
              <a:noFill/>
            </a:ln>
            <a:effectLst/>
            <a:extLst>
              <a:ext uri="{909E8E84-426E-40DD-AFC4-6F175D3DCCD1}">
                <a14:hiddenFill xmlns:a14="http://schemas.microsoft.com/office/drawing/2010/main">
                  <a:solidFill>
                    <a:schemeClr val="accent1">
                      <a:alpha val="7294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r>
                <a:rPr kumimoji="0" lang="zh-TW" altLang="en-US" b="1" dirty="0">
                  <a:solidFill>
                    <a:srgbClr val="000000"/>
                  </a:solidFill>
                  <a:latin typeface="標楷體" pitchFamily="65" charset="-120"/>
                  <a:ea typeface="標楷體" pitchFamily="65" charset="-120"/>
                </a:rPr>
                <a:t>社會環境</a:t>
              </a:r>
            </a:p>
          </p:txBody>
        </p:sp>
        <p:sp>
          <p:nvSpPr>
            <p:cNvPr id="83" name="Text Box 36"/>
            <p:cNvSpPr txBox="1">
              <a:spLocks noChangeArrowheads="1"/>
            </p:cNvSpPr>
            <p:nvPr/>
          </p:nvSpPr>
          <p:spPr bwMode="auto">
            <a:xfrm>
              <a:off x="1857" y="1849"/>
              <a:ext cx="884" cy="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lgn="ctr" eaLnBrk="1" hangingPunct="1"/>
              <a:r>
                <a:rPr lang="en-US" altLang="zh-TW" sz="1600" b="1" dirty="0">
                  <a:solidFill>
                    <a:schemeClr val="tx2"/>
                  </a:solidFill>
                  <a:latin typeface="Times New Roman" pitchFamily="18" charset="0"/>
                  <a:ea typeface="標楷體" pitchFamily="65" charset="-120"/>
                </a:rPr>
                <a:t>(</a:t>
              </a:r>
              <a:r>
                <a:rPr lang="zh-TW" altLang="en-US" sz="1600" b="1" dirty="0">
                  <a:solidFill>
                    <a:schemeClr val="tx2"/>
                  </a:solidFill>
                  <a:latin typeface="Times New Roman" pitchFamily="18" charset="0"/>
                  <a:ea typeface="標楷體" pitchFamily="65" charset="-120"/>
                </a:rPr>
                <a:t>綜合生活</a:t>
              </a:r>
            </a:p>
            <a:p>
              <a:pPr algn="ctr" eaLnBrk="1" hangingPunct="1"/>
              <a:r>
                <a:rPr lang="zh-TW" altLang="en-US" sz="1600" b="1" dirty="0">
                  <a:solidFill>
                    <a:schemeClr val="tx2"/>
                  </a:solidFill>
                  <a:latin typeface="Times New Roman" pitchFamily="18" charset="0"/>
                  <a:ea typeface="標楷體" pitchFamily="65" charset="-120"/>
                </a:rPr>
                <a:t>技能、輔導、</a:t>
              </a:r>
            </a:p>
            <a:p>
              <a:pPr algn="ctr" eaLnBrk="1" hangingPunct="1"/>
              <a:r>
                <a:rPr lang="zh-TW" altLang="en-US" sz="1600" b="1" dirty="0">
                  <a:solidFill>
                    <a:schemeClr val="tx2"/>
                  </a:solidFill>
                  <a:latin typeface="Times New Roman" pitchFamily="18" charset="0"/>
                  <a:ea typeface="標楷體" pitchFamily="65" charset="-120"/>
                </a:rPr>
                <a:t>社會、藝術、</a:t>
              </a:r>
            </a:p>
            <a:p>
              <a:pPr algn="ctr" eaLnBrk="1" hangingPunct="1"/>
              <a:r>
                <a:rPr lang="zh-TW" altLang="en-US" sz="1600" b="1" dirty="0">
                  <a:solidFill>
                    <a:schemeClr val="tx2"/>
                  </a:solidFill>
                  <a:latin typeface="Times New Roman" pitchFamily="18" charset="0"/>
                  <a:ea typeface="標楷體" pitchFamily="65" charset="-120"/>
                </a:rPr>
                <a:t>人文等</a:t>
              </a:r>
              <a:r>
                <a:rPr lang="en-US" altLang="zh-TW" sz="1600" b="1" dirty="0">
                  <a:solidFill>
                    <a:schemeClr val="tx2"/>
                  </a:solidFill>
                  <a:latin typeface="Times New Roman" pitchFamily="18" charset="0"/>
                  <a:ea typeface="標楷體" pitchFamily="65" charset="-120"/>
                </a:rPr>
                <a:t>)</a:t>
              </a:r>
              <a:endParaRPr lang="en-US" altLang="zh-TW" sz="1600" b="1" dirty="0">
                <a:solidFill>
                  <a:schemeClr val="tx2"/>
                </a:solidFill>
                <a:latin typeface="Times New Roman" pitchFamily="18" charset="0"/>
              </a:endParaRPr>
            </a:p>
          </p:txBody>
        </p:sp>
      </p:grpSp>
      <p:grpSp>
        <p:nvGrpSpPr>
          <p:cNvPr id="84" name="Group 37"/>
          <p:cNvGrpSpPr>
            <a:grpSpLocks/>
          </p:cNvGrpSpPr>
          <p:nvPr/>
        </p:nvGrpSpPr>
        <p:grpSpPr bwMode="auto">
          <a:xfrm>
            <a:off x="4211638" y="2744418"/>
            <a:ext cx="3240087" cy="2881312"/>
            <a:chOff x="2561" y="1596"/>
            <a:chExt cx="2041" cy="1815"/>
          </a:xfrm>
        </p:grpSpPr>
        <p:sp>
          <p:nvSpPr>
            <p:cNvPr id="85" name="Oval 38"/>
            <p:cNvSpPr>
              <a:spLocks noChangeArrowheads="1"/>
            </p:cNvSpPr>
            <p:nvPr/>
          </p:nvSpPr>
          <p:spPr bwMode="auto">
            <a:xfrm>
              <a:off x="2561" y="1596"/>
              <a:ext cx="2041" cy="1815"/>
            </a:xfrm>
            <a:prstGeom prst="ellipse">
              <a:avLst/>
            </a:prstGeom>
            <a:solidFill>
              <a:srgbClr val="DDDDD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86" name="Oval 39"/>
            <p:cNvSpPr>
              <a:spLocks noChangeArrowheads="1"/>
            </p:cNvSpPr>
            <p:nvPr/>
          </p:nvSpPr>
          <p:spPr bwMode="gray">
            <a:xfrm>
              <a:off x="3162" y="2062"/>
              <a:ext cx="850" cy="850"/>
            </a:xfrm>
            <a:prstGeom prst="ellipse">
              <a:avLst/>
            </a:prstGeom>
            <a:solidFill>
              <a:srgbClr val="FFFFCC"/>
            </a:soli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0" lang="zh-TW" altLang="en-US" sz="2400" b="1" dirty="0" smtClean="0">
                  <a:solidFill>
                    <a:srgbClr val="008000"/>
                  </a:solidFill>
                  <a:ea typeface="標楷體" pitchFamily="65" charset="-120"/>
                </a:rPr>
                <a:t>學校</a:t>
              </a:r>
              <a:endParaRPr kumimoji="0" lang="en-US" altLang="zh-TW" sz="2400" b="1" dirty="0" smtClean="0">
                <a:solidFill>
                  <a:srgbClr val="008000"/>
                </a:solidFill>
                <a:ea typeface="標楷體" pitchFamily="65" charset="-120"/>
              </a:endParaRPr>
            </a:p>
            <a:p>
              <a:pPr algn="ctr"/>
              <a:r>
                <a:rPr kumimoji="0" lang="zh-TW" altLang="en-US" sz="2400" b="1" dirty="0" smtClean="0">
                  <a:solidFill>
                    <a:srgbClr val="008000"/>
                  </a:solidFill>
                  <a:ea typeface="標楷體" pitchFamily="65" charset="-120"/>
                </a:rPr>
                <a:t>衛</a:t>
              </a:r>
              <a:r>
                <a:rPr lang="zh-TW" altLang="en-US" sz="2400" b="1" dirty="0">
                  <a:solidFill>
                    <a:srgbClr val="008000"/>
                  </a:solidFill>
                  <a:ea typeface="標楷體" pitchFamily="65" charset="-120"/>
                </a:rPr>
                <a:t>生</a:t>
              </a:r>
              <a:endParaRPr kumimoji="0" lang="zh-TW" altLang="en-US" sz="2400" b="1" dirty="0">
                <a:solidFill>
                  <a:srgbClr val="008000"/>
                </a:solidFill>
                <a:ea typeface="標楷體" pitchFamily="65" charset="-120"/>
              </a:endParaRPr>
            </a:p>
            <a:p>
              <a:pPr algn="ctr"/>
              <a:r>
                <a:rPr kumimoji="0" lang="zh-TW" altLang="en-US" sz="2400" b="1" dirty="0">
                  <a:solidFill>
                    <a:srgbClr val="008000"/>
                  </a:solidFill>
                  <a:ea typeface="標楷體" pitchFamily="65" charset="-120"/>
                </a:rPr>
                <a:t>工作</a:t>
              </a:r>
            </a:p>
          </p:txBody>
        </p:sp>
        <p:sp>
          <p:nvSpPr>
            <p:cNvPr id="87" name="Text Box 40"/>
            <p:cNvSpPr txBox="1">
              <a:spLocks noChangeArrowheads="1"/>
            </p:cNvSpPr>
            <p:nvPr/>
          </p:nvSpPr>
          <p:spPr bwMode="auto">
            <a:xfrm>
              <a:off x="4060" y="1914"/>
              <a:ext cx="289" cy="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r>
                <a:rPr kumimoji="0" lang="en-US" altLang="zh-TW" b="1">
                  <a:solidFill>
                    <a:srgbClr val="996633"/>
                  </a:solidFill>
                  <a:ea typeface="標楷體" pitchFamily="65" charset="-120"/>
                </a:rPr>
                <a:t> </a:t>
              </a:r>
              <a:r>
                <a:rPr kumimoji="0" lang="zh-TW" altLang="en-US" b="1">
                  <a:solidFill>
                    <a:srgbClr val="996633"/>
                  </a:solidFill>
                  <a:ea typeface="標楷體" pitchFamily="65" charset="-120"/>
                </a:rPr>
                <a:t>健康服務</a:t>
              </a:r>
            </a:p>
          </p:txBody>
        </p:sp>
        <p:sp>
          <p:nvSpPr>
            <p:cNvPr id="88" name="Text Box 41"/>
            <p:cNvSpPr txBox="1">
              <a:spLocks noChangeArrowheads="1"/>
            </p:cNvSpPr>
            <p:nvPr/>
          </p:nvSpPr>
          <p:spPr bwMode="auto">
            <a:xfrm>
              <a:off x="3241" y="3003"/>
              <a:ext cx="6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r>
                <a:rPr kumimoji="0" lang="zh-TW" altLang="en-US" b="1">
                  <a:solidFill>
                    <a:srgbClr val="996633"/>
                  </a:solidFill>
                  <a:ea typeface="標楷體" pitchFamily="65" charset="-120"/>
                </a:rPr>
                <a:t>健康環境</a:t>
              </a:r>
            </a:p>
          </p:txBody>
        </p:sp>
        <p:sp>
          <p:nvSpPr>
            <p:cNvPr id="89" name="Text Box 42"/>
            <p:cNvSpPr txBox="1">
              <a:spLocks noChangeArrowheads="1"/>
            </p:cNvSpPr>
            <p:nvPr/>
          </p:nvSpPr>
          <p:spPr bwMode="auto">
            <a:xfrm>
              <a:off x="2788" y="1914"/>
              <a:ext cx="289" cy="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r>
                <a:rPr kumimoji="0" lang="zh-TW" altLang="en-US" b="1">
                  <a:solidFill>
                    <a:srgbClr val="996633"/>
                  </a:solidFill>
                  <a:ea typeface="標楷體" pitchFamily="65" charset="-120"/>
                </a:rPr>
                <a:t>健康教學</a:t>
              </a:r>
            </a:p>
          </p:txBody>
        </p:sp>
      </p:grpSp>
      <p:sp>
        <p:nvSpPr>
          <p:cNvPr id="90" name="Line 43"/>
          <p:cNvSpPr>
            <a:spLocks noChangeShapeType="1"/>
          </p:cNvSpPr>
          <p:nvPr/>
        </p:nvSpPr>
        <p:spPr bwMode="auto">
          <a:xfrm>
            <a:off x="5867400" y="2744418"/>
            <a:ext cx="0" cy="72072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91" name="Line 44"/>
          <p:cNvSpPr>
            <a:spLocks noChangeShapeType="1"/>
          </p:cNvSpPr>
          <p:nvPr/>
        </p:nvSpPr>
        <p:spPr bwMode="auto">
          <a:xfrm flipV="1">
            <a:off x="4427538" y="4400180"/>
            <a:ext cx="865187" cy="504825"/>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92" name="Line 45"/>
          <p:cNvSpPr>
            <a:spLocks noChangeShapeType="1"/>
          </p:cNvSpPr>
          <p:nvPr/>
        </p:nvSpPr>
        <p:spPr bwMode="auto">
          <a:xfrm>
            <a:off x="5883275" y="2744418"/>
            <a:ext cx="0" cy="792162"/>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93" name="Line 46"/>
          <p:cNvSpPr>
            <a:spLocks noChangeShapeType="1"/>
          </p:cNvSpPr>
          <p:nvPr/>
        </p:nvSpPr>
        <p:spPr bwMode="auto">
          <a:xfrm>
            <a:off x="6443663" y="4400180"/>
            <a:ext cx="792162" cy="576263"/>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Tree>
    <p:extLst>
      <p:ext uri="{BB962C8B-B14F-4D97-AF65-F5344CB8AC3E}">
        <p14:creationId xmlns:p14="http://schemas.microsoft.com/office/powerpoint/2010/main" val="26069426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75107"/>
                                        </p:tgtEl>
                                        <p:attrNameLst>
                                          <p:attrName>style.visibility</p:attrName>
                                        </p:attrNameLst>
                                      </p:cBhvr>
                                      <p:to>
                                        <p:strVal val="visible"/>
                                      </p:to>
                                    </p:set>
                                    <p:animEffect transition="in" filter="box(in)">
                                      <p:cBhvr>
                                        <p:cTn id="7" dur="500"/>
                                        <p:tgtEl>
                                          <p:spTgt spid="17510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4"/>
                                        </p:tgtEl>
                                        <p:attrNameLst>
                                          <p:attrName>style.visibility</p:attrName>
                                        </p:attrNameLst>
                                      </p:cBhvr>
                                      <p:to>
                                        <p:strVal val="visible"/>
                                      </p:to>
                                    </p:set>
                                    <p:animEffect transition="in" filter="box(in)">
                                      <p:cBhvr>
                                        <p:cTn id="12" dur="500"/>
                                        <p:tgtEl>
                                          <p:spTgt spid="8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nodeType="clickEffect">
                                  <p:stCondLst>
                                    <p:cond delay="0"/>
                                  </p:stCondLst>
                                  <p:childTnLst>
                                    <p:set>
                                      <p:cBhvr>
                                        <p:cTn id="16" dur="1" fill="hold">
                                          <p:stCondLst>
                                            <p:cond delay="0"/>
                                          </p:stCondLst>
                                        </p:cTn>
                                        <p:tgtEl>
                                          <p:spTgt spid="72"/>
                                        </p:tgtEl>
                                        <p:attrNameLst>
                                          <p:attrName>style.visibility</p:attrName>
                                        </p:attrNameLst>
                                      </p:cBhvr>
                                      <p:to>
                                        <p:strVal val="visible"/>
                                      </p:to>
                                    </p:set>
                                    <p:anim calcmode="lin" valueType="num">
                                      <p:cBhvr additive="base">
                                        <p:cTn id="17" dur="500" fill="hold"/>
                                        <p:tgtEl>
                                          <p:spTgt spid="72"/>
                                        </p:tgtEl>
                                        <p:attrNameLst>
                                          <p:attrName>ppt_x</p:attrName>
                                        </p:attrNameLst>
                                      </p:cBhvr>
                                      <p:tavLst>
                                        <p:tav tm="0">
                                          <p:val>
                                            <p:strVal val="#ppt_x"/>
                                          </p:val>
                                        </p:tav>
                                        <p:tav tm="100000">
                                          <p:val>
                                            <p:strVal val="#ppt_x"/>
                                          </p:val>
                                        </p:tav>
                                      </p:tavLst>
                                    </p:anim>
                                    <p:anim calcmode="lin" valueType="num">
                                      <p:cBhvr additive="base">
                                        <p:cTn id="18" dur="500" fill="hold"/>
                                        <p:tgtEl>
                                          <p:spTgt spid="72"/>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68"/>
                                        </p:tgtEl>
                                        <p:attrNameLst>
                                          <p:attrName>style.visibility</p:attrName>
                                        </p:attrNameLst>
                                      </p:cBhvr>
                                      <p:to>
                                        <p:strVal val="visible"/>
                                      </p:to>
                                    </p:set>
                                    <p:anim calcmode="lin" valueType="num">
                                      <p:cBhvr additive="base">
                                        <p:cTn id="23" dur="500" fill="hold"/>
                                        <p:tgtEl>
                                          <p:spTgt spid="68"/>
                                        </p:tgtEl>
                                        <p:attrNameLst>
                                          <p:attrName>ppt_x</p:attrName>
                                        </p:attrNameLst>
                                      </p:cBhvr>
                                      <p:tavLst>
                                        <p:tav tm="0">
                                          <p:val>
                                            <p:strVal val="0-#ppt_w/2"/>
                                          </p:val>
                                        </p:tav>
                                        <p:tav tm="100000">
                                          <p:val>
                                            <p:strVal val="#ppt_x"/>
                                          </p:val>
                                        </p:tav>
                                      </p:tavLst>
                                    </p:anim>
                                    <p:anim calcmode="lin" valueType="num">
                                      <p:cBhvr additive="base">
                                        <p:cTn id="24" dur="500" fill="hold"/>
                                        <p:tgtEl>
                                          <p:spTgt spid="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05685" y="1723881"/>
            <a:ext cx="8229600" cy="3557588"/>
          </a:xfrm>
        </p:spPr>
        <p:txBody>
          <a:bodyPr rtlCol="0">
            <a:noAutofit/>
          </a:bodyPr>
          <a:lstStyle/>
          <a:p>
            <a:pPr fontAlgn="auto">
              <a:spcAft>
                <a:spcPts val="0"/>
              </a:spcAft>
              <a:buNone/>
              <a:defRPr/>
            </a:pP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4.</a:t>
            </a:r>
            <a:r>
              <a:rPr lang="zh-TW"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結合政府及民間資源，改善學校環境設施。</a:t>
            </a: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社區關係</a:t>
            </a: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endParaRPr lang="zh-TW"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endParaRPr>
          </a:p>
          <a:p>
            <a:pPr fontAlgn="auto">
              <a:spcAft>
                <a:spcPts val="0"/>
              </a:spcAft>
              <a:buNone/>
              <a:defRPr/>
            </a:pP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5.</a:t>
            </a:r>
            <a:r>
              <a:rPr lang="zh-TW"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營造健康安全環境，配合推動議題營造支持性環境。</a:t>
            </a: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健康環境</a:t>
            </a: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endParaRPr lang="zh-TW"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endParaRPr>
          </a:p>
          <a:p>
            <a:pPr fontAlgn="auto">
              <a:spcAft>
                <a:spcPts val="0"/>
              </a:spcAft>
              <a:buNone/>
              <a:defRPr/>
            </a:pP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6.</a:t>
            </a:r>
            <a:r>
              <a:rPr lang="zh-TW"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結合社區或家長組織，建立共同推動機制及方法。</a:t>
            </a: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 (</a:t>
            </a:r>
            <a:r>
              <a:rPr lang="zh-TW" altLang="en-US"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社區關係</a:t>
            </a: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endParaRPr lang="zh-TW"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endParaRPr>
          </a:p>
          <a:p>
            <a:pPr fontAlgn="auto">
              <a:spcAft>
                <a:spcPts val="0"/>
              </a:spcAft>
              <a:buNone/>
              <a:defRPr/>
            </a:pPr>
            <a:r>
              <a:rPr lang="en-US"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7.</a:t>
            </a:r>
            <a:r>
              <a:rPr lang="zh-TW" altLang="zh-TW"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rPr>
              <a:t>建置學校健康促進專屬網站。</a:t>
            </a:r>
          </a:p>
          <a:p>
            <a:pPr fontAlgn="auto">
              <a:spcAft>
                <a:spcPts val="0"/>
              </a:spcAft>
              <a:defRPr/>
            </a:pPr>
            <a:endParaRPr lang="zh-TW" altLang="en-US" sz="2400" dirty="0">
              <a:solidFill>
                <a:srgbClr val="FF0000"/>
              </a:solidFill>
              <a:effectLst>
                <a:outerShdw blurRad="38100" dist="38100" dir="2700000" algn="tl">
                  <a:srgbClr val="000000">
                    <a:alpha val="43137"/>
                  </a:srgbClr>
                </a:outerShdw>
              </a:effectLst>
              <a:latin typeface="標楷體" pitchFamily="65" charset="-120"/>
              <a:ea typeface="標楷體" pitchFamily="65" charset="-120"/>
            </a:endParaRPr>
          </a:p>
        </p:txBody>
      </p:sp>
    </p:spTree>
    <p:extLst>
      <p:ext uri="{BB962C8B-B14F-4D97-AF65-F5344CB8AC3E}">
        <p14:creationId xmlns:p14="http://schemas.microsoft.com/office/powerpoint/2010/main" val="4135184598"/>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2290" name="內容版面配置區 2"/>
          <p:cNvSpPr>
            <a:spLocks noGrp="1"/>
          </p:cNvSpPr>
          <p:nvPr>
            <p:ph idx="1"/>
          </p:nvPr>
        </p:nvSpPr>
        <p:spPr>
          <a:xfrm>
            <a:off x="470079" y="1539868"/>
            <a:ext cx="8229600" cy="4525963"/>
          </a:xfrm>
        </p:spPr>
        <p:txBody>
          <a:bodyPr/>
          <a:lstStyle/>
          <a:p>
            <a:r>
              <a:rPr lang="zh-TW" altLang="zh-TW" sz="2400" dirty="0" smtClean="0">
                <a:latin typeface="標楷體" pitchFamily="65" charset="-120"/>
                <a:ea typeface="標楷體" pitchFamily="65" charset="-120"/>
              </a:rPr>
              <a:t>依專案審查優劣、所屬學校規模、校數及學生數、地方政府投入經費資源、前一年推動具體成效及本部年度經費籌措情形，分配補助數，使用原則如下：</a:t>
            </a:r>
          </a:p>
          <a:p>
            <a:pPr lvl="1"/>
            <a:r>
              <a:rPr lang="zh-TW" altLang="zh-TW" sz="2400" dirty="0" smtClean="0">
                <a:latin typeface="標楷體" pitchFamily="65" charset="-120"/>
                <a:ea typeface="標楷體" pitchFamily="65" charset="-120"/>
              </a:rPr>
              <a:t>地方政府行政規劃、審查、考核等統籌費用，以本部核定補助金額不超過</a:t>
            </a:r>
            <a:r>
              <a:rPr lang="en-US" altLang="zh-TW" sz="2400" dirty="0" smtClean="0">
                <a:latin typeface="標楷體" pitchFamily="65" charset="-120"/>
                <a:ea typeface="標楷體" pitchFamily="65" charset="-120"/>
              </a:rPr>
              <a:t>5</a:t>
            </a:r>
            <a:r>
              <a:rPr lang="zh-TW" altLang="zh-TW" sz="2400" dirty="0" smtClean="0">
                <a:latin typeface="標楷體" pitchFamily="65" charset="-120"/>
                <a:ea typeface="標楷體" pitchFamily="65" charset="-120"/>
              </a:rPr>
              <a:t>％為原則，不足部分地方政府自籌。</a:t>
            </a:r>
          </a:p>
          <a:p>
            <a:pPr lvl="1"/>
            <a:r>
              <a:rPr lang="zh-TW" altLang="zh-TW" sz="2400" dirty="0" smtClean="0">
                <a:latin typeface="標楷體" pitchFamily="65" charset="-120"/>
                <a:ea typeface="標楷體" pitchFamily="65" charset="-120"/>
              </a:rPr>
              <a:t>本部補助學校經費併入地方政府自籌款共同分配，如設有中心議題學校，本部補助款不得超過總費用</a:t>
            </a:r>
            <a:r>
              <a:rPr lang="en-US" altLang="zh-TW" sz="2400" dirty="0" smtClean="0">
                <a:latin typeface="標楷體" pitchFamily="65" charset="-120"/>
                <a:ea typeface="標楷體" pitchFamily="65" charset="-120"/>
              </a:rPr>
              <a:t>5</a:t>
            </a:r>
            <a:r>
              <a:rPr lang="zh-TW" altLang="zh-TW" sz="2400" dirty="0" smtClean="0">
                <a:latin typeface="標楷體" pitchFamily="65" charset="-120"/>
                <a:ea typeface="標楷體" pitchFamily="65" charset="-120"/>
              </a:rPr>
              <a:t>％。</a:t>
            </a:r>
          </a:p>
          <a:p>
            <a:pPr lvl="1"/>
            <a:r>
              <a:rPr lang="zh-TW" altLang="zh-TW" sz="2400" u="sng" dirty="0" smtClean="0">
                <a:latin typeface="標楷體" pitchFamily="65" charset="-120"/>
                <a:ea typeface="標楷體" pitchFamily="65" charset="-120"/>
              </a:rPr>
              <a:t>補助學校之經費，應由學校提出計畫，並</a:t>
            </a:r>
            <a:r>
              <a:rPr lang="zh-TW" altLang="zh-TW" sz="2400" b="1" u="sng" dirty="0" smtClean="0">
                <a:solidFill>
                  <a:srgbClr val="C00000"/>
                </a:solidFill>
                <a:latin typeface="標楷體" pitchFamily="65" charset="-120"/>
                <a:ea typeface="標楷體" pitchFamily="65" charset="-120"/>
              </a:rPr>
              <a:t>經地方政府審查</a:t>
            </a:r>
            <a:r>
              <a:rPr lang="zh-TW" altLang="zh-TW" sz="2400" u="sng" dirty="0" smtClean="0">
                <a:latin typeface="標楷體" pitchFamily="65" charset="-120"/>
                <a:ea typeface="標楷體" pitchFamily="65" charset="-120"/>
              </a:rPr>
              <a:t>，擇優補助，如未通過審查，不得補助。</a:t>
            </a:r>
            <a:endParaRPr lang="zh-TW" altLang="zh-TW" sz="2400" dirty="0" smtClean="0">
              <a:latin typeface="標楷體" pitchFamily="65" charset="-120"/>
              <a:ea typeface="標楷體" pitchFamily="65" charset="-120"/>
            </a:endParaRPr>
          </a:p>
          <a:p>
            <a:pPr lvl="1"/>
            <a:r>
              <a:rPr lang="zh-TW" altLang="zh-TW" sz="2400" dirty="0" smtClean="0">
                <a:latin typeface="標楷體" pitchFamily="65" charset="-120"/>
                <a:ea typeface="標楷體" pitchFamily="65" charset="-120"/>
              </a:rPr>
              <a:t>本補助經費專款專用，不得挪用。</a:t>
            </a:r>
          </a:p>
        </p:txBody>
      </p:sp>
      <p:sp>
        <p:nvSpPr>
          <p:cNvPr id="4" name="標題 1"/>
          <p:cNvSpPr txBox="1">
            <a:spLocks/>
          </p:cNvSpPr>
          <p:nvPr/>
        </p:nvSpPr>
        <p:spPr>
          <a:xfrm>
            <a:off x="609600" y="-26988"/>
            <a:ext cx="8229600" cy="1143001"/>
          </a:xfrm>
          <a:prstGeom prst="rect">
            <a:avLst/>
          </a:prstGeom>
        </p:spPr>
        <p:txBody>
          <a:bodyPr anchor="ctr">
            <a:normAutofit/>
          </a:bodyPr>
          <a:lstStyle/>
          <a:p>
            <a:pPr algn="ctr" fontAlgn="auto">
              <a:spcAft>
                <a:spcPts val="0"/>
              </a:spcAft>
              <a:defRPr/>
            </a:pPr>
            <a:r>
              <a:rPr lang="zh-TW" altLang="en-US" sz="3600" b="1" dirty="0">
                <a:solidFill>
                  <a:srgbClr val="800000"/>
                </a:solidFill>
                <a:effectLst>
                  <a:outerShdw blurRad="38100" dist="38100" dir="2700000" algn="tl">
                    <a:srgbClr val="000000">
                      <a:alpha val="43137"/>
                    </a:srgbClr>
                  </a:outerShdw>
                </a:effectLst>
                <a:latin typeface="標楷體" pitchFamily="65" charset="-120"/>
                <a:ea typeface="標楷體" pitchFamily="65" charset="-120"/>
                <a:cs typeface="+mj-cs"/>
              </a:rPr>
              <a:t>補助原則</a:t>
            </a:r>
            <a:r>
              <a:rPr lang="zh-TW" altLang="zh-TW" sz="3600" b="1" dirty="0">
                <a:solidFill>
                  <a:srgbClr val="800000"/>
                </a:solidFill>
                <a:effectLst>
                  <a:outerShdw blurRad="38100" dist="38100" dir="2700000" algn="tl">
                    <a:srgbClr val="000000">
                      <a:alpha val="43137"/>
                    </a:srgbClr>
                  </a:outerShdw>
                </a:effectLst>
                <a:latin typeface="標楷體" pitchFamily="65" charset="-120"/>
                <a:ea typeface="標楷體" pitchFamily="65" charset="-120"/>
                <a:cs typeface="+mj-cs"/>
              </a:rPr>
              <a:t>：</a:t>
            </a:r>
            <a:endParaRPr lang="zh-TW" altLang="en-US" sz="3600" b="1" dirty="0">
              <a:solidFill>
                <a:srgbClr val="800000"/>
              </a:solidFill>
              <a:effectLst>
                <a:outerShdw blurRad="38100" dist="38100" dir="2700000" algn="tl">
                  <a:srgbClr val="000000">
                    <a:alpha val="43137"/>
                  </a:srgbClr>
                </a:outerShdw>
              </a:effectLst>
              <a:latin typeface="標楷體" pitchFamily="65" charset="-120"/>
              <a:ea typeface="標楷體" pitchFamily="65" charset="-120"/>
              <a:cs typeface="+mj-cs"/>
            </a:endParaRPr>
          </a:p>
        </p:txBody>
      </p:sp>
    </p:spTree>
    <p:extLst>
      <p:ext uri="{BB962C8B-B14F-4D97-AF65-F5344CB8AC3E}">
        <p14:creationId xmlns:p14="http://schemas.microsoft.com/office/powerpoint/2010/main" val="1363542038"/>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35578" y="1674812"/>
            <a:ext cx="8229600" cy="5183188"/>
          </a:xfrm>
        </p:spPr>
        <p:txBody>
          <a:bodyPr rtlCol="0">
            <a:noAutofit/>
          </a:bodyPr>
          <a:lstStyle/>
          <a:p>
            <a:pPr fontAlgn="auto">
              <a:spcAft>
                <a:spcPts val="0"/>
              </a:spcAft>
              <a:defRPr/>
            </a:pPr>
            <a:r>
              <a:rPr lang="zh-TW" altLang="zh-TW" sz="2400" b="1" dirty="0" smtClean="0">
                <a:latin typeface="標楷體" pitchFamily="65" charset="-120"/>
                <a:ea typeface="標楷體" pitchFamily="65" charset="-120"/>
              </a:rPr>
              <a:t>補助計畫執行期程：</a:t>
            </a:r>
            <a:r>
              <a:rPr lang="zh-TW" altLang="zh-TW" sz="2400" dirty="0" smtClean="0">
                <a:latin typeface="標楷體" pitchFamily="65" charset="-120"/>
                <a:ea typeface="標楷體" pitchFamily="65" charset="-120"/>
              </a:rPr>
              <a:t>開學至每學年度結束。</a:t>
            </a:r>
          </a:p>
          <a:p>
            <a:pPr fontAlgn="auto">
              <a:spcAft>
                <a:spcPts val="0"/>
              </a:spcAft>
              <a:defRPr/>
            </a:pPr>
            <a:r>
              <a:rPr lang="zh-TW" altLang="zh-TW" sz="2400" b="1" dirty="0" smtClean="0">
                <a:latin typeface="標楷體" pitchFamily="65" charset="-120"/>
                <a:ea typeface="標楷體" pitchFamily="65" charset="-120"/>
              </a:rPr>
              <a:t>計畫撰寫說明：</a:t>
            </a:r>
            <a:endParaRPr lang="zh-TW" altLang="zh-TW" sz="2400" dirty="0" smtClean="0">
              <a:latin typeface="標楷體" pitchFamily="65" charset="-120"/>
              <a:ea typeface="標楷體" pitchFamily="65" charset="-120"/>
            </a:endParaRPr>
          </a:p>
          <a:p>
            <a:pPr marL="303213" lvl="1" indent="0" fontAlgn="auto">
              <a:spcAft>
                <a:spcPts val="0"/>
              </a:spcAft>
              <a:buNone/>
              <a:defRPr/>
            </a:pPr>
            <a:r>
              <a:rPr lang="en-US" altLang="zh-TW" sz="2400" dirty="0" smtClean="0">
                <a:latin typeface="標楷體" pitchFamily="65" charset="-120"/>
                <a:ea typeface="標楷體" pitchFamily="65" charset="-120"/>
              </a:rPr>
              <a:t>1.</a:t>
            </a:r>
            <a:r>
              <a:rPr lang="zh-TW" altLang="zh-TW" sz="2400" dirty="0" smtClean="0">
                <a:latin typeface="標楷體" pitchFamily="65" charset="-120"/>
                <a:ea typeface="標楷體" pitchFamily="65" charset="-120"/>
              </a:rPr>
              <a:t>基本資料。</a:t>
            </a:r>
            <a:r>
              <a:rPr lang="en-US" altLang="zh-TW" sz="2400" dirty="0" smtClean="0">
                <a:latin typeface="標楷體" pitchFamily="65" charset="-120"/>
                <a:ea typeface="標楷體" pitchFamily="65" charset="-120"/>
              </a:rPr>
              <a:t> </a:t>
            </a:r>
            <a:endParaRPr lang="zh-TW" altLang="zh-TW" sz="2400" dirty="0" smtClean="0">
              <a:latin typeface="標楷體" pitchFamily="65" charset="-120"/>
              <a:ea typeface="標楷體" pitchFamily="65" charset="-120"/>
            </a:endParaRPr>
          </a:p>
          <a:p>
            <a:pPr marL="303213" lvl="1" indent="0" fontAlgn="auto">
              <a:spcAft>
                <a:spcPts val="0"/>
              </a:spcAft>
              <a:buNone/>
              <a:defRPr/>
            </a:pPr>
            <a:r>
              <a:rPr lang="en-US" altLang="zh-TW" sz="2400" dirty="0" smtClean="0">
                <a:solidFill>
                  <a:srgbClr val="FF3300"/>
                </a:solidFill>
                <a:latin typeface="標楷體" pitchFamily="65" charset="-120"/>
                <a:ea typeface="標楷體" pitchFamily="65" charset="-120"/>
                <a:sym typeface="Wingdings"/>
              </a:rPr>
              <a:t></a:t>
            </a:r>
            <a:r>
              <a:rPr lang="en-US" altLang="zh-TW" sz="2400" dirty="0" smtClean="0">
                <a:latin typeface="標楷體" pitchFamily="65" charset="-120"/>
                <a:ea typeface="標楷體" pitchFamily="65" charset="-120"/>
              </a:rPr>
              <a:t>2.</a:t>
            </a:r>
            <a:r>
              <a:rPr lang="zh-TW" altLang="zh-TW" sz="2400" dirty="0" smtClean="0">
                <a:latin typeface="標楷體" pitchFamily="65" charset="-120"/>
                <a:ea typeface="標楷體" pitchFamily="65" charset="-120"/>
              </a:rPr>
              <a:t>背景說明：含</a:t>
            </a:r>
            <a:r>
              <a:rPr lang="zh-TW" altLang="zh-TW" sz="2400" b="1" u="sng" dirty="0">
                <a:solidFill>
                  <a:srgbClr val="FF0000"/>
                </a:solidFill>
                <a:latin typeface="標楷體" pitchFamily="65" charset="-120"/>
                <a:ea typeface="標楷體" pitchFamily="65" charset="-120"/>
              </a:rPr>
              <a:t>問題分析與健康需求評估</a:t>
            </a:r>
            <a:r>
              <a:rPr lang="zh-TW" altLang="zh-TW" sz="2400" dirty="0" smtClean="0">
                <a:latin typeface="標楷體" pitchFamily="65" charset="-120"/>
                <a:ea typeface="標楷體" pitchFamily="65" charset="-120"/>
              </a:rPr>
              <a:t>、</a:t>
            </a:r>
            <a:r>
              <a:rPr lang="zh-TW" altLang="zh-TW" sz="2400" b="1" u="sng" dirty="0">
                <a:solidFill>
                  <a:srgbClr val="FF0000"/>
                </a:solidFill>
                <a:latin typeface="標楷體" pitchFamily="65" charset="-120"/>
                <a:ea typeface="標楷體" pitchFamily="65" charset="-120"/>
              </a:rPr>
              <a:t>在地化特色及推動議題重點</a:t>
            </a:r>
            <a:r>
              <a:rPr lang="zh-TW" altLang="zh-TW" sz="2400" dirty="0" smtClean="0">
                <a:latin typeface="標楷體" pitchFamily="65" charset="-120"/>
                <a:ea typeface="標楷體" pitchFamily="65" charset="-120"/>
              </a:rPr>
              <a:t>。</a:t>
            </a:r>
          </a:p>
          <a:p>
            <a:pPr marL="303213" lvl="1" indent="0" fontAlgn="auto">
              <a:spcAft>
                <a:spcPts val="0"/>
              </a:spcAft>
              <a:buNone/>
              <a:defRPr/>
            </a:pPr>
            <a:r>
              <a:rPr lang="en-US" altLang="zh-TW" sz="2400" dirty="0">
                <a:solidFill>
                  <a:srgbClr val="FF3300"/>
                </a:solidFill>
                <a:latin typeface="標楷體" pitchFamily="65" charset="-120"/>
                <a:ea typeface="標楷體" pitchFamily="65" charset="-120"/>
                <a:sym typeface="Wingdings"/>
              </a:rPr>
              <a:t></a:t>
            </a:r>
            <a:r>
              <a:rPr lang="en-US" altLang="zh-TW" sz="2400" dirty="0" smtClean="0">
                <a:solidFill>
                  <a:srgbClr val="FF3300"/>
                </a:solidFill>
                <a:latin typeface="標楷體" pitchFamily="65" charset="-120"/>
                <a:ea typeface="標楷體" pitchFamily="65" charset="-120"/>
                <a:sym typeface="Wingdings"/>
              </a:rPr>
              <a:t> </a:t>
            </a:r>
            <a:r>
              <a:rPr lang="en-US" altLang="zh-TW" sz="2400" dirty="0" smtClean="0">
                <a:latin typeface="標楷體" pitchFamily="65" charset="-120"/>
                <a:ea typeface="標楷體" pitchFamily="65" charset="-120"/>
              </a:rPr>
              <a:t>3.</a:t>
            </a:r>
            <a:r>
              <a:rPr lang="zh-TW" altLang="zh-TW" sz="2400" dirty="0" smtClean="0">
                <a:latin typeface="標楷體" pitchFamily="65" charset="-120"/>
                <a:ea typeface="標楷體" pitchFamily="65" charset="-120"/>
              </a:rPr>
              <a:t>成果指標：本計畫過去一年推動</a:t>
            </a:r>
            <a:r>
              <a:rPr lang="zh-TW" altLang="zh-TW" sz="2400" b="1" u="sng" dirty="0" smtClean="0">
                <a:solidFill>
                  <a:srgbClr val="FF0000"/>
                </a:solidFill>
                <a:latin typeface="標楷體" pitchFamily="65" charset="-120"/>
                <a:ea typeface="標楷體" pitchFamily="65" charset="-120"/>
              </a:rPr>
              <a:t>部頒與縣本特色指標</a:t>
            </a:r>
            <a:r>
              <a:rPr lang="zh-TW" altLang="zh-TW" sz="2400" dirty="0" smtClean="0">
                <a:latin typeface="標楷體" pitchFamily="65" charset="-120"/>
                <a:ea typeface="標楷體" pitchFamily="65" charset="-120"/>
              </a:rPr>
              <a:t>具體成效及所欲達成之具體指標。</a:t>
            </a:r>
          </a:p>
          <a:p>
            <a:pPr marL="303213" lvl="1" indent="0" fontAlgn="auto">
              <a:spcAft>
                <a:spcPts val="0"/>
              </a:spcAft>
              <a:buNone/>
              <a:defRPr/>
            </a:pPr>
            <a:r>
              <a:rPr lang="en-US" altLang="zh-TW" sz="2400" dirty="0">
                <a:solidFill>
                  <a:srgbClr val="FF3300"/>
                </a:solidFill>
                <a:latin typeface="標楷體" pitchFamily="65" charset="-120"/>
                <a:ea typeface="標楷體" pitchFamily="65" charset="-120"/>
                <a:sym typeface="Wingdings"/>
              </a:rPr>
              <a:t> </a:t>
            </a:r>
            <a:r>
              <a:rPr lang="en-US" altLang="zh-TW" sz="2400" dirty="0" smtClean="0">
                <a:latin typeface="標楷體" pitchFamily="65" charset="-120"/>
                <a:ea typeface="標楷體" pitchFamily="65" charset="-120"/>
              </a:rPr>
              <a:t>4.</a:t>
            </a:r>
            <a:r>
              <a:rPr lang="zh-TW" altLang="zh-TW" sz="2400" dirty="0" smtClean="0">
                <a:latin typeface="標楷體" pitchFamily="65" charset="-120"/>
                <a:ea typeface="標楷體" pitchFamily="65" charset="-120"/>
              </a:rPr>
              <a:t>計畫策略：具體說明達成指標之策略（</a:t>
            </a:r>
            <a:r>
              <a:rPr lang="zh-TW" altLang="zh-TW" sz="2400" b="1" u="sng" dirty="0" smtClean="0">
                <a:solidFill>
                  <a:srgbClr val="C00000"/>
                </a:solidFill>
                <a:latin typeface="標楷體" pitchFamily="65" charset="-120"/>
                <a:ea typeface="標楷體" pitchFamily="65" charset="-120"/>
              </a:rPr>
              <a:t>含行動研究之具體推動策略</a:t>
            </a:r>
            <a:r>
              <a:rPr lang="zh-TW" altLang="zh-TW" sz="2400" dirty="0" smtClean="0">
                <a:latin typeface="標楷體" pitchFamily="65" charset="-120"/>
                <a:ea typeface="標楷體" pitchFamily="65" charset="-120"/>
              </a:rPr>
              <a:t>）、作法及步驟（請條例說明地方政府推動事項）。</a:t>
            </a:r>
          </a:p>
        </p:txBody>
      </p:sp>
    </p:spTree>
    <p:extLst>
      <p:ext uri="{BB962C8B-B14F-4D97-AF65-F5344CB8AC3E}">
        <p14:creationId xmlns:p14="http://schemas.microsoft.com/office/powerpoint/2010/main" val="3694467257"/>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40418" y="1456106"/>
            <a:ext cx="8229600" cy="4876800"/>
          </a:xfrm>
        </p:spPr>
        <p:txBody>
          <a:bodyPr rtlCol="0">
            <a:noAutofit/>
          </a:bodyPr>
          <a:lstStyle/>
          <a:p>
            <a:pPr marL="303213" lvl="1" indent="0" fontAlgn="auto">
              <a:spcAft>
                <a:spcPts val="0"/>
              </a:spcAft>
              <a:buNone/>
              <a:defRPr/>
            </a:pPr>
            <a:r>
              <a:rPr lang="en-US" altLang="zh-TW" sz="2400" dirty="0" smtClean="0">
                <a:latin typeface="標楷體" pitchFamily="65" charset="-120"/>
                <a:ea typeface="標楷體" pitchFamily="65" charset="-120"/>
              </a:rPr>
              <a:t>5.</a:t>
            </a:r>
            <a:r>
              <a:rPr lang="zh-TW" altLang="zh-TW" sz="2400" dirty="0" smtClean="0">
                <a:latin typeface="標楷體" pitchFamily="65" charset="-120"/>
                <a:ea typeface="標楷體" pitchFamily="65" charset="-120"/>
              </a:rPr>
              <a:t>預定進度：以甘梯圖表示。</a:t>
            </a:r>
          </a:p>
          <a:p>
            <a:pPr marL="303213" lvl="1" indent="0" fontAlgn="auto">
              <a:spcAft>
                <a:spcPts val="0"/>
              </a:spcAft>
              <a:buNone/>
              <a:defRPr/>
            </a:pPr>
            <a:r>
              <a:rPr lang="en-US" altLang="zh-TW" sz="2400" dirty="0" smtClean="0">
                <a:latin typeface="標楷體" pitchFamily="65" charset="-120"/>
                <a:ea typeface="標楷體" pitchFamily="65" charset="-120"/>
              </a:rPr>
              <a:t>6.</a:t>
            </a:r>
            <a:r>
              <a:rPr lang="zh-TW" altLang="zh-TW" sz="2400" dirty="0" smtClean="0">
                <a:latin typeface="標楷體" pitchFamily="65" charset="-120"/>
                <a:ea typeface="標楷體" pitchFamily="65" charset="-120"/>
              </a:rPr>
              <a:t>地方健康促進學校輔導團人力配置（團隊成員需包括以下</a:t>
            </a:r>
            <a:r>
              <a:rPr lang="en-US" altLang="zh-TW" sz="2400" dirty="0" smtClean="0">
                <a:latin typeface="標楷體" pitchFamily="65" charset="-120"/>
                <a:ea typeface="標楷體" pitchFamily="65" charset="-120"/>
              </a:rPr>
              <a:t>4</a:t>
            </a:r>
            <a:r>
              <a:rPr lang="zh-TW" altLang="zh-TW" sz="2400" dirty="0" smtClean="0">
                <a:latin typeface="標楷體" pitchFamily="65" charset="-120"/>
                <a:ea typeface="標楷體" pitchFamily="65" charset="-120"/>
              </a:rPr>
              <a:t>類成員：教育局局長及相關單位主管、衛生局局長及相關單位主管、健康與體育領域輔導團人員、家長會及其他民間團體代表）。</a:t>
            </a:r>
          </a:p>
          <a:p>
            <a:pPr marL="303213" lvl="1" indent="0" fontAlgn="auto">
              <a:spcAft>
                <a:spcPts val="0"/>
              </a:spcAft>
              <a:buNone/>
              <a:defRPr/>
            </a:pPr>
            <a:r>
              <a:rPr lang="en-US" altLang="zh-TW" sz="2400" dirty="0" smtClean="0">
                <a:latin typeface="標楷體" pitchFamily="65" charset="-120"/>
                <a:ea typeface="標楷體" pitchFamily="65" charset="-120"/>
              </a:rPr>
              <a:t>7.</a:t>
            </a:r>
            <a:r>
              <a:rPr lang="zh-TW" altLang="zh-TW" sz="2400" dirty="0" smtClean="0">
                <a:latin typeface="標楷體" pitchFamily="65" charset="-120"/>
                <a:ea typeface="標楷體" pitchFamily="65" charset="-120"/>
              </a:rPr>
              <a:t>經費概算：依「教育部補助及委辦經費核撥結報作業要點」規定格式填寫經費申請表</a:t>
            </a:r>
            <a:endParaRPr lang="en-US" altLang="zh-TW" sz="2400" dirty="0" smtClean="0">
              <a:latin typeface="標楷體" pitchFamily="65" charset="-120"/>
              <a:ea typeface="標楷體" pitchFamily="65" charset="-120"/>
            </a:endParaRPr>
          </a:p>
          <a:p>
            <a:pPr marL="303213" lvl="1" indent="0" fontAlgn="auto">
              <a:spcAft>
                <a:spcPts val="0"/>
              </a:spcAft>
              <a:buNone/>
              <a:defRPr/>
            </a:pPr>
            <a:r>
              <a:rPr lang="en-US" altLang="zh-TW" sz="2400" dirty="0" smtClean="0">
                <a:solidFill>
                  <a:srgbClr val="FF3300"/>
                </a:solidFill>
                <a:latin typeface="標楷體" pitchFamily="65" charset="-120"/>
                <a:ea typeface="標楷體" pitchFamily="65" charset="-120"/>
                <a:sym typeface="Wingdings"/>
              </a:rPr>
              <a:t> </a:t>
            </a:r>
            <a:r>
              <a:rPr lang="en-US" altLang="zh-TW" sz="2400" dirty="0" smtClean="0">
                <a:latin typeface="標楷體" pitchFamily="65" charset="-120"/>
                <a:ea typeface="標楷體" pitchFamily="65" charset="-120"/>
              </a:rPr>
              <a:t>8.</a:t>
            </a:r>
            <a:r>
              <a:rPr lang="zh-TW" altLang="zh-TW" sz="2400" dirty="0" smtClean="0">
                <a:latin typeface="標楷體" pitchFamily="65" charset="-120"/>
                <a:ea typeface="標楷體" pitchFamily="65" charset="-120"/>
              </a:rPr>
              <a:t>評價方法：說明目標是否達成之</a:t>
            </a:r>
            <a:r>
              <a:rPr lang="zh-TW" altLang="zh-TW" sz="2400" b="1" u="sng" dirty="0">
                <a:solidFill>
                  <a:srgbClr val="FF0000"/>
                </a:solidFill>
                <a:latin typeface="標楷體" pitchFamily="65" charset="-120"/>
                <a:ea typeface="標楷體" pitchFamily="65" charset="-120"/>
              </a:rPr>
              <a:t>評價方法</a:t>
            </a:r>
            <a:r>
              <a:rPr lang="zh-TW" altLang="zh-TW" sz="2400" dirty="0" smtClean="0">
                <a:latin typeface="標楷體" pitchFamily="65" charset="-120"/>
                <a:ea typeface="標楷體" pitchFamily="65" charset="-120"/>
              </a:rPr>
              <a:t>，</a:t>
            </a:r>
            <a:r>
              <a:rPr lang="zh-TW" altLang="zh-TW" sz="2400" b="1" u="sng" dirty="0">
                <a:solidFill>
                  <a:srgbClr val="FF0000"/>
                </a:solidFill>
                <a:latin typeface="標楷體" pitchFamily="65" charset="-120"/>
                <a:ea typeface="標楷體" pitchFamily="65" charset="-120"/>
              </a:rPr>
              <a:t>評價類別得包括過程評價與結果評價</a:t>
            </a:r>
            <a:r>
              <a:rPr lang="zh-TW" altLang="zh-TW" sz="2400" dirty="0" smtClean="0">
                <a:latin typeface="標楷體" pitchFamily="65" charset="-120"/>
                <a:ea typeface="標楷體" pitchFamily="65" charset="-120"/>
              </a:rPr>
              <a:t>。</a:t>
            </a:r>
          </a:p>
          <a:p>
            <a:pPr fontAlgn="auto">
              <a:spcAft>
                <a:spcPts val="0"/>
              </a:spcAft>
              <a:defRPr/>
            </a:pPr>
            <a:endParaRPr lang="zh-TW" altLang="en-US" sz="2800" dirty="0">
              <a:latin typeface="標楷體" pitchFamily="65" charset="-120"/>
              <a:ea typeface="標楷體" pitchFamily="65" charset="-120"/>
            </a:endParaRPr>
          </a:p>
        </p:txBody>
      </p:sp>
    </p:spTree>
    <p:extLst>
      <p:ext uri="{BB962C8B-B14F-4D97-AF65-F5344CB8AC3E}">
        <p14:creationId xmlns:p14="http://schemas.microsoft.com/office/powerpoint/2010/main" val="460936716"/>
      </p:ext>
    </p:extLst>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fontAlgn="auto">
              <a:spcAft>
                <a:spcPts val="0"/>
              </a:spcAft>
              <a:defRPr/>
            </a:pPr>
            <a:r>
              <a:rPr lang="zh-TW" altLang="zh-TW" dirty="0">
                <a:solidFill>
                  <a:srgbClr val="800000"/>
                </a:solidFill>
                <a:effectLst>
                  <a:outerShdw blurRad="38100" dist="38100" dir="2700000" algn="tl">
                    <a:srgbClr val="000000">
                      <a:alpha val="43137"/>
                    </a:srgbClr>
                  </a:outerShdw>
                </a:effectLst>
              </a:rPr>
              <a:t>考核</a:t>
            </a:r>
            <a:r>
              <a:rPr lang="en-US" altLang="zh-TW" dirty="0">
                <a:solidFill>
                  <a:srgbClr val="800000"/>
                </a:solidFill>
                <a:effectLst>
                  <a:outerShdw blurRad="38100" dist="38100" dir="2700000" algn="tl">
                    <a:srgbClr val="000000">
                      <a:alpha val="43137"/>
                    </a:srgbClr>
                  </a:outerShdw>
                </a:effectLst>
              </a:rPr>
              <a:t>:</a:t>
            </a:r>
            <a:endParaRPr lang="zh-TW" altLang="en-US" dirty="0">
              <a:solidFill>
                <a:srgbClr val="800000"/>
              </a:solidFill>
              <a:effectLst>
                <a:outerShdw blurRad="38100" dist="38100" dir="2700000" algn="tl">
                  <a:srgbClr val="000000">
                    <a:alpha val="43137"/>
                  </a:srgbClr>
                </a:outerShdw>
              </a:effectLst>
            </a:endParaRPr>
          </a:p>
        </p:txBody>
      </p:sp>
      <p:sp>
        <p:nvSpPr>
          <p:cNvPr id="15363" name="內容版面配置區 2"/>
          <p:cNvSpPr>
            <a:spLocks noGrp="1"/>
          </p:cNvSpPr>
          <p:nvPr>
            <p:ph idx="1"/>
          </p:nvPr>
        </p:nvSpPr>
        <p:spPr>
          <a:xfrm>
            <a:off x="468313" y="1893194"/>
            <a:ext cx="8351837" cy="3336031"/>
          </a:xfrm>
        </p:spPr>
        <p:txBody>
          <a:bodyPr/>
          <a:lstStyle/>
          <a:p>
            <a:pPr>
              <a:lnSpc>
                <a:spcPct val="150000"/>
              </a:lnSpc>
            </a:pPr>
            <a:r>
              <a:rPr lang="zh-TW" altLang="zh-TW" sz="2400" dirty="0" smtClean="0">
                <a:latin typeface="標楷體" pitchFamily="65" charset="-120"/>
                <a:ea typeface="標楷體" pitchFamily="65" charset="-120"/>
              </a:rPr>
              <a:t>地方政府</a:t>
            </a:r>
            <a:r>
              <a:rPr lang="zh-TW" altLang="zh-TW" sz="2400" u="sng" dirty="0" smtClean="0">
                <a:solidFill>
                  <a:srgbClr val="0000FF"/>
                </a:solidFill>
                <a:latin typeface="標楷體" pitchFamily="65" charset="-120"/>
                <a:ea typeface="標楷體" pitchFamily="65" charset="-120"/>
              </a:rPr>
              <a:t>訂定全縣健康指標</a:t>
            </a:r>
            <a:r>
              <a:rPr lang="zh-TW" altLang="zh-TW" sz="2400" dirty="0" smtClean="0">
                <a:latin typeface="標楷體" pitchFamily="65" charset="-120"/>
                <a:ea typeface="標楷體" pitchFamily="65" charset="-120"/>
              </a:rPr>
              <a:t>，並</a:t>
            </a:r>
            <a:r>
              <a:rPr lang="zh-TW" altLang="zh-TW" sz="2400" u="sng" dirty="0" smtClean="0">
                <a:solidFill>
                  <a:srgbClr val="0000FF"/>
                </a:solidFill>
                <a:latin typeface="標楷體" pitchFamily="65" charset="-120"/>
                <a:ea typeface="標楷體" pitchFamily="65" charset="-120"/>
              </a:rPr>
              <a:t>評估改善情形</a:t>
            </a:r>
            <a:r>
              <a:rPr lang="zh-TW" altLang="zh-TW" sz="2400" dirty="0" smtClean="0">
                <a:latin typeface="標楷體" pitchFamily="65" charset="-120"/>
                <a:ea typeface="標楷體" pitchFamily="65" charset="-120"/>
              </a:rPr>
              <a:t>。</a:t>
            </a:r>
          </a:p>
          <a:p>
            <a:pPr>
              <a:lnSpc>
                <a:spcPct val="150000"/>
              </a:lnSpc>
            </a:pPr>
            <a:r>
              <a:rPr lang="zh-TW" altLang="zh-TW" sz="2400" dirty="0" smtClean="0">
                <a:latin typeface="標楷體" pitchFamily="65" charset="-120"/>
                <a:ea typeface="標楷體" pitchFamily="65" charset="-120"/>
              </a:rPr>
              <a:t>地方政府訂定考核獎勵指標並執行訪評工作，獎勵績優學校機構及有功人員。</a:t>
            </a:r>
          </a:p>
          <a:p>
            <a:pPr>
              <a:lnSpc>
                <a:spcPct val="150000"/>
              </a:lnSpc>
            </a:pPr>
            <a:endParaRPr lang="zh-TW" altLang="en-US" sz="2400" dirty="0" smtClean="0">
              <a:latin typeface="標楷體" pitchFamily="65" charset="-120"/>
              <a:ea typeface="標楷體" pitchFamily="65" charset="-120"/>
            </a:endParaRPr>
          </a:p>
        </p:txBody>
      </p:sp>
    </p:spTree>
    <p:extLst>
      <p:ext uri="{BB962C8B-B14F-4D97-AF65-F5344CB8AC3E}">
        <p14:creationId xmlns:p14="http://schemas.microsoft.com/office/powerpoint/2010/main" val="3968181445"/>
      </p:ext>
    </p:extLst>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normAutofit/>
          </a:bodyPr>
          <a:lstStyle/>
          <a:p>
            <a:r>
              <a:rPr lang="zh-TW" altLang="en-US" dirty="0" smtClean="0">
                <a:solidFill>
                  <a:schemeClr val="tx1"/>
                </a:solidFill>
                <a:latin typeface="標楷體" pitchFamily="65" charset="-120"/>
                <a:ea typeface="標楷體" pitchFamily="65" charset="-120"/>
              </a:rPr>
              <a:t>計畫撰寫範例</a:t>
            </a:r>
            <a:r>
              <a:rPr lang="en-US" altLang="zh-TW" dirty="0" smtClean="0">
                <a:solidFill>
                  <a:schemeClr val="tx1"/>
                </a:solidFill>
                <a:latin typeface="標楷體" pitchFamily="65" charset="-120"/>
                <a:ea typeface="標楷體" pitchFamily="65" charset="-120"/>
              </a:rPr>
              <a:t/>
            </a:r>
            <a:br>
              <a:rPr lang="en-US" altLang="zh-TW" dirty="0" smtClean="0">
                <a:solidFill>
                  <a:schemeClr val="tx1"/>
                </a:solidFill>
                <a:latin typeface="標楷體" pitchFamily="65" charset="-120"/>
                <a:ea typeface="標楷體" pitchFamily="65" charset="-120"/>
              </a:rPr>
            </a:br>
            <a:endParaRPr lang="zh-TW" altLang="en-US" dirty="0">
              <a:solidFill>
                <a:schemeClr val="tx1"/>
              </a:solidFill>
              <a:latin typeface="標楷體" pitchFamily="65" charset="-120"/>
              <a:ea typeface="標楷體" pitchFamily="65" charset="-120"/>
            </a:endParaRPr>
          </a:p>
        </p:txBody>
      </p:sp>
      <p:sp>
        <p:nvSpPr>
          <p:cNvPr id="2" name="文字版面配置區 1"/>
          <p:cNvSpPr>
            <a:spLocks noGrp="1"/>
          </p:cNvSpPr>
          <p:nvPr>
            <p:ph type="body" idx="1"/>
          </p:nvPr>
        </p:nvSpPr>
        <p:spPr/>
        <p:txBody>
          <a:bodyPr/>
          <a:lstStyle/>
          <a:p>
            <a:endParaRPr lang="zh-TW" altLang="en-US" dirty="0"/>
          </a:p>
        </p:txBody>
      </p:sp>
    </p:spTree>
    <p:extLst>
      <p:ext uri="{BB962C8B-B14F-4D97-AF65-F5344CB8AC3E}">
        <p14:creationId xmlns:p14="http://schemas.microsoft.com/office/powerpoint/2010/main" val="1207547958"/>
      </p:ext>
    </p:extLst>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endParaRPr lang="zh-TW" altLang="en-US" dirty="0"/>
          </a:p>
        </p:txBody>
      </p:sp>
      <p:sp>
        <p:nvSpPr>
          <p:cNvPr id="5" name="內容版面配置區 4"/>
          <p:cNvSpPr>
            <a:spLocks noGrp="1"/>
          </p:cNvSpPr>
          <p:nvPr>
            <p:ph idx="1"/>
          </p:nvPr>
        </p:nvSpPr>
        <p:spPr>
          <a:xfrm>
            <a:off x="412956" y="1306079"/>
            <a:ext cx="8421328" cy="4876800"/>
          </a:xfrm>
        </p:spPr>
        <p:txBody>
          <a:bodyPr/>
          <a:lstStyle/>
          <a:p>
            <a:pPr marL="0" lvl="0" indent="0">
              <a:buNone/>
            </a:pPr>
            <a:r>
              <a:rPr lang="en-US" altLang="zh-TW" dirty="0" smtClean="0">
                <a:solidFill>
                  <a:srgbClr val="C00000"/>
                </a:solidFill>
                <a:latin typeface="Times New Roman" pitchFamily="18" charset="0"/>
                <a:ea typeface="標楷體" pitchFamily="65" charset="-120"/>
                <a:cs typeface="Times New Roman" pitchFamily="18" charset="0"/>
              </a:rPr>
              <a:t>1.</a:t>
            </a:r>
            <a:r>
              <a:rPr lang="zh-TW" altLang="zh-TW" dirty="0" smtClean="0">
                <a:solidFill>
                  <a:srgbClr val="C00000"/>
                </a:solidFill>
                <a:latin typeface="Times New Roman" pitchFamily="18" charset="0"/>
                <a:ea typeface="標楷體" pitchFamily="65" charset="-120"/>
                <a:cs typeface="Times New Roman" pitchFamily="18" charset="0"/>
              </a:rPr>
              <a:t>如何</a:t>
            </a:r>
            <a:r>
              <a:rPr lang="zh-TW" altLang="zh-TW" dirty="0">
                <a:solidFill>
                  <a:srgbClr val="C00000"/>
                </a:solidFill>
                <a:latin typeface="Times New Roman" pitchFamily="18" charset="0"/>
                <a:ea typeface="標楷體" pitchFamily="65" charset="-120"/>
                <a:cs typeface="Times New Roman" pitchFamily="18" charset="0"/>
              </a:rPr>
              <a:t>開始？</a:t>
            </a:r>
            <a:r>
              <a:rPr lang="zh-TW" altLang="en-US" dirty="0">
                <a:solidFill>
                  <a:srgbClr val="C00000"/>
                </a:solidFill>
                <a:latin typeface="Times New Roman" pitchFamily="18" charset="0"/>
                <a:ea typeface="標楷體" pitchFamily="65" charset="-120"/>
                <a:cs typeface="Times New Roman" pitchFamily="18" charset="0"/>
              </a:rPr>
              <a:t>－組織團隊的建立與充能</a:t>
            </a:r>
            <a:endParaRPr lang="zh-TW" altLang="zh-TW" dirty="0">
              <a:solidFill>
                <a:srgbClr val="C00000"/>
              </a:solidFill>
              <a:latin typeface="Times New Roman" pitchFamily="18" charset="0"/>
              <a:ea typeface="標楷體" pitchFamily="65" charset="-120"/>
              <a:cs typeface="Times New Roman" pitchFamily="18" charset="0"/>
            </a:endParaRPr>
          </a:p>
          <a:p>
            <a:pPr marL="0" indent="0">
              <a:buNone/>
            </a:pPr>
            <a:r>
              <a:rPr lang="en-US" altLang="zh-TW" dirty="0" smtClean="0">
                <a:solidFill>
                  <a:srgbClr val="C00000"/>
                </a:solidFill>
                <a:latin typeface="Times New Roman" pitchFamily="18" charset="0"/>
                <a:ea typeface="標楷體" pitchFamily="65" charset="-120"/>
                <a:cs typeface="Times New Roman" pitchFamily="18" charset="0"/>
              </a:rPr>
              <a:t>2.</a:t>
            </a:r>
            <a:r>
              <a:rPr lang="zh-TW" altLang="zh-TW" dirty="0" smtClean="0">
                <a:solidFill>
                  <a:srgbClr val="C00000"/>
                </a:solidFill>
                <a:latin typeface="Times New Roman" pitchFamily="18" charset="0"/>
                <a:ea typeface="標楷體" pitchFamily="65" charset="-120"/>
                <a:cs typeface="Times New Roman" pitchFamily="18" charset="0"/>
              </a:rPr>
              <a:t>如何</a:t>
            </a:r>
            <a:r>
              <a:rPr lang="zh-TW" altLang="zh-TW" dirty="0">
                <a:solidFill>
                  <a:srgbClr val="C00000"/>
                </a:solidFill>
                <a:latin typeface="Times New Roman" pitchFamily="18" charset="0"/>
                <a:ea typeface="標楷體" pitchFamily="65" charset="-120"/>
                <a:cs typeface="Times New Roman" pitchFamily="18" charset="0"/>
              </a:rPr>
              <a:t>收集我們所需的資訊？</a:t>
            </a:r>
            <a:r>
              <a:rPr lang="zh-TW" altLang="en-US" dirty="0">
                <a:solidFill>
                  <a:srgbClr val="C00000"/>
                </a:solidFill>
                <a:latin typeface="Times New Roman" pitchFamily="18" charset="0"/>
                <a:ea typeface="標楷體" pitchFamily="65" charset="-120"/>
                <a:cs typeface="Times New Roman" pitchFamily="18" charset="0"/>
              </a:rPr>
              <a:t>－</a:t>
            </a:r>
            <a:r>
              <a:rPr lang="zh-TW" altLang="zh-TW" dirty="0">
                <a:solidFill>
                  <a:srgbClr val="C00000"/>
                </a:solidFill>
                <a:latin typeface="Times New Roman" pitchFamily="18" charset="0"/>
                <a:ea typeface="標楷體" pitchFamily="65" charset="-120"/>
                <a:cs typeface="Times New Roman" pitchFamily="18" charset="0"/>
              </a:rPr>
              <a:t>健康診斷與需求</a:t>
            </a:r>
            <a:r>
              <a:rPr lang="zh-TW" altLang="zh-TW" dirty="0" smtClean="0">
                <a:solidFill>
                  <a:srgbClr val="C00000"/>
                </a:solidFill>
                <a:latin typeface="Times New Roman" pitchFamily="18" charset="0"/>
                <a:ea typeface="標楷體" pitchFamily="65" charset="-120"/>
                <a:cs typeface="Times New Roman" pitchFamily="18" charset="0"/>
              </a:rPr>
              <a:t>評估</a:t>
            </a:r>
            <a:endParaRPr lang="en-US" altLang="zh-TW" dirty="0" smtClean="0">
              <a:solidFill>
                <a:srgbClr val="C00000"/>
              </a:solidFill>
              <a:latin typeface="Times New Roman" pitchFamily="18" charset="0"/>
              <a:ea typeface="標楷體" pitchFamily="65" charset="-120"/>
              <a:cs typeface="Times New Roman" pitchFamily="18" charset="0"/>
            </a:endParaRPr>
          </a:p>
          <a:p>
            <a:pPr marL="0" indent="0">
              <a:buNone/>
            </a:pPr>
            <a:r>
              <a:rPr lang="en-US" altLang="zh-TW" dirty="0" smtClean="0">
                <a:solidFill>
                  <a:srgbClr val="C00000"/>
                </a:solidFill>
                <a:latin typeface="Times New Roman" pitchFamily="18" charset="0"/>
                <a:ea typeface="標楷體" pitchFamily="65" charset="-120"/>
                <a:cs typeface="Times New Roman" pitchFamily="18" charset="0"/>
              </a:rPr>
              <a:t>3.</a:t>
            </a:r>
            <a:r>
              <a:rPr lang="zh-TW" altLang="zh-TW" dirty="0" smtClean="0">
                <a:solidFill>
                  <a:srgbClr val="C00000"/>
                </a:solidFill>
                <a:latin typeface="Times New Roman" pitchFamily="18" charset="0"/>
                <a:ea typeface="標楷體" pitchFamily="65" charset="-120"/>
                <a:cs typeface="Times New Roman" pitchFamily="18" charset="0"/>
              </a:rPr>
              <a:t>如何</a:t>
            </a:r>
            <a:r>
              <a:rPr lang="zh-TW" altLang="zh-TW" dirty="0">
                <a:solidFill>
                  <a:srgbClr val="C00000"/>
                </a:solidFill>
                <a:latin typeface="Times New Roman" pitchFamily="18" charset="0"/>
                <a:ea typeface="標楷體" pitchFamily="65" charset="-120"/>
                <a:cs typeface="Times New Roman" pitchFamily="18" charset="0"/>
              </a:rPr>
              <a:t>發展行動計畫？ －計畫擬定與執行</a:t>
            </a:r>
          </a:p>
          <a:p>
            <a:pPr marL="0" indent="0">
              <a:buNone/>
            </a:pPr>
            <a:r>
              <a:rPr lang="en-US" altLang="zh-TW" b="0" dirty="0">
                <a:latin typeface="Times New Roman" pitchFamily="18" charset="0"/>
                <a:ea typeface="標楷體" pitchFamily="65" charset="-120"/>
                <a:cs typeface="Times New Roman" pitchFamily="18" charset="0"/>
              </a:rPr>
              <a:t>3.1</a:t>
            </a:r>
            <a:r>
              <a:rPr lang="zh-TW" altLang="zh-TW" b="0" dirty="0">
                <a:latin typeface="Times New Roman" pitchFamily="18" charset="0"/>
                <a:ea typeface="標楷體" pitchFamily="65" charset="-120"/>
                <a:cs typeface="Times New Roman" pitchFamily="18" charset="0"/>
              </a:rPr>
              <a:t>設定目標</a:t>
            </a:r>
          </a:p>
          <a:p>
            <a:pPr marL="0" indent="0">
              <a:buNone/>
            </a:pPr>
            <a:r>
              <a:rPr lang="en-US" altLang="zh-TW" b="0" dirty="0">
                <a:latin typeface="Times New Roman" pitchFamily="18" charset="0"/>
                <a:ea typeface="標楷體" pitchFamily="65" charset="-120"/>
                <a:cs typeface="Times New Roman" pitchFamily="18" charset="0"/>
              </a:rPr>
              <a:t>3.2</a:t>
            </a:r>
            <a:r>
              <a:rPr lang="zh-TW" altLang="zh-TW" b="0" dirty="0">
                <a:latin typeface="Times New Roman" pitchFamily="18" charset="0"/>
                <a:ea typeface="標楷體" pitchFamily="65" charset="-120"/>
                <a:cs typeface="Times New Roman" pitchFamily="18" charset="0"/>
              </a:rPr>
              <a:t>訂定具體目標</a:t>
            </a:r>
          </a:p>
          <a:p>
            <a:pPr marL="0" indent="0">
              <a:buNone/>
            </a:pPr>
            <a:r>
              <a:rPr lang="en-US" altLang="zh-TW" b="0" dirty="0">
                <a:latin typeface="Times New Roman" pitchFamily="18" charset="0"/>
                <a:ea typeface="標楷體" pitchFamily="65" charset="-120"/>
                <a:cs typeface="Times New Roman" pitchFamily="18" charset="0"/>
              </a:rPr>
              <a:t>3.3</a:t>
            </a:r>
            <a:r>
              <a:rPr lang="zh-TW" altLang="zh-TW" b="0" dirty="0">
                <a:latin typeface="Times New Roman" pitchFamily="18" charset="0"/>
                <a:ea typeface="標楷體" pitchFamily="65" charset="-120"/>
                <a:cs typeface="Times New Roman" pitchFamily="18" charset="0"/>
              </a:rPr>
              <a:t>建立行動計畫</a:t>
            </a:r>
          </a:p>
          <a:p>
            <a:pPr marL="0" indent="0">
              <a:buNone/>
            </a:pPr>
            <a:r>
              <a:rPr lang="en-US" altLang="zh-TW" dirty="0" smtClean="0">
                <a:solidFill>
                  <a:srgbClr val="C00000"/>
                </a:solidFill>
                <a:latin typeface="Times New Roman" pitchFamily="18" charset="0"/>
                <a:ea typeface="標楷體" pitchFamily="65" charset="-120"/>
                <a:cs typeface="Times New Roman" pitchFamily="18" charset="0"/>
              </a:rPr>
              <a:t>4.</a:t>
            </a:r>
            <a:r>
              <a:rPr lang="zh-TW" altLang="zh-TW" dirty="0" smtClean="0">
                <a:solidFill>
                  <a:srgbClr val="C00000"/>
                </a:solidFill>
                <a:latin typeface="Times New Roman" pitchFamily="18" charset="0"/>
                <a:ea typeface="標楷體" pitchFamily="65" charset="-120"/>
                <a:cs typeface="Times New Roman" pitchFamily="18" charset="0"/>
              </a:rPr>
              <a:t>我們</a:t>
            </a:r>
            <a:r>
              <a:rPr lang="zh-TW" altLang="zh-TW" dirty="0">
                <a:solidFill>
                  <a:srgbClr val="C00000"/>
                </a:solidFill>
                <a:latin typeface="Times New Roman" pitchFamily="18" charset="0"/>
                <a:ea typeface="標楷體" pitchFamily="65" charset="-120"/>
                <a:cs typeface="Times New Roman" pitchFamily="18" charset="0"/>
              </a:rPr>
              <a:t>怎麼知道我們做得如何？ －評價與回饋</a:t>
            </a:r>
          </a:p>
          <a:p>
            <a:pPr marL="0" indent="0">
              <a:buNone/>
            </a:pPr>
            <a:r>
              <a:rPr lang="en-US" altLang="zh-TW" b="0" dirty="0" smtClean="0">
                <a:latin typeface="Times New Roman" pitchFamily="18" charset="0"/>
                <a:ea typeface="標楷體" pitchFamily="65" charset="-120"/>
                <a:cs typeface="Times New Roman" pitchFamily="18" charset="0"/>
              </a:rPr>
              <a:t>4.1</a:t>
            </a:r>
            <a:r>
              <a:rPr lang="zh-TW" altLang="zh-TW" b="0" dirty="0">
                <a:latin typeface="Times New Roman" pitchFamily="18" charset="0"/>
                <a:ea typeface="標楷體" pitchFamily="65" charset="-120"/>
                <a:cs typeface="Times New Roman" pitchFamily="18" charset="0"/>
              </a:rPr>
              <a:t>過程評價</a:t>
            </a:r>
          </a:p>
          <a:p>
            <a:pPr marL="0" indent="0">
              <a:buNone/>
            </a:pPr>
            <a:r>
              <a:rPr lang="en-US" altLang="zh-TW" b="0" dirty="0">
                <a:latin typeface="Times New Roman" pitchFamily="18" charset="0"/>
                <a:ea typeface="標楷體" pitchFamily="65" charset="-120"/>
                <a:cs typeface="Times New Roman" pitchFamily="18" charset="0"/>
              </a:rPr>
              <a:t>4.2</a:t>
            </a:r>
            <a:r>
              <a:rPr lang="zh-TW" altLang="zh-TW" b="0" dirty="0">
                <a:latin typeface="Times New Roman" pitchFamily="18" charset="0"/>
                <a:ea typeface="標楷體" pitchFamily="65" charset="-120"/>
                <a:cs typeface="Times New Roman" pitchFamily="18" charset="0"/>
              </a:rPr>
              <a:t>結果評價</a:t>
            </a:r>
          </a:p>
          <a:p>
            <a:pPr marL="0" indent="0">
              <a:buNone/>
            </a:pPr>
            <a:r>
              <a:rPr lang="en-US" altLang="zh-TW" b="0" dirty="0">
                <a:latin typeface="Times New Roman" pitchFamily="18" charset="0"/>
                <a:ea typeface="標楷體" pitchFamily="65" charset="-120"/>
                <a:cs typeface="Times New Roman" pitchFamily="18" charset="0"/>
              </a:rPr>
              <a:t>4.3</a:t>
            </a:r>
            <a:r>
              <a:rPr lang="zh-TW" altLang="zh-TW" b="0" dirty="0">
                <a:latin typeface="Times New Roman" pitchFamily="18" charset="0"/>
                <a:ea typeface="標楷體" pitchFamily="65" charset="-120"/>
                <a:cs typeface="Times New Roman" pitchFamily="18" charset="0"/>
              </a:rPr>
              <a:t>評價資料收集</a:t>
            </a:r>
          </a:p>
          <a:p>
            <a:endParaRPr lang="zh-TW" altLang="en-US" b="0" dirty="0">
              <a:latin typeface="Times New Roman" pitchFamily="18" charset="0"/>
              <a:ea typeface="標楷體" pitchFamily="65" charset="-120"/>
              <a:cs typeface="Times New Roman" pitchFamily="18" charset="0"/>
            </a:endParaRPr>
          </a:p>
        </p:txBody>
      </p:sp>
    </p:spTree>
    <p:extLst>
      <p:ext uri="{BB962C8B-B14F-4D97-AF65-F5344CB8AC3E}">
        <p14:creationId xmlns:p14="http://schemas.microsoft.com/office/powerpoint/2010/main" val="374210193"/>
      </p:ext>
    </p:extLst>
  </p:cSld>
  <p:clrMapOvr>
    <a:masterClrMapping/>
  </p:clrMapOvr>
  <p:transition spd="slow">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554550" y="1379572"/>
            <a:ext cx="7860339" cy="3451225"/>
          </a:xfrm>
          <a:solidFill>
            <a:schemeClr val="bg1"/>
          </a:solidFill>
        </p:spPr>
        <p:txBody>
          <a:bodyPr/>
          <a:lstStyle/>
          <a:p>
            <a:r>
              <a:rPr lang="zh-TW" altLang="zh-TW" b="0" dirty="0">
                <a:latin typeface="標楷體" pitchFamily="65" charset="-120"/>
                <a:ea typeface="標楷體" pitchFamily="65" charset="-120"/>
              </a:rPr>
              <a:t>成立學校健康促進委員會、組成健康促進工作團隊及成立學生健康志工社團</a:t>
            </a:r>
            <a:r>
              <a:rPr lang="zh-TW" altLang="zh-TW" b="0" dirty="0" smtClean="0">
                <a:latin typeface="標楷體" pitchFamily="65" charset="-120"/>
                <a:ea typeface="標楷體" pitchFamily="65" charset="-120"/>
              </a:rPr>
              <a:t>。</a:t>
            </a:r>
            <a:endParaRPr lang="en-US" altLang="zh-TW" b="0" dirty="0" smtClean="0">
              <a:latin typeface="標楷體" pitchFamily="65" charset="-120"/>
              <a:ea typeface="標楷體" pitchFamily="65" charset="-120"/>
            </a:endParaRPr>
          </a:p>
          <a:p>
            <a:r>
              <a:rPr lang="zh-TW" altLang="zh-TW" b="0" dirty="0" smtClean="0">
                <a:latin typeface="標楷體" pitchFamily="65" charset="-120"/>
                <a:ea typeface="標楷體" pitchFamily="65" charset="-120"/>
              </a:rPr>
              <a:t>營造</a:t>
            </a:r>
            <a:r>
              <a:rPr lang="zh-TW" altLang="zh-TW" b="0" u="sng" dirty="0">
                <a:solidFill>
                  <a:srgbClr val="FF0000"/>
                </a:solidFill>
                <a:latin typeface="標楷體" pitchFamily="65" charset="-120"/>
                <a:ea typeface="標楷體" pitchFamily="65" charset="-120"/>
              </a:rPr>
              <a:t>學習型組織</a:t>
            </a:r>
            <a:r>
              <a:rPr lang="zh-TW" altLang="zh-TW" b="0" dirty="0">
                <a:latin typeface="標楷體" pitchFamily="65" charset="-120"/>
                <a:ea typeface="標楷體" pitchFamily="65" charset="-120"/>
              </a:rPr>
              <a:t>，使組織成員能將學習與工作</a:t>
            </a:r>
            <a:r>
              <a:rPr lang="zh-TW" altLang="zh-TW" b="0" dirty="0" smtClean="0">
                <a:latin typeface="標楷體" pitchFamily="65" charset="-120"/>
                <a:ea typeface="標楷體" pitchFamily="65" charset="-120"/>
              </a:rPr>
              <a:t>結合。</a:t>
            </a:r>
            <a:endParaRPr lang="en-US" altLang="zh-TW" b="0" dirty="0" smtClean="0">
              <a:latin typeface="標楷體" pitchFamily="65" charset="-120"/>
              <a:ea typeface="標楷體" pitchFamily="65" charset="-120"/>
            </a:endParaRPr>
          </a:p>
        </p:txBody>
      </p:sp>
      <p:sp>
        <p:nvSpPr>
          <p:cNvPr id="4" name="圓角矩形 3"/>
          <p:cNvSpPr/>
          <p:nvPr/>
        </p:nvSpPr>
        <p:spPr bwMode="auto">
          <a:xfrm>
            <a:off x="452927" y="3281585"/>
            <a:ext cx="8272329" cy="2646249"/>
          </a:xfrm>
          <a:prstGeom prst="roundRect">
            <a:avLst/>
          </a:prstGeom>
          <a:solidFill>
            <a:srgbClr val="FFFF99"/>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chemeClr val="tx1"/>
              </a:solidFill>
              <a:effectLst/>
              <a:latin typeface="Arial" charset="0"/>
            </a:endParaRPr>
          </a:p>
        </p:txBody>
      </p:sp>
      <p:sp>
        <p:nvSpPr>
          <p:cNvPr id="3" name="標題 2"/>
          <p:cNvSpPr>
            <a:spLocks noGrp="1"/>
          </p:cNvSpPr>
          <p:nvPr>
            <p:ph type="title"/>
          </p:nvPr>
        </p:nvSpPr>
        <p:spPr/>
        <p:txBody>
          <a:bodyPr/>
          <a:lstStyle/>
          <a:p>
            <a:pPr lvl="0"/>
            <a:r>
              <a:rPr lang="zh-TW" altLang="en-US" b="1" dirty="0">
                <a:latin typeface="標楷體" pitchFamily="65" charset="-120"/>
                <a:ea typeface="標楷體" pitchFamily="65" charset="-120"/>
              </a:rPr>
              <a:t>組織團隊的建立與充</a:t>
            </a:r>
            <a:r>
              <a:rPr lang="zh-TW" altLang="en-US" b="1" dirty="0" smtClean="0">
                <a:latin typeface="標楷體" pitchFamily="65" charset="-120"/>
                <a:ea typeface="標楷體" pitchFamily="65" charset="-120"/>
              </a:rPr>
              <a:t>能</a:t>
            </a:r>
            <a:endParaRPr lang="zh-TW" altLang="en-US" dirty="0">
              <a:latin typeface="標楷體" pitchFamily="65" charset="-120"/>
              <a:ea typeface="標楷體" pitchFamily="65" charset="-120"/>
            </a:endParaRPr>
          </a:p>
        </p:txBody>
      </p:sp>
      <p:sp>
        <p:nvSpPr>
          <p:cNvPr id="5" name="矩形 4"/>
          <p:cNvSpPr/>
          <p:nvPr/>
        </p:nvSpPr>
        <p:spPr>
          <a:xfrm>
            <a:off x="819807" y="3622284"/>
            <a:ext cx="7772400" cy="2092881"/>
          </a:xfrm>
          <a:prstGeom prst="rect">
            <a:avLst/>
          </a:prstGeom>
        </p:spPr>
        <p:txBody>
          <a:bodyPr wrap="square">
            <a:spAutoFit/>
          </a:bodyPr>
          <a:lstStyle/>
          <a:p>
            <a:pPr>
              <a:buFont typeface="Wingdings" pitchFamily="2" charset="2"/>
              <a:buChar char="ü"/>
            </a:pPr>
            <a:r>
              <a:rPr lang="zh-TW" altLang="en-US" sz="2600" dirty="0">
                <a:solidFill>
                  <a:srgbClr val="FF0000"/>
                </a:solidFill>
                <a:latin typeface="標楷體" pitchFamily="65" charset="-120"/>
                <a:ea typeface="標楷體" pitchFamily="65" charset="-120"/>
              </a:rPr>
              <a:t>超越現有組織困境、創造一個讓人真心想要的組織</a:t>
            </a:r>
            <a:endParaRPr lang="en-US" altLang="zh-TW" sz="2600" dirty="0">
              <a:solidFill>
                <a:srgbClr val="FF0000"/>
              </a:solidFill>
              <a:latin typeface="標楷體" pitchFamily="65" charset="-120"/>
              <a:ea typeface="標楷體" pitchFamily="65" charset="-120"/>
            </a:endParaRPr>
          </a:p>
          <a:p>
            <a:pPr>
              <a:buFont typeface="Wingdings" pitchFamily="2" charset="2"/>
              <a:buChar char="ü"/>
            </a:pPr>
            <a:r>
              <a:rPr lang="zh-TW" altLang="en-US" sz="2600" dirty="0">
                <a:solidFill>
                  <a:srgbClr val="FF0000"/>
                </a:solidFill>
                <a:latin typeface="標楷體" pitchFamily="65" charset="-120"/>
                <a:ea typeface="標楷體" pitchFamily="65" charset="-120"/>
              </a:rPr>
              <a:t>「是一個不斷創新、進步的組織，在其中，大家得以不斷突破自己的能力上限，創造真心嚮往的結果，培養全新、前瞻而開闊的思考方式，全力實現共同的抱負，以及不斷一起學習如何共同學習。」</a:t>
            </a:r>
          </a:p>
        </p:txBody>
      </p:sp>
    </p:spTree>
    <p:extLst>
      <p:ext uri="{BB962C8B-B14F-4D97-AF65-F5344CB8AC3E}">
        <p14:creationId xmlns:p14="http://schemas.microsoft.com/office/powerpoint/2010/main" val="692641715"/>
      </p:ext>
    </p:extLst>
  </p:cSld>
  <p:clrMapOvr>
    <a:masterClrMapping/>
  </p:clrMapOvr>
  <p:transition spd="slow">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457200" indent="-457200">
              <a:buFont typeface="+mj-lt"/>
              <a:buAutoNum type="arabicPeriod"/>
            </a:pPr>
            <a:r>
              <a:rPr lang="zh-TW" altLang="zh-TW" b="0" u="sng" dirty="0">
                <a:latin typeface="標楷體" pitchFamily="65" charset="-120"/>
                <a:ea typeface="標楷體" pitchFamily="65" charset="-120"/>
              </a:rPr>
              <a:t>健康促進委員會</a:t>
            </a:r>
            <a:r>
              <a:rPr lang="zh-TW" altLang="zh-TW" b="0" dirty="0">
                <a:latin typeface="標楷體" pitchFamily="65" charset="-120"/>
                <a:ea typeface="標楷體" pitchFamily="65" charset="-120"/>
              </a:rPr>
              <a:t>具有</a:t>
            </a:r>
            <a:r>
              <a:rPr lang="zh-TW" altLang="zh-TW" b="0" u="sng" dirty="0">
                <a:latin typeface="標楷體" pitchFamily="65" charset="-120"/>
                <a:ea typeface="標楷體" pitchFamily="65" charset="-120"/>
              </a:rPr>
              <a:t>決策、協調及聯繫</a:t>
            </a:r>
            <a:r>
              <a:rPr lang="zh-TW" altLang="zh-TW" b="0" dirty="0">
                <a:latin typeface="標楷體" pitchFamily="65" charset="-120"/>
                <a:ea typeface="標楷體" pitchFamily="65" charset="-120"/>
              </a:rPr>
              <a:t>等多項功能，成員包括校長、教務、學務、總務等一級主管，及健康專業人員</a:t>
            </a:r>
            <a:r>
              <a:rPr lang="zh-TW" altLang="en-US" b="0" dirty="0">
                <a:latin typeface="標楷體" pitchFamily="65" charset="-120"/>
                <a:ea typeface="標楷體" pitchFamily="65" charset="-120"/>
              </a:rPr>
              <a:t>（校護）</a:t>
            </a:r>
            <a:r>
              <a:rPr lang="zh-TW" altLang="zh-TW" b="0" dirty="0">
                <a:latin typeface="標楷體" pitchFamily="65" charset="-120"/>
                <a:ea typeface="標楷體" pitchFamily="65" charset="-120"/>
              </a:rPr>
              <a:t>、教師代表、家長代表及社區代表。</a:t>
            </a:r>
            <a:endParaRPr lang="en-US" altLang="zh-TW" b="0" dirty="0">
              <a:latin typeface="標楷體" pitchFamily="65" charset="-120"/>
              <a:ea typeface="標楷體" pitchFamily="65" charset="-120"/>
            </a:endParaRPr>
          </a:p>
          <a:p>
            <a:pPr marL="457200" indent="-457200">
              <a:buFont typeface="+mj-lt"/>
              <a:buAutoNum type="arabicPeriod"/>
            </a:pPr>
            <a:r>
              <a:rPr lang="zh-TW" altLang="zh-TW" b="0" u="sng" dirty="0">
                <a:latin typeface="標楷體" pitchFamily="65" charset="-120"/>
                <a:ea typeface="標楷體" pitchFamily="65" charset="-120"/>
              </a:rPr>
              <a:t>健康促進工作團隊</a:t>
            </a:r>
            <a:r>
              <a:rPr lang="zh-TW" altLang="zh-TW" b="0" dirty="0">
                <a:latin typeface="標楷體" pitchFamily="65" charset="-120"/>
                <a:ea typeface="標楷體" pitchFamily="65" charset="-120"/>
              </a:rPr>
              <a:t>負有</a:t>
            </a:r>
            <a:r>
              <a:rPr lang="zh-TW" altLang="zh-TW" b="0" u="sng" dirty="0">
                <a:latin typeface="標楷體" pitchFamily="65" charset="-120"/>
                <a:ea typeface="標楷體" pitchFamily="65" charset="-120"/>
              </a:rPr>
              <a:t>規劃及執行</a:t>
            </a:r>
            <a:r>
              <a:rPr lang="zh-TW" altLang="zh-TW" b="0" dirty="0">
                <a:latin typeface="標楷體" pitchFamily="65" charset="-120"/>
                <a:ea typeface="標楷體" pitchFamily="65" charset="-120"/>
              </a:rPr>
              <a:t>的功能</a:t>
            </a:r>
            <a:r>
              <a:rPr lang="zh-TW" altLang="en-US" b="0" dirty="0">
                <a:latin typeface="標楷體" pitchFamily="65" charset="-120"/>
                <a:ea typeface="標楷體" pitchFamily="65" charset="-120"/>
              </a:rPr>
              <a:t>，</a:t>
            </a:r>
            <a:r>
              <a:rPr lang="zh-TW" altLang="zh-TW" b="0" dirty="0">
                <a:latin typeface="標楷體" pitchFamily="65" charset="-120"/>
                <a:ea typeface="標楷體" pitchFamily="65" charset="-120"/>
              </a:rPr>
              <a:t>成員包括校內健康專業教師（衛生教育、體適能、輔導諮商）、行政人員（衛生組、體育組、學生諮商中心）、學生社團代表及家長志工代表。 </a:t>
            </a:r>
            <a:endParaRPr lang="en-US" altLang="zh-TW" b="0" dirty="0">
              <a:latin typeface="標楷體" pitchFamily="65" charset="-120"/>
              <a:ea typeface="標楷體" pitchFamily="65" charset="-120"/>
            </a:endParaRPr>
          </a:p>
          <a:p>
            <a:pPr marL="457200" indent="-457200">
              <a:buFont typeface="+mj-lt"/>
              <a:buAutoNum type="arabicPeriod"/>
            </a:pPr>
            <a:r>
              <a:rPr lang="zh-TW" altLang="zh-TW" b="0" u="sng" dirty="0">
                <a:latin typeface="標楷體" pitchFamily="65" charset="-120"/>
                <a:ea typeface="標楷體" pitchFamily="65" charset="-120"/>
              </a:rPr>
              <a:t>學生健康志工社團</a:t>
            </a:r>
            <a:r>
              <a:rPr lang="zh-TW" altLang="zh-TW" b="0" dirty="0">
                <a:latin typeface="標楷體" pitchFamily="65" charset="-120"/>
                <a:ea typeface="標楷體" pitchFamily="65" charset="-120"/>
              </a:rPr>
              <a:t>代表為「學校健康促進委員會」及「學校健康工作團隊」的當然成員。</a:t>
            </a:r>
            <a:endParaRPr lang="en-US" altLang="zh-TW" b="0" dirty="0">
              <a:latin typeface="標楷體" pitchFamily="65" charset="-120"/>
              <a:ea typeface="標楷體" pitchFamily="65" charset="-120"/>
            </a:endParaRPr>
          </a:p>
          <a:p>
            <a:endParaRPr lang="zh-TW" altLang="en-US" dirty="0"/>
          </a:p>
        </p:txBody>
      </p:sp>
    </p:spTree>
    <p:extLst>
      <p:ext uri="{BB962C8B-B14F-4D97-AF65-F5344CB8AC3E}">
        <p14:creationId xmlns:p14="http://schemas.microsoft.com/office/powerpoint/2010/main" val="3356982689"/>
      </p:ext>
    </p:extLst>
  </p:cSld>
  <p:clrMapOvr>
    <a:masterClrMapping/>
  </p:clrMapOvr>
  <p:transition spd="slow">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圓角矩形 3"/>
          <p:cNvSpPr/>
          <p:nvPr/>
        </p:nvSpPr>
        <p:spPr bwMode="auto">
          <a:xfrm>
            <a:off x="410199" y="1247688"/>
            <a:ext cx="8383423" cy="888761"/>
          </a:xfrm>
          <a:prstGeom prst="roundRect">
            <a:avLst/>
          </a:prstGeom>
          <a:solidFill>
            <a:srgbClr val="FFFF66"/>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chemeClr val="tx1"/>
              </a:solidFill>
              <a:effectLst/>
              <a:latin typeface="Arial" charset="0"/>
            </a:endParaRPr>
          </a:p>
        </p:txBody>
      </p:sp>
      <p:sp>
        <p:nvSpPr>
          <p:cNvPr id="3" name="標題 2"/>
          <p:cNvSpPr>
            <a:spLocks noGrp="1"/>
          </p:cNvSpPr>
          <p:nvPr>
            <p:ph type="title"/>
          </p:nvPr>
        </p:nvSpPr>
        <p:spPr/>
        <p:txBody>
          <a:bodyPr/>
          <a:lstStyle/>
          <a:p>
            <a:pPr marL="457200" indent="-457200"/>
            <a:r>
              <a:rPr lang="zh-TW" altLang="zh-TW" b="1" dirty="0">
                <a:latin typeface="標楷體" pitchFamily="65" charset="-120"/>
                <a:ea typeface="標楷體" pitchFamily="65" charset="-120"/>
              </a:rPr>
              <a:t>健康診斷與需求評估</a:t>
            </a:r>
          </a:p>
        </p:txBody>
      </p:sp>
      <p:sp>
        <p:nvSpPr>
          <p:cNvPr id="2" name="內容版面配置區 1"/>
          <p:cNvSpPr>
            <a:spLocks noGrp="1"/>
          </p:cNvSpPr>
          <p:nvPr>
            <p:ph idx="1"/>
          </p:nvPr>
        </p:nvSpPr>
        <p:spPr>
          <a:xfrm>
            <a:off x="590558" y="1187842"/>
            <a:ext cx="8203842" cy="3451225"/>
          </a:xfrm>
          <a:noFill/>
        </p:spPr>
        <p:txBody>
          <a:bodyPr/>
          <a:lstStyle/>
          <a:p>
            <a:r>
              <a:rPr lang="zh-TW" altLang="zh-TW" dirty="0">
                <a:solidFill>
                  <a:srgbClr val="FF0000"/>
                </a:solidFill>
                <a:latin typeface="標楷體" pitchFamily="65" charset="-120"/>
                <a:ea typeface="標楷體" pitchFamily="65" charset="-120"/>
              </a:rPr>
              <a:t>背景</a:t>
            </a:r>
            <a:r>
              <a:rPr lang="zh-TW" altLang="zh-TW" dirty="0" smtClean="0">
                <a:solidFill>
                  <a:srgbClr val="FF0000"/>
                </a:solidFill>
                <a:latin typeface="標楷體" pitchFamily="65" charset="-120"/>
                <a:ea typeface="標楷體" pitchFamily="65" charset="-120"/>
              </a:rPr>
              <a:t>說明</a:t>
            </a:r>
            <a:r>
              <a:rPr lang="zh-TW" altLang="en-US" dirty="0" smtClean="0">
                <a:solidFill>
                  <a:srgbClr val="FF0000"/>
                </a:solidFill>
                <a:latin typeface="標楷體" pitchFamily="65" charset="-120"/>
                <a:ea typeface="標楷體" pitchFamily="65" charset="-120"/>
              </a:rPr>
              <a:t>：問題</a:t>
            </a:r>
            <a:r>
              <a:rPr lang="zh-TW" altLang="zh-TW" dirty="0" smtClean="0">
                <a:solidFill>
                  <a:srgbClr val="FF0000"/>
                </a:solidFill>
                <a:latin typeface="標楷體" pitchFamily="65" charset="-120"/>
                <a:ea typeface="標楷體" pitchFamily="65" charset="-120"/>
              </a:rPr>
              <a:t>分析</a:t>
            </a:r>
            <a:r>
              <a:rPr lang="zh-TW" altLang="zh-TW" dirty="0">
                <a:solidFill>
                  <a:srgbClr val="FF0000"/>
                </a:solidFill>
                <a:latin typeface="標楷體" pitchFamily="65" charset="-120"/>
                <a:ea typeface="標楷體" pitchFamily="65" charset="-120"/>
              </a:rPr>
              <a:t>與健康需求評估、在地化特色及推動議題</a:t>
            </a:r>
            <a:r>
              <a:rPr lang="zh-TW" altLang="zh-TW" dirty="0" smtClean="0">
                <a:solidFill>
                  <a:srgbClr val="FF0000"/>
                </a:solidFill>
                <a:latin typeface="標楷體" pitchFamily="65" charset="-120"/>
                <a:ea typeface="標楷體" pitchFamily="65" charset="-120"/>
              </a:rPr>
              <a:t>重點</a:t>
            </a:r>
            <a:endParaRPr lang="en-US" altLang="zh-TW" dirty="0" smtClean="0">
              <a:solidFill>
                <a:srgbClr val="FF0000"/>
              </a:solidFill>
              <a:latin typeface="標楷體" pitchFamily="65" charset="-120"/>
              <a:ea typeface="標楷體" pitchFamily="65" charset="-120"/>
            </a:endParaRPr>
          </a:p>
          <a:p>
            <a:endParaRPr lang="en-US" altLang="zh-TW" b="0" dirty="0" smtClean="0">
              <a:latin typeface="標楷體" pitchFamily="65" charset="-120"/>
              <a:ea typeface="標楷體" pitchFamily="65" charset="-120"/>
            </a:endParaRPr>
          </a:p>
          <a:p>
            <a:r>
              <a:rPr lang="zh-TW" altLang="zh-TW" b="0" dirty="0" smtClean="0">
                <a:latin typeface="標楷體" pitchFamily="65" charset="-120"/>
                <a:ea typeface="標楷體" pitchFamily="65" charset="-120"/>
              </a:rPr>
              <a:t>每</a:t>
            </a:r>
            <a:r>
              <a:rPr lang="zh-TW" altLang="zh-TW" b="0" dirty="0">
                <a:latin typeface="標楷體" pitchFamily="65" charset="-120"/>
                <a:ea typeface="標楷體" pitchFamily="65" charset="-120"/>
              </a:rPr>
              <a:t>個學校依據其所在地以及組成份子的不同，面臨不同的健康議題，有不同的健康需求，也有不同的可運用資源</a:t>
            </a:r>
            <a:r>
              <a:rPr lang="zh-TW" altLang="zh-TW" b="0" dirty="0" smtClean="0">
                <a:latin typeface="標楷體" pitchFamily="65" charset="-120"/>
                <a:ea typeface="標楷體" pitchFamily="65" charset="-120"/>
              </a:rPr>
              <a:t>。</a:t>
            </a:r>
            <a:endParaRPr lang="en-US" altLang="zh-TW" b="0" dirty="0">
              <a:latin typeface="標楷體" pitchFamily="65" charset="-120"/>
              <a:ea typeface="標楷體" pitchFamily="65" charset="-120"/>
            </a:endParaRPr>
          </a:p>
        </p:txBody>
      </p:sp>
    </p:spTree>
    <p:extLst>
      <p:ext uri="{BB962C8B-B14F-4D97-AF65-F5344CB8AC3E}">
        <p14:creationId xmlns:p14="http://schemas.microsoft.com/office/powerpoint/2010/main" val="321696645"/>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3"/>
          <p:cNvSpPr txBox="1">
            <a:spLocks noChangeArrowheads="1"/>
          </p:cNvSpPr>
          <p:nvPr/>
        </p:nvSpPr>
        <p:spPr bwMode="auto">
          <a:xfrm>
            <a:off x="511175" y="1364571"/>
            <a:ext cx="1980029" cy="523220"/>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accent1"/>
          </a:lnRef>
          <a:fillRef idx="1">
            <a:schemeClr val="lt1"/>
          </a:fillRef>
          <a:effectRef idx="0">
            <a:schemeClr val="accent1"/>
          </a:effectRef>
          <a:fontRef idx="minor">
            <a:schemeClr val="dk1"/>
          </a:fontRef>
        </p:style>
        <p:txBody>
          <a:bodyPr wrap="none">
            <a:spAutoFit/>
          </a:bodyPr>
          <a:lstStyle>
            <a:lvl1pPr eaLnBrk="0" hangingPunct="0">
              <a:defRPr kumimoji="1" sz="900">
                <a:solidFill>
                  <a:schemeClr val="tx1"/>
                </a:solidFill>
                <a:latin typeface="Arial" charset="0"/>
                <a:ea typeface="新細明體" charset="-120"/>
              </a:defRPr>
            </a:lvl1pPr>
            <a:lvl2pPr marL="742950" indent="-285750" eaLnBrk="0" hangingPunct="0">
              <a:defRPr kumimoji="1" sz="900">
                <a:solidFill>
                  <a:schemeClr val="tx1"/>
                </a:solidFill>
                <a:latin typeface="Arial" charset="0"/>
                <a:ea typeface="新細明體" charset="-120"/>
              </a:defRPr>
            </a:lvl2pPr>
            <a:lvl3pPr marL="1143000" indent="-228600" eaLnBrk="0" hangingPunct="0">
              <a:defRPr kumimoji="1" sz="900">
                <a:solidFill>
                  <a:schemeClr val="tx1"/>
                </a:solidFill>
                <a:latin typeface="Arial" charset="0"/>
                <a:ea typeface="新細明體" charset="-120"/>
              </a:defRPr>
            </a:lvl3pPr>
            <a:lvl4pPr marL="1600200" indent="-228600" eaLnBrk="0" hangingPunct="0">
              <a:defRPr kumimoji="1" sz="900">
                <a:solidFill>
                  <a:schemeClr val="tx1"/>
                </a:solidFill>
                <a:latin typeface="Arial" charset="0"/>
                <a:ea typeface="新細明體" charset="-120"/>
              </a:defRPr>
            </a:lvl4pPr>
            <a:lvl5pPr marL="2057400" indent="-228600" eaLnBrk="0" hangingPunct="0">
              <a:defRPr kumimoji="1" sz="900">
                <a:solidFill>
                  <a:schemeClr val="tx1"/>
                </a:solidFill>
                <a:latin typeface="Arial" charset="0"/>
                <a:ea typeface="新細明體" charset="-120"/>
              </a:defRPr>
            </a:lvl5pPr>
            <a:lvl6pPr marL="2514600" indent="-228600" eaLnBrk="0" fontAlgn="base" hangingPunct="0">
              <a:spcBef>
                <a:spcPct val="0"/>
              </a:spcBef>
              <a:spcAft>
                <a:spcPct val="0"/>
              </a:spcAft>
              <a:defRPr kumimoji="1" sz="900">
                <a:solidFill>
                  <a:schemeClr val="tx1"/>
                </a:solidFill>
                <a:latin typeface="Arial" charset="0"/>
                <a:ea typeface="新細明體" charset="-120"/>
              </a:defRPr>
            </a:lvl6pPr>
            <a:lvl7pPr marL="2971800" indent="-228600" eaLnBrk="0" fontAlgn="base" hangingPunct="0">
              <a:spcBef>
                <a:spcPct val="0"/>
              </a:spcBef>
              <a:spcAft>
                <a:spcPct val="0"/>
              </a:spcAft>
              <a:defRPr kumimoji="1" sz="900">
                <a:solidFill>
                  <a:schemeClr val="tx1"/>
                </a:solidFill>
                <a:latin typeface="Arial" charset="0"/>
                <a:ea typeface="新細明體" charset="-120"/>
              </a:defRPr>
            </a:lvl7pPr>
            <a:lvl8pPr marL="3429000" indent="-228600" eaLnBrk="0" fontAlgn="base" hangingPunct="0">
              <a:spcBef>
                <a:spcPct val="0"/>
              </a:spcBef>
              <a:spcAft>
                <a:spcPct val="0"/>
              </a:spcAft>
              <a:defRPr kumimoji="1" sz="900">
                <a:solidFill>
                  <a:schemeClr val="tx1"/>
                </a:solidFill>
                <a:latin typeface="Arial" charset="0"/>
                <a:ea typeface="新細明體" charset="-120"/>
              </a:defRPr>
            </a:lvl8pPr>
            <a:lvl9pPr marL="3886200" indent="-228600" eaLnBrk="0" fontAlgn="base" hangingPunct="0">
              <a:spcBef>
                <a:spcPct val="0"/>
              </a:spcBef>
              <a:spcAft>
                <a:spcPct val="0"/>
              </a:spcAft>
              <a:defRPr kumimoji="1" sz="900">
                <a:solidFill>
                  <a:schemeClr val="tx1"/>
                </a:solidFill>
                <a:latin typeface="Arial" charset="0"/>
                <a:ea typeface="新細明體" charset="-120"/>
              </a:defRPr>
            </a:lvl9pPr>
          </a:lstStyle>
          <a:p>
            <a:r>
              <a:rPr kumimoji="0" lang="en-US" altLang="zh-TW" sz="2800" b="1" dirty="0">
                <a:latin typeface="標楷體" pitchFamily="65" charset="-120"/>
                <a:ea typeface="標楷體" pitchFamily="65" charset="-120"/>
              </a:rPr>
              <a:t>1.</a:t>
            </a:r>
            <a:r>
              <a:rPr kumimoji="0" lang="zh-TW" altLang="en-US" sz="2800" b="1" dirty="0">
                <a:latin typeface="標楷體" pitchFamily="65" charset="-120"/>
                <a:ea typeface="標楷體" pitchFamily="65" charset="-120"/>
              </a:rPr>
              <a:t>整體政策</a:t>
            </a:r>
          </a:p>
        </p:txBody>
      </p:sp>
      <p:sp>
        <p:nvSpPr>
          <p:cNvPr id="25605" name="Rectangle 4"/>
          <p:cNvSpPr>
            <a:spLocks noChangeArrowheads="1"/>
          </p:cNvSpPr>
          <p:nvPr/>
        </p:nvSpPr>
        <p:spPr bwMode="auto">
          <a:xfrm>
            <a:off x="337232" y="1962603"/>
            <a:ext cx="8632597" cy="4391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eaLnBrk="0" hangingPunct="0">
              <a:spcAft>
                <a:spcPct val="30000"/>
              </a:spcAft>
              <a:buFont typeface="Wingdings" pitchFamily="2" charset="2"/>
              <a:buChar char="u"/>
            </a:pPr>
            <a:r>
              <a:rPr kumimoji="0" lang="zh-TW" altLang="en-GB" sz="2200" dirty="0" smtClean="0">
                <a:latin typeface="標楷體" pitchFamily="65" charset="-120"/>
                <a:ea typeface="標楷體" pitchFamily="65" charset="-120"/>
                <a:cs typeface="Times New Roman" pitchFamily="18" charset="0"/>
              </a:rPr>
              <a:t>包括</a:t>
            </a:r>
            <a:r>
              <a:rPr kumimoji="0" lang="zh-TW" altLang="en-GB" sz="2200" dirty="0">
                <a:latin typeface="標楷體" pitchFamily="65" charset="-120"/>
                <a:ea typeface="標楷體" pitchFamily="65" charset="-120"/>
                <a:cs typeface="Times New Roman" pitchFamily="18" charset="0"/>
              </a:rPr>
              <a:t>衛生與教育部門、老師、及各部門代表、學生、 家長</a:t>
            </a:r>
            <a:r>
              <a:rPr kumimoji="0" lang="zh-TW" altLang="en-GB" sz="2200" dirty="0" smtClean="0">
                <a:latin typeface="標楷體" pitchFamily="65" charset="-120"/>
                <a:ea typeface="標楷體" pitchFamily="65" charset="-120"/>
                <a:cs typeface="Times New Roman" pitchFamily="18" charset="0"/>
              </a:rPr>
              <a:t>、</a:t>
            </a:r>
            <a:endParaRPr kumimoji="0" lang="en-US" altLang="zh-TW" sz="2200" dirty="0" smtClean="0">
              <a:latin typeface="標楷體" pitchFamily="65" charset="-120"/>
              <a:ea typeface="標楷體" pitchFamily="65" charset="-120"/>
              <a:cs typeface="Times New Roman" pitchFamily="18" charset="0"/>
            </a:endParaRPr>
          </a:p>
          <a:p>
            <a:pPr algn="just" eaLnBrk="0" hangingPunct="0">
              <a:spcAft>
                <a:spcPct val="30000"/>
              </a:spcAft>
            </a:pPr>
            <a:r>
              <a:rPr lang="zh-TW" altLang="en-US" sz="2200" dirty="0" smtClean="0">
                <a:latin typeface="標楷體" pitchFamily="65" charset="-120"/>
                <a:ea typeface="標楷體" pitchFamily="65" charset="-120"/>
                <a:cs typeface="Times New Roman" pitchFamily="18" charset="0"/>
              </a:rPr>
              <a:t>  </a:t>
            </a:r>
            <a:r>
              <a:rPr kumimoji="0" lang="zh-TW" altLang="en-GB" sz="2200" dirty="0" smtClean="0">
                <a:latin typeface="標楷體" pitchFamily="65" charset="-120"/>
                <a:ea typeface="標楷體" pitchFamily="65" charset="-120"/>
                <a:cs typeface="Times New Roman" pitchFamily="18" charset="0"/>
              </a:rPr>
              <a:t>及</a:t>
            </a:r>
            <a:r>
              <a:rPr kumimoji="0" lang="zh-TW" altLang="en-GB" sz="2200" dirty="0">
                <a:latin typeface="標楷體" pitchFamily="65" charset="-120"/>
                <a:ea typeface="標楷體" pitchFamily="65" charset="-120"/>
                <a:cs typeface="Times New Roman" pitchFamily="18" charset="0"/>
              </a:rPr>
              <a:t>社區負責人以促進</a:t>
            </a:r>
            <a:r>
              <a:rPr kumimoji="0" lang="zh-TW" altLang="en-GB" sz="2200" dirty="0" smtClean="0">
                <a:latin typeface="標楷體" pitchFamily="65" charset="-120"/>
                <a:ea typeface="標楷體" pitchFamily="65" charset="-120"/>
                <a:cs typeface="Times New Roman" pitchFamily="18" charset="0"/>
              </a:rPr>
              <a:t>健康</a:t>
            </a:r>
            <a:endParaRPr kumimoji="0" lang="en-US" altLang="zh-TW" sz="2200" dirty="0" smtClean="0">
              <a:latin typeface="標楷體" pitchFamily="65" charset="-120"/>
              <a:ea typeface="標楷體" pitchFamily="65" charset="-120"/>
              <a:cs typeface="Times New Roman" pitchFamily="18" charset="0"/>
            </a:endParaRPr>
          </a:p>
          <a:p>
            <a:pPr marL="800100" lvl="1" indent="-342900" algn="just" eaLnBrk="0" hangingPunct="0">
              <a:spcAft>
                <a:spcPct val="30000"/>
              </a:spcAft>
              <a:buFont typeface="Wingdings" pitchFamily="2" charset="2"/>
              <a:buChar char="ü"/>
            </a:pPr>
            <a:r>
              <a:rPr kumimoji="0" lang="zh-TW" altLang="en-GB" sz="2200" dirty="0" smtClean="0">
                <a:latin typeface="標楷體" pitchFamily="65" charset="-120"/>
                <a:ea typeface="標楷體" pitchFamily="65" charset="-120"/>
                <a:cs typeface="Times New Roman" pitchFamily="18" charset="0"/>
              </a:rPr>
              <a:t>家庭</a:t>
            </a:r>
            <a:r>
              <a:rPr kumimoji="0" lang="zh-TW" altLang="en-GB" sz="2200" dirty="0">
                <a:latin typeface="標楷體" pitchFamily="65" charset="-120"/>
                <a:ea typeface="標楷體" pitchFamily="65" charset="-120"/>
                <a:cs typeface="Times New Roman" pitchFamily="18" charset="0"/>
              </a:rPr>
              <a:t>及社區團體參與學校</a:t>
            </a:r>
            <a:r>
              <a:rPr kumimoji="0" lang="zh-TW" altLang="en-GB" sz="2200" dirty="0" smtClean="0">
                <a:latin typeface="標楷體" pitchFamily="65" charset="-120"/>
                <a:ea typeface="標楷體" pitchFamily="65" charset="-120"/>
                <a:cs typeface="Times New Roman" pitchFamily="18" charset="0"/>
              </a:rPr>
              <a:t>活動</a:t>
            </a:r>
            <a:endParaRPr kumimoji="0" lang="en-US" altLang="zh-TW" sz="2200" dirty="0" smtClean="0">
              <a:latin typeface="標楷體" pitchFamily="65" charset="-120"/>
              <a:ea typeface="標楷體" pitchFamily="65" charset="-120"/>
              <a:cs typeface="Times New Roman" pitchFamily="18" charset="0"/>
            </a:endParaRPr>
          </a:p>
          <a:p>
            <a:pPr marL="800100" lvl="1" indent="-342900" algn="just" eaLnBrk="0" hangingPunct="0">
              <a:spcAft>
                <a:spcPct val="30000"/>
              </a:spcAft>
              <a:buFont typeface="Wingdings" pitchFamily="2" charset="2"/>
              <a:buChar char="ü"/>
            </a:pPr>
            <a:r>
              <a:rPr kumimoji="0" lang="zh-TW" altLang="en-GB" sz="2200" dirty="0" smtClean="0">
                <a:latin typeface="標楷體" pitchFamily="65" charset="-120"/>
                <a:ea typeface="標楷體" pitchFamily="65" charset="-120"/>
                <a:cs typeface="Times New Roman" pitchFamily="18" charset="0"/>
              </a:rPr>
              <a:t>社區</a:t>
            </a:r>
            <a:r>
              <a:rPr kumimoji="0" lang="zh-TW" altLang="en-GB" sz="2200" dirty="0">
                <a:latin typeface="標楷體" pitchFamily="65" charset="-120"/>
                <a:ea typeface="標楷體" pitchFamily="65" charset="-120"/>
                <a:cs typeface="Times New Roman" pitchFamily="18" charset="0"/>
              </a:rPr>
              <a:t>服務、組織社團與學校有一定的</a:t>
            </a:r>
            <a:r>
              <a:rPr kumimoji="0" lang="zh-TW" altLang="en-GB" sz="2200" dirty="0" smtClean="0">
                <a:latin typeface="標楷體" pitchFamily="65" charset="-120"/>
                <a:ea typeface="標楷體" pitchFamily="65" charset="-120"/>
                <a:cs typeface="Times New Roman" pitchFamily="18" charset="0"/>
              </a:rPr>
              <a:t>互動</a:t>
            </a:r>
            <a:endParaRPr kumimoji="0" lang="en-US" altLang="zh-TW" sz="2200" dirty="0" smtClean="0">
              <a:latin typeface="標楷體" pitchFamily="65" charset="-120"/>
              <a:ea typeface="標楷體" pitchFamily="65" charset="-120"/>
              <a:cs typeface="Times New Roman" pitchFamily="18" charset="0"/>
            </a:endParaRPr>
          </a:p>
          <a:p>
            <a:pPr marL="800100" lvl="1" indent="-342900" algn="just" eaLnBrk="0" hangingPunct="0">
              <a:spcAft>
                <a:spcPct val="30000"/>
              </a:spcAft>
              <a:buFont typeface="Wingdings" pitchFamily="2" charset="2"/>
              <a:buChar char="ü"/>
            </a:pPr>
            <a:r>
              <a:rPr kumimoji="0" lang="zh-TW" altLang="en-GB" sz="2200" dirty="0" smtClean="0">
                <a:latin typeface="標楷體" pitchFamily="65" charset="-120"/>
                <a:ea typeface="標楷體" pitchFamily="65" charset="-120"/>
                <a:cs typeface="Times New Roman" pitchFamily="18" charset="0"/>
              </a:rPr>
              <a:t>學校</a:t>
            </a:r>
            <a:r>
              <a:rPr kumimoji="0" lang="zh-TW" altLang="en-GB" sz="2200" dirty="0">
                <a:latin typeface="標楷體" pitchFamily="65" charset="-120"/>
                <a:ea typeface="標楷體" pitchFamily="65" charset="-120"/>
                <a:cs typeface="Times New Roman" pitchFamily="18" charset="0"/>
              </a:rPr>
              <a:t>社區參與</a:t>
            </a:r>
            <a:r>
              <a:rPr kumimoji="0" lang="zh-TW" altLang="en-GB" sz="2200" dirty="0" smtClean="0">
                <a:latin typeface="標楷體" pitchFamily="65" charset="-120"/>
                <a:ea typeface="標楷體" pitchFamily="65" charset="-120"/>
                <a:cs typeface="Times New Roman" pitchFamily="18" charset="0"/>
              </a:rPr>
              <a:t>計畫</a:t>
            </a:r>
            <a:endParaRPr kumimoji="0" lang="en-US" altLang="zh-TW" sz="2200" dirty="0" smtClean="0">
              <a:latin typeface="標楷體" pitchFamily="65" charset="-120"/>
              <a:ea typeface="標楷體" pitchFamily="65" charset="-120"/>
              <a:cs typeface="Times New Roman" pitchFamily="18" charset="0"/>
            </a:endParaRPr>
          </a:p>
          <a:p>
            <a:pPr marL="800100" lvl="1" indent="-342900" algn="just" eaLnBrk="0" hangingPunct="0">
              <a:spcAft>
                <a:spcPct val="30000"/>
              </a:spcAft>
              <a:buFont typeface="Wingdings" pitchFamily="2" charset="2"/>
              <a:buChar char="ü"/>
            </a:pPr>
            <a:r>
              <a:rPr kumimoji="0" lang="zh-TW" altLang="en-GB" sz="2200" dirty="0" smtClean="0">
                <a:latin typeface="標楷體" pitchFamily="65" charset="-120"/>
                <a:ea typeface="標楷體" pitchFamily="65" charset="-120"/>
                <a:cs typeface="Times New Roman" pitchFamily="18" charset="0"/>
              </a:rPr>
              <a:t>學校</a:t>
            </a:r>
            <a:r>
              <a:rPr kumimoji="0" lang="zh-TW" altLang="en-GB" sz="2200" dirty="0">
                <a:latin typeface="標楷體" pitchFamily="65" charset="-120"/>
                <a:ea typeface="標楷體" pitchFamily="65" charset="-120"/>
                <a:cs typeface="Times New Roman" pitchFamily="18" charset="0"/>
              </a:rPr>
              <a:t>教職員工健康促進</a:t>
            </a:r>
          </a:p>
          <a:p>
            <a:pPr algn="just" eaLnBrk="0" hangingPunct="0">
              <a:spcAft>
                <a:spcPct val="30000"/>
              </a:spcAft>
              <a:buFont typeface="Wingdings" pitchFamily="2" charset="2"/>
              <a:buChar char="u"/>
            </a:pPr>
            <a:r>
              <a:rPr kumimoji="0" lang="zh-TW" altLang="en-GB" sz="2200" dirty="0" smtClean="0">
                <a:latin typeface="標楷體" pitchFamily="65" charset="-120"/>
                <a:ea typeface="標楷體" pitchFamily="65" charset="-120"/>
                <a:cs typeface="Times New Roman" pitchFamily="18" charset="0"/>
              </a:rPr>
              <a:t>訂</a:t>
            </a:r>
            <a:r>
              <a:rPr kumimoji="0" lang="zh-TW" altLang="en-GB" sz="2200" dirty="0">
                <a:latin typeface="標楷體" pitchFamily="65" charset="-120"/>
                <a:ea typeface="標楷體" pitchFamily="65" charset="-120"/>
                <a:cs typeface="Times New Roman" pitchFamily="18" charset="0"/>
              </a:rPr>
              <a:t>定健康促進的政策及</a:t>
            </a:r>
            <a:r>
              <a:rPr kumimoji="0" lang="zh-TW" altLang="en-GB" sz="2200" dirty="0" smtClean="0">
                <a:latin typeface="標楷體" pitchFamily="65" charset="-120"/>
                <a:ea typeface="標楷體" pitchFamily="65" charset="-120"/>
                <a:cs typeface="Times New Roman" pitchFamily="18" charset="0"/>
              </a:rPr>
              <a:t>實務</a:t>
            </a:r>
            <a:endParaRPr kumimoji="0" lang="en-US" altLang="zh-TW" sz="2200" dirty="0" smtClean="0">
              <a:latin typeface="標楷體" pitchFamily="65" charset="-120"/>
              <a:ea typeface="標楷體" pitchFamily="65" charset="-120"/>
              <a:cs typeface="Times New Roman" pitchFamily="18" charset="0"/>
            </a:endParaRPr>
          </a:p>
          <a:p>
            <a:pPr marL="800100" lvl="1" indent="-342900" algn="just" eaLnBrk="0" hangingPunct="0">
              <a:spcAft>
                <a:spcPct val="30000"/>
              </a:spcAft>
              <a:buFont typeface="Wingdings" pitchFamily="2" charset="2"/>
              <a:buChar char="ü"/>
            </a:pPr>
            <a:r>
              <a:rPr kumimoji="0" lang="zh-TW" altLang="en-GB" sz="2200" dirty="0" smtClean="0">
                <a:latin typeface="標楷體" pitchFamily="65" charset="-120"/>
                <a:ea typeface="標楷體" pitchFamily="65" charset="-120"/>
                <a:cs typeface="Times New Roman" pitchFamily="18" charset="0"/>
              </a:rPr>
              <a:t>一個</a:t>
            </a:r>
            <a:r>
              <a:rPr kumimoji="0" lang="zh-TW" altLang="en-GB" sz="2200" dirty="0">
                <a:latin typeface="標楷體" pitchFamily="65" charset="-120"/>
                <a:ea typeface="標楷體" pitchFamily="65" charset="-120"/>
                <a:cs typeface="Times New Roman" pitchFamily="18" charset="0"/>
              </a:rPr>
              <a:t>支持學校提供師生員工健康的心理及社會環境的</a:t>
            </a:r>
            <a:r>
              <a:rPr kumimoji="0" lang="zh-TW" altLang="en-GB" sz="2200" dirty="0" smtClean="0">
                <a:latin typeface="標楷體" pitchFamily="65" charset="-120"/>
                <a:ea typeface="標楷體" pitchFamily="65" charset="-120"/>
                <a:cs typeface="Times New Roman" pitchFamily="18" charset="0"/>
              </a:rPr>
              <a:t>政策</a:t>
            </a:r>
            <a:endParaRPr kumimoji="0" lang="en-US" altLang="zh-TW" sz="2200" dirty="0" smtClean="0">
              <a:latin typeface="標楷體" pitchFamily="65" charset="-120"/>
              <a:ea typeface="標楷體" pitchFamily="65" charset="-120"/>
              <a:cs typeface="Times New Roman" pitchFamily="18" charset="0"/>
            </a:endParaRPr>
          </a:p>
          <a:p>
            <a:pPr marL="800100" lvl="1" indent="-342900" algn="just" eaLnBrk="0" hangingPunct="0">
              <a:spcAft>
                <a:spcPct val="30000"/>
              </a:spcAft>
              <a:buFont typeface="Wingdings" pitchFamily="2" charset="2"/>
              <a:buChar char="ü"/>
            </a:pPr>
            <a:r>
              <a:rPr kumimoji="0" lang="zh-TW" altLang="en-GB" sz="2200" dirty="0" smtClean="0">
                <a:latin typeface="標楷體" pitchFamily="65" charset="-120"/>
                <a:ea typeface="標楷體" pitchFamily="65" charset="-120"/>
                <a:cs typeface="Times New Roman" pitchFamily="18" charset="0"/>
              </a:rPr>
              <a:t>一個</a:t>
            </a:r>
            <a:r>
              <a:rPr kumimoji="0" lang="zh-TW" altLang="en-GB" sz="2200" dirty="0">
                <a:latin typeface="標楷體" pitchFamily="65" charset="-120"/>
                <a:ea typeface="標楷體" pitchFamily="65" charset="-120"/>
                <a:cs typeface="Times New Roman" pitchFamily="18" charset="0"/>
              </a:rPr>
              <a:t>公平的學校健康</a:t>
            </a:r>
            <a:r>
              <a:rPr kumimoji="0" lang="zh-TW" altLang="en-GB" sz="2200" dirty="0" smtClean="0">
                <a:latin typeface="標楷體" pitchFamily="65" charset="-120"/>
                <a:ea typeface="標楷體" pitchFamily="65" charset="-120"/>
                <a:cs typeface="Times New Roman" pitchFamily="18" charset="0"/>
              </a:rPr>
              <a:t>政策</a:t>
            </a:r>
            <a:endParaRPr kumimoji="0" lang="en-US" altLang="zh-TW" sz="2200" dirty="0" smtClean="0">
              <a:latin typeface="標楷體" pitchFamily="65" charset="-120"/>
              <a:ea typeface="標楷體" pitchFamily="65" charset="-120"/>
              <a:cs typeface="Times New Roman" pitchFamily="18" charset="0"/>
            </a:endParaRPr>
          </a:p>
          <a:p>
            <a:pPr marL="800100" lvl="1" indent="-342900" algn="just" eaLnBrk="0" hangingPunct="0">
              <a:spcAft>
                <a:spcPct val="30000"/>
              </a:spcAft>
              <a:buFont typeface="Wingdings" pitchFamily="2" charset="2"/>
              <a:buChar char="ü"/>
            </a:pPr>
            <a:r>
              <a:rPr kumimoji="0" lang="zh-TW" altLang="en-GB" sz="2200" dirty="0" smtClean="0">
                <a:latin typeface="標楷體" pitchFamily="65" charset="-120"/>
                <a:ea typeface="標楷體" pitchFamily="65" charset="-120"/>
                <a:cs typeface="Times New Roman" pitchFamily="18" charset="0"/>
              </a:rPr>
              <a:t>有關</a:t>
            </a:r>
            <a:r>
              <a:rPr kumimoji="0" lang="zh-TW" altLang="en-GB" sz="2200" dirty="0">
                <a:latin typeface="標楷體" pitchFamily="65" charset="-120"/>
                <a:ea typeface="標楷體" pitchFamily="65" charset="-120"/>
                <a:cs typeface="Times New Roman" pitchFamily="18" charset="0"/>
              </a:rPr>
              <a:t>防止喝酒、抽菸、藥物濫用，急救</a:t>
            </a:r>
            <a:r>
              <a:rPr kumimoji="0" lang="zh-TW" altLang="en-GB" sz="2200" dirty="0" smtClean="0">
                <a:latin typeface="標楷體" pitchFamily="65" charset="-120"/>
                <a:ea typeface="標楷體" pitchFamily="65" charset="-120"/>
                <a:cs typeface="Times New Roman" pitchFamily="18" charset="0"/>
              </a:rPr>
              <a:t>、校園</a:t>
            </a:r>
            <a:r>
              <a:rPr kumimoji="0" lang="zh-TW" altLang="en-GB" sz="2200" dirty="0">
                <a:latin typeface="標楷體" pitchFamily="65" charset="-120"/>
                <a:ea typeface="標楷體" pitchFamily="65" charset="-120"/>
                <a:cs typeface="Times New Roman" pitchFamily="18" charset="0"/>
              </a:rPr>
              <a:t>暴力等</a:t>
            </a:r>
            <a:r>
              <a:rPr kumimoji="0" lang="zh-TW" altLang="en-GB" sz="2200" dirty="0" smtClean="0">
                <a:latin typeface="標楷體" pitchFamily="65" charset="-120"/>
                <a:ea typeface="標楷體" pitchFamily="65" charset="-120"/>
                <a:cs typeface="Times New Roman" pitchFamily="18" charset="0"/>
              </a:rPr>
              <a:t>相關</a:t>
            </a:r>
            <a:r>
              <a:rPr kumimoji="0" lang="zh-TW" altLang="en-US" sz="2200" dirty="0" smtClean="0">
                <a:latin typeface="標楷體" pitchFamily="65" charset="-120"/>
                <a:ea typeface="標楷體" pitchFamily="65" charset="-120"/>
                <a:cs typeface="Times New Roman" pitchFamily="18" charset="0"/>
              </a:rPr>
              <a:t>政策</a:t>
            </a:r>
            <a:endParaRPr kumimoji="0" lang="zh-TW" altLang="en-GB" sz="2200" dirty="0">
              <a:latin typeface="標楷體" pitchFamily="65" charset="-120"/>
              <a:ea typeface="標楷體" pitchFamily="65" charset="-120"/>
              <a:cs typeface="Times New Roman" pitchFamily="18" charset="0"/>
            </a:endParaRPr>
          </a:p>
        </p:txBody>
      </p:sp>
    </p:spTree>
    <p:extLst>
      <p:ext uri="{BB962C8B-B14F-4D97-AF65-F5344CB8AC3E}">
        <p14:creationId xmlns:p14="http://schemas.microsoft.com/office/powerpoint/2010/main" val="245277207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457200" indent="-457200">
              <a:buFont typeface="+mj-lt"/>
              <a:buAutoNum type="arabicPeriod"/>
            </a:pPr>
            <a:r>
              <a:rPr lang="zh-TW" altLang="zh-TW" b="0" dirty="0">
                <a:latin typeface="標楷體" pitchFamily="65" charset="-120"/>
                <a:ea typeface="標楷體" pitchFamily="65" charset="-120"/>
              </a:rPr>
              <a:t>依據</a:t>
            </a:r>
            <a:r>
              <a:rPr lang="zh-TW" altLang="zh-TW" dirty="0">
                <a:solidFill>
                  <a:srgbClr val="C00000"/>
                </a:solidFill>
                <a:latin typeface="標楷體" pitchFamily="65" charset="-120"/>
                <a:ea typeface="標楷體" pitchFamily="65" charset="-120"/>
              </a:rPr>
              <a:t>健康學校之指標</a:t>
            </a:r>
            <a:r>
              <a:rPr lang="zh-TW" altLang="zh-TW" b="0" dirty="0">
                <a:latin typeface="標楷體" pitchFamily="65" charset="-120"/>
                <a:ea typeface="標楷體" pitchFamily="65" charset="-120"/>
              </a:rPr>
              <a:t>進行</a:t>
            </a:r>
            <a:r>
              <a:rPr lang="zh-TW" altLang="zh-TW" dirty="0">
                <a:solidFill>
                  <a:srgbClr val="C00000"/>
                </a:solidFill>
                <a:latin typeface="標楷體" pitchFamily="65" charset="-120"/>
                <a:ea typeface="標楷體" pitchFamily="65" charset="-120"/>
              </a:rPr>
              <a:t>學校健康狀況</a:t>
            </a:r>
            <a:r>
              <a:rPr lang="zh-TW" altLang="zh-TW" b="0" dirty="0">
                <a:latin typeface="標楷體" pitchFamily="65" charset="-120"/>
                <a:ea typeface="標楷體" pitchFamily="65" charset="-120"/>
              </a:rPr>
              <a:t>之</a:t>
            </a:r>
            <a:r>
              <a:rPr lang="zh-TW" altLang="zh-TW" b="0" dirty="0" smtClean="0">
                <a:latin typeface="標楷體" pitchFamily="65" charset="-120"/>
                <a:ea typeface="標楷體" pitchFamily="65" charset="-120"/>
              </a:rPr>
              <a:t>評估</a:t>
            </a:r>
            <a:r>
              <a:rPr lang="en-US" altLang="zh-TW" b="0" dirty="0" smtClean="0">
                <a:solidFill>
                  <a:srgbClr val="C00000"/>
                </a:solidFill>
                <a:latin typeface="標楷體" pitchFamily="65" charset="-120"/>
                <a:ea typeface="標楷體" pitchFamily="65" charset="-120"/>
              </a:rPr>
              <a:t>※</a:t>
            </a:r>
          </a:p>
          <a:p>
            <a:pPr marL="457200" indent="-457200">
              <a:buFont typeface="+mj-lt"/>
              <a:buAutoNum type="arabicPeriod"/>
            </a:pPr>
            <a:r>
              <a:rPr lang="zh-TW" altLang="zh-TW" b="0" dirty="0" smtClean="0">
                <a:latin typeface="標楷體" pitchFamily="65" charset="-120"/>
                <a:ea typeface="標楷體" pitchFamily="65" charset="-120"/>
              </a:rPr>
              <a:t>進行</a:t>
            </a:r>
            <a:r>
              <a:rPr lang="zh-TW" altLang="zh-TW" b="0" dirty="0">
                <a:latin typeface="標楷體" pitchFamily="65" charset="-120"/>
                <a:ea typeface="標楷體" pitchFamily="65" charset="-120"/>
              </a:rPr>
              <a:t>學校</a:t>
            </a:r>
            <a:r>
              <a:rPr lang="en-US" altLang="zh-TW" u="sng" dirty="0">
                <a:solidFill>
                  <a:srgbClr val="C00000"/>
                </a:solidFill>
                <a:latin typeface="標楷體" pitchFamily="65" charset="-120"/>
                <a:ea typeface="標楷體" pitchFamily="65" charset="-120"/>
              </a:rPr>
              <a:t>SWOTS</a:t>
            </a:r>
            <a:r>
              <a:rPr lang="zh-TW" altLang="zh-TW" b="0" dirty="0">
                <a:latin typeface="標楷體" pitchFamily="65" charset="-120"/>
                <a:ea typeface="標楷體" pitchFamily="65" charset="-120"/>
              </a:rPr>
              <a:t>分析，以評估學校及社區的特性、可運用之人力、物力資源及經驗。</a:t>
            </a:r>
          </a:p>
          <a:p>
            <a:pPr marL="457200" indent="-457200">
              <a:buFont typeface="+mj-lt"/>
              <a:buAutoNum type="arabicPeriod"/>
            </a:pPr>
            <a:r>
              <a:rPr lang="zh-TW" altLang="zh-TW" b="0" dirty="0">
                <a:latin typeface="標楷體" pitchFamily="65" charset="-120"/>
                <a:ea typeface="標楷體" pitchFamily="65" charset="-120"/>
              </a:rPr>
              <a:t>運用</a:t>
            </a:r>
            <a:r>
              <a:rPr lang="zh-TW" altLang="zh-TW" dirty="0">
                <a:solidFill>
                  <a:srgbClr val="C00000"/>
                </a:solidFill>
                <a:latin typeface="標楷體" pitchFamily="65" charset="-120"/>
                <a:ea typeface="標楷體" pitchFamily="65" charset="-120"/>
              </a:rPr>
              <a:t>焦點團體及溝通互動技巧訪談</a:t>
            </a:r>
            <a:r>
              <a:rPr lang="zh-TW" altLang="zh-TW" b="0" dirty="0">
                <a:latin typeface="標楷體" pitchFamily="65" charset="-120"/>
                <a:ea typeface="標楷體" pitchFamily="65" charset="-120"/>
              </a:rPr>
              <a:t>學校成員</a:t>
            </a:r>
            <a:r>
              <a:rPr lang="en-US" altLang="zh-TW" b="0" dirty="0">
                <a:latin typeface="標楷體" pitchFamily="65" charset="-120"/>
                <a:ea typeface="標楷體" pitchFamily="65" charset="-120"/>
              </a:rPr>
              <a:t>(</a:t>
            </a:r>
            <a:r>
              <a:rPr lang="zh-TW" altLang="zh-TW" b="0" dirty="0">
                <a:latin typeface="標楷體" pitchFamily="65" charset="-120"/>
                <a:ea typeface="標楷體" pitchFamily="65" charset="-120"/>
              </a:rPr>
              <a:t>教職員工生</a:t>
            </a:r>
            <a:r>
              <a:rPr lang="en-US" altLang="zh-TW" b="0" dirty="0">
                <a:latin typeface="標楷體" pitchFamily="65" charset="-120"/>
                <a:ea typeface="標楷體" pitchFamily="65" charset="-120"/>
              </a:rPr>
              <a:t>)</a:t>
            </a:r>
            <a:r>
              <a:rPr lang="zh-TW" altLang="zh-TW" b="0" dirty="0">
                <a:latin typeface="標楷體" pitchFamily="65" charset="-120"/>
                <a:ea typeface="標楷體" pitchFamily="65" charset="-120"/>
              </a:rPr>
              <a:t>的意見領袖及家長、社區人士等，以了解他們對學校學校健康現況之看法及滿意度並藉著訪談互動的過程，激發他們參與的意願</a:t>
            </a:r>
            <a:r>
              <a:rPr lang="zh-TW" altLang="zh-TW" b="0" dirty="0" smtClean="0">
                <a:latin typeface="標楷體" pitchFamily="65" charset="-120"/>
                <a:ea typeface="標楷體" pitchFamily="65" charset="-120"/>
              </a:rPr>
              <a:t>。</a:t>
            </a:r>
            <a:endParaRPr lang="en-US" altLang="zh-TW" b="0" dirty="0" smtClean="0">
              <a:latin typeface="標楷體" pitchFamily="65" charset="-120"/>
              <a:ea typeface="標楷體" pitchFamily="65" charset="-120"/>
            </a:endParaRPr>
          </a:p>
          <a:p>
            <a:pPr marL="457200" indent="-457200">
              <a:buFont typeface="+mj-lt"/>
              <a:buAutoNum type="arabicPeriod"/>
            </a:pPr>
            <a:endParaRPr lang="en-US" altLang="zh-TW" b="0" dirty="0">
              <a:latin typeface="標楷體" pitchFamily="65" charset="-120"/>
              <a:ea typeface="標楷體" pitchFamily="65" charset="-120"/>
            </a:endParaRPr>
          </a:p>
          <a:p>
            <a:pPr marL="457200" indent="-457200">
              <a:buFont typeface="+mj-lt"/>
              <a:buAutoNum type="arabicPeriod"/>
            </a:pPr>
            <a:endParaRPr lang="zh-TW" altLang="en-US" b="0" dirty="0">
              <a:latin typeface="標楷體" pitchFamily="65" charset="-120"/>
              <a:ea typeface="標楷體" pitchFamily="65" charset="-120"/>
            </a:endParaRPr>
          </a:p>
          <a:p>
            <a:endParaRPr lang="zh-TW" altLang="en-US" dirty="0"/>
          </a:p>
        </p:txBody>
      </p:sp>
    </p:spTree>
    <p:extLst>
      <p:ext uri="{BB962C8B-B14F-4D97-AF65-F5344CB8AC3E}">
        <p14:creationId xmlns:p14="http://schemas.microsoft.com/office/powerpoint/2010/main" val="1557347926"/>
      </p:ext>
    </p:extLst>
  </p:cSld>
  <p:clrMapOvr>
    <a:masterClrMapping/>
  </p:clrMapOvr>
  <p:transition spd="slow">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圓角矩形 3"/>
          <p:cNvSpPr/>
          <p:nvPr/>
        </p:nvSpPr>
        <p:spPr bwMode="auto">
          <a:xfrm>
            <a:off x="410199" y="1495516"/>
            <a:ext cx="8383423" cy="1342277"/>
          </a:xfrm>
          <a:prstGeom prst="roundRect">
            <a:avLst/>
          </a:prstGeom>
          <a:solidFill>
            <a:srgbClr val="FFFF66"/>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chemeClr val="tx1"/>
              </a:solidFill>
              <a:effectLst/>
              <a:latin typeface="Arial" charset="0"/>
            </a:endParaRPr>
          </a:p>
        </p:txBody>
      </p:sp>
      <p:sp>
        <p:nvSpPr>
          <p:cNvPr id="3" name="標題 2"/>
          <p:cNvSpPr>
            <a:spLocks noGrp="1"/>
          </p:cNvSpPr>
          <p:nvPr>
            <p:ph type="title"/>
          </p:nvPr>
        </p:nvSpPr>
        <p:spPr/>
        <p:txBody>
          <a:bodyPr/>
          <a:lstStyle/>
          <a:p>
            <a:pPr marL="457200" indent="-457200"/>
            <a:r>
              <a:rPr lang="zh-TW" altLang="zh-TW" b="1" dirty="0">
                <a:latin typeface="標楷體" pitchFamily="65" charset="-120"/>
                <a:ea typeface="標楷體" pitchFamily="65" charset="-120"/>
              </a:rPr>
              <a:t>計畫擬定與執行</a:t>
            </a:r>
          </a:p>
        </p:txBody>
      </p:sp>
      <p:sp>
        <p:nvSpPr>
          <p:cNvPr id="2" name="內容版面配置區 1"/>
          <p:cNvSpPr>
            <a:spLocks noGrp="1"/>
          </p:cNvSpPr>
          <p:nvPr>
            <p:ph idx="1"/>
          </p:nvPr>
        </p:nvSpPr>
        <p:spPr>
          <a:xfrm>
            <a:off x="605307" y="1438565"/>
            <a:ext cx="8203842" cy="3451225"/>
          </a:xfrm>
          <a:noFill/>
        </p:spPr>
        <p:txBody>
          <a:bodyPr/>
          <a:lstStyle/>
          <a:p>
            <a:pPr marL="265113" lvl="1" indent="-265113" fontAlgn="auto">
              <a:spcAft>
                <a:spcPts val="0"/>
              </a:spcAft>
              <a:defRPr/>
            </a:pPr>
            <a:r>
              <a:rPr lang="zh-TW" altLang="zh-TW" sz="2400" dirty="0">
                <a:solidFill>
                  <a:srgbClr val="FF0000"/>
                </a:solidFill>
                <a:latin typeface="標楷體" pitchFamily="65" charset="-120"/>
                <a:ea typeface="標楷體" pitchFamily="65" charset="-120"/>
              </a:rPr>
              <a:t>成果指標：本計畫過去一年推動部頒與縣本特色指標具體成效及所欲達成之具體指標。</a:t>
            </a:r>
            <a:endParaRPr lang="en-US" altLang="zh-TW" sz="2400" dirty="0">
              <a:solidFill>
                <a:srgbClr val="FF0000"/>
              </a:solidFill>
              <a:latin typeface="標楷體" pitchFamily="65" charset="-120"/>
              <a:ea typeface="標楷體" pitchFamily="65" charset="-120"/>
            </a:endParaRPr>
          </a:p>
          <a:p>
            <a:pPr marL="265113" lvl="1" indent="-265113" fontAlgn="auto">
              <a:spcAft>
                <a:spcPts val="0"/>
              </a:spcAft>
              <a:defRPr/>
            </a:pPr>
            <a:r>
              <a:rPr lang="zh-TW" altLang="zh-TW" sz="2400" dirty="0">
                <a:solidFill>
                  <a:srgbClr val="FF0000"/>
                </a:solidFill>
                <a:latin typeface="標楷體" pitchFamily="65" charset="-120"/>
                <a:ea typeface="標楷體" pitchFamily="65" charset="-120"/>
              </a:rPr>
              <a:t>計畫策略：具體說明達成指標之</a:t>
            </a:r>
            <a:r>
              <a:rPr lang="zh-TW" altLang="zh-TW" sz="2400" dirty="0" smtClean="0">
                <a:solidFill>
                  <a:srgbClr val="FF0000"/>
                </a:solidFill>
                <a:latin typeface="標楷體" pitchFamily="65" charset="-120"/>
                <a:ea typeface="標楷體" pitchFamily="65" charset="-120"/>
              </a:rPr>
              <a:t>策略、</a:t>
            </a:r>
            <a:r>
              <a:rPr lang="zh-TW" altLang="zh-TW" sz="2400" dirty="0">
                <a:solidFill>
                  <a:srgbClr val="FF0000"/>
                </a:solidFill>
                <a:latin typeface="標楷體" pitchFamily="65" charset="-120"/>
                <a:ea typeface="標楷體" pitchFamily="65" charset="-120"/>
              </a:rPr>
              <a:t>作法及</a:t>
            </a:r>
            <a:r>
              <a:rPr lang="zh-TW" altLang="zh-TW" sz="2400" dirty="0" smtClean="0">
                <a:solidFill>
                  <a:srgbClr val="FF0000"/>
                </a:solidFill>
                <a:latin typeface="標楷體" pitchFamily="65" charset="-120"/>
                <a:ea typeface="標楷體" pitchFamily="65" charset="-120"/>
              </a:rPr>
              <a:t>步驟</a:t>
            </a:r>
            <a:endParaRPr lang="en-US" altLang="zh-TW" sz="2400" dirty="0" smtClean="0">
              <a:solidFill>
                <a:srgbClr val="FF0000"/>
              </a:solidFill>
              <a:latin typeface="標楷體" pitchFamily="65" charset="-120"/>
              <a:ea typeface="標楷體" pitchFamily="65" charset="-120"/>
            </a:endParaRPr>
          </a:p>
          <a:p>
            <a:pPr marL="265113" lvl="1" indent="-265113" fontAlgn="auto">
              <a:lnSpc>
                <a:spcPct val="130000"/>
              </a:lnSpc>
              <a:spcAft>
                <a:spcPts val="0"/>
              </a:spcAft>
              <a:defRPr/>
            </a:pPr>
            <a:endParaRPr lang="en-US" altLang="zh-TW" sz="2400" dirty="0">
              <a:solidFill>
                <a:srgbClr val="FF0000"/>
              </a:solidFill>
              <a:latin typeface="標楷體" pitchFamily="65" charset="-120"/>
              <a:ea typeface="標楷體" pitchFamily="65" charset="-120"/>
            </a:endParaRPr>
          </a:p>
          <a:p>
            <a:pPr marL="265113" lvl="1" indent="-265113" fontAlgn="auto">
              <a:spcAft>
                <a:spcPts val="0"/>
              </a:spcAft>
              <a:defRPr/>
            </a:pPr>
            <a:r>
              <a:rPr lang="zh-TW" altLang="zh-TW" sz="2400" dirty="0">
                <a:latin typeface="標楷體" pitchFamily="65" charset="-120"/>
                <a:ea typeface="標楷體" pitchFamily="65" charset="-120"/>
              </a:rPr>
              <a:t>依據學校</a:t>
            </a:r>
            <a:r>
              <a:rPr lang="zh-TW" altLang="zh-TW" sz="2400" u="sng" dirty="0">
                <a:latin typeface="標楷體" pitchFamily="65" charset="-120"/>
                <a:ea typeface="標楷體" pitchFamily="65" charset="-120"/>
              </a:rPr>
              <a:t>社會環境之現況分析及需求評估結果</a:t>
            </a:r>
            <a:r>
              <a:rPr lang="zh-TW" altLang="zh-TW" sz="2400" dirty="0">
                <a:latin typeface="標楷體" pitchFamily="65" charset="-120"/>
                <a:ea typeface="標楷體" pitchFamily="65" charset="-120"/>
              </a:rPr>
              <a:t>提出</a:t>
            </a:r>
            <a:r>
              <a:rPr lang="zh-TW" altLang="zh-TW" sz="2400" dirty="0">
                <a:solidFill>
                  <a:srgbClr val="C00000"/>
                </a:solidFill>
                <a:latin typeface="標楷體" pitchFamily="65" charset="-120"/>
                <a:ea typeface="標楷體" pitchFamily="65" charset="-120"/>
              </a:rPr>
              <a:t>目標</a:t>
            </a:r>
            <a:r>
              <a:rPr lang="zh-TW" altLang="zh-TW" sz="2400" dirty="0" smtClean="0">
                <a:solidFill>
                  <a:srgbClr val="C00000"/>
                </a:solidFill>
                <a:latin typeface="標楷體" pitchFamily="65" charset="-120"/>
                <a:ea typeface="標楷體" pitchFamily="65" charset="-120"/>
              </a:rPr>
              <a:t>及</a:t>
            </a:r>
            <a:r>
              <a:rPr lang="zh-TW" altLang="en-US" sz="2400" dirty="0" smtClean="0">
                <a:solidFill>
                  <a:srgbClr val="C00000"/>
                </a:solidFill>
                <a:latin typeface="標楷體" pitchFamily="65" charset="-120"/>
                <a:ea typeface="標楷體" pitchFamily="65" charset="-120"/>
              </a:rPr>
              <a:t>策略</a:t>
            </a:r>
            <a:r>
              <a:rPr lang="zh-TW" altLang="zh-TW"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marL="457200" lvl="1" indent="-457200" fontAlgn="auto">
              <a:spcAft>
                <a:spcPts val="0"/>
              </a:spcAft>
              <a:buFont typeface="+mj-lt"/>
              <a:buAutoNum type="arabicPeriod"/>
              <a:defRPr/>
            </a:pPr>
            <a:r>
              <a:rPr lang="zh-TW" altLang="en-US" dirty="0">
                <a:latin typeface="標楷體" pitchFamily="65" charset="-120"/>
                <a:ea typeface="標楷體" pitchFamily="65" charset="-120"/>
              </a:rPr>
              <a:t>目標</a:t>
            </a:r>
            <a:r>
              <a:rPr lang="zh-TW" altLang="en-US" dirty="0" smtClean="0">
                <a:latin typeface="標楷體" pitchFamily="65" charset="-120"/>
                <a:ea typeface="標楷體" pitchFamily="65" charset="-120"/>
              </a:rPr>
              <a:t>：是</a:t>
            </a:r>
            <a:r>
              <a:rPr lang="zh-TW" altLang="en-US" u="sng" dirty="0">
                <a:latin typeface="標楷體" pitchFamily="65" charset="-120"/>
                <a:ea typeface="標楷體" pitchFamily="65" charset="-120"/>
              </a:rPr>
              <a:t>連接計畫需求評估</a:t>
            </a:r>
            <a:r>
              <a:rPr lang="zh-TW" altLang="en-US" u="sng" dirty="0" smtClean="0">
                <a:latin typeface="標楷體" pitchFamily="65" charset="-120"/>
                <a:ea typeface="標楷體" pitchFamily="65" charset="-120"/>
              </a:rPr>
              <a:t>及策略的</a:t>
            </a:r>
            <a:r>
              <a:rPr lang="zh-TW" altLang="en-US" u="sng" dirty="0">
                <a:latin typeface="標楷體" pitchFamily="65" charset="-120"/>
                <a:ea typeface="標楷體" pitchFamily="65" charset="-120"/>
              </a:rPr>
              <a:t>一座橋</a:t>
            </a:r>
            <a:r>
              <a:rPr lang="zh-TW" altLang="en-US" dirty="0">
                <a:latin typeface="標楷體" pitchFamily="65" charset="-120"/>
                <a:ea typeface="標楷體" pitchFamily="65" charset="-120"/>
              </a:rPr>
              <a:t>；</a:t>
            </a:r>
            <a:r>
              <a:rPr lang="zh-TW" altLang="zh-TW" dirty="0">
                <a:latin typeface="標楷體" pitchFamily="65" charset="-120"/>
                <a:ea typeface="標楷體" pitchFamily="65" charset="-120"/>
              </a:rPr>
              <a:t>每項目標之後都必須有相對應</a:t>
            </a:r>
            <a:r>
              <a:rPr lang="zh-TW" altLang="zh-TW" dirty="0" smtClean="0">
                <a:latin typeface="標楷體" pitchFamily="65" charset="-120"/>
                <a:ea typeface="標楷體" pitchFamily="65" charset="-120"/>
              </a:rPr>
              <a:t>的</a:t>
            </a:r>
            <a:r>
              <a:rPr lang="zh-TW" altLang="en-US" dirty="0" smtClean="0">
                <a:latin typeface="標楷體" pitchFamily="65" charset="-120"/>
                <a:ea typeface="標楷體" pitchFamily="65" charset="-120"/>
              </a:rPr>
              <a:t>策略。</a:t>
            </a:r>
            <a:endParaRPr lang="zh-TW" altLang="en-US" dirty="0">
              <a:latin typeface="標楷體" pitchFamily="65" charset="-120"/>
              <a:ea typeface="標楷體" pitchFamily="65" charset="-120"/>
            </a:endParaRPr>
          </a:p>
          <a:p>
            <a:pPr marL="457200" lvl="1" indent="-457200" fontAlgn="auto">
              <a:spcAft>
                <a:spcPts val="0"/>
              </a:spcAft>
              <a:buFont typeface="+mj-lt"/>
              <a:buAutoNum type="arabicPeriod"/>
              <a:defRPr/>
            </a:pPr>
            <a:r>
              <a:rPr lang="zh-TW" altLang="en-US" sz="2400" dirty="0" smtClean="0">
                <a:latin typeface="標楷體" pitchFamily="65" charset="-120"/>
                <a:ea typeface="標楷體" pitchFamily="65" charset="-120"/>
              </a:rPr>
              <a:t>策略：</a:t>
            </a:r>
            <a:r>
              <a:rPr lang="zh-TW" altLang="zh-TW" sz="2400" dirty="0" smtClean="0">
                <a:latin typeface="標楷體" pitchFamily="65" charset="-120"/>
                <a:ea typeface="標楷體" pitchFamily="65" charset="-120"/>
              </a:rPr>
              <a:t>根據</a:t>
            </a:r>
            <a:r>
              <a:rPr lang="zh-TW" altLang="zh-TW" sz="2400" dirty="0">
                <a:latin typeface="標楷體" pitchFamily="65" charset="-120"/>
                <a:ea typeface="標楷體" pitchFamily="65" charset="-120"/>
              </a:rPr>
              <a:t>議題的</a:t>
            </a:r>
            <a:r>
              <a:rPr lang="zh-TW" altLang="zh-TW" sz="2400" u="sng" dirty="0">
                <a:latin typeface="標楷體" pitchFamily="65" charset="-120"/>
                <a:ea typeface="標楷體" pitchFamily="65" charset="-120"/>
              </a:rPr>
              <a:t>重要性、需求性及人物力資源之配合</a:t>
            </a:r>
            <a:r>
              <a:rPr lang="zh-TW" altLang="zh-TW" sz="2400" dirty="0">
                <a:latin typeface="標楷體" pitchFamily="65" charset="-120"/>
                <a:ea typeface="標楷體" pitchFamily="65" charset="-120"/>
              </a:rPr>
              <a:t>等各項評估指標，選定</a:t>
            </a:r>
            <a:r>
              <a:rPr lang="zh-TW" altLang="zh-TW" sz="2400" u="sng" dirty="0">
                <a:solidFill>
                  <a:srgbClr val="C00000"/>
                </a:solidFill>
                <a:latin typeface="標楷體" pitchFamily="65" charset="-120"/>
                <a:ea typeface="標楷體" pitchFamily="65" charset="-120"/>
              </a:rPr>
              <a:t>有勝算、可行的議題</a:t>
            </a:r>
            <a:r>
              <a:rPr lang="zh-TW" altLang="zh-TW" dirty="0">
                <a:latin typeface="標楷體" pitchFamily="65" charset="-120"/>
                <a:ea typeface="標楷體" pitchFamily="65" charset="-120"/>
              </a:rPr>
              <a:t>及</a:t>
            </a:r>
            <a:r>
              <a:rPr lang="zh-TW" altLang="zh-TW" sz="2400" u="sng" dirty="0">
                <a:solidFill>
                  <a:srgbClr val="C00000"/>
                </a:solidFill>
                <a:latin typeface="標楷體" pitchFamily="65" charset="-120"/>
                <a:ea typeface="標楷體" pitchFamily="65" charset="-120"/>
              </a:rPr>
              <a:t>決定目標與策略的優先順序</a:t>
            </a:r>
            <a:r>
              <a:rPr lang="zh-TW" altLang="zh-TW" sz="2400" dirty="0">
                <a:latin typeface="標楷體" pitchFamily="65" charset="-120"/>
                <a:ea typeface="標楷體" pitchFamily="65" charset="-120"/>
              </a:rPr>
              <a:t>，並藉由互動過程建立共識。</a:t>
            </a:r>
            <a:endParaRPr lang="en-US" altLang="zh-TW" sz="2400" dirty="0">
              <a:solidFill>
                <a:srgbClr val="FF0000"/>
              </a:solidFill>
              <a:latin typeface="標楷體" pitchFamily="65" charset="-120"/>
              <a:ea typeface="標楷體" pitchFamily="65" charset="-120"/>
            </a:endParaRPr>
          </a:p>
        </p:txBody>
      </p:sp>
    </p:spTree>
    <p:extLst>
      <p:ext uri="{BB962C8B-B14F-4D97-AF65-F5344CB8AC3E}">
        <p14:creationId xmlns:p14="http://schemas.microsoft.com/office/powerpoint/2010/main" val="3851922791"/>
      </p:ext>
    </p:extLst>
  </p:cSld>
  <p:clrMapOvr>
    <a:masterClrMapping/>
  </p:clrMapOvr>
  <p:transition spd="slow">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zh-TW" altLang="en-US" smtClean="0"/>
              <a:t>計畫的具體目標 </a:t>
            </a:r>
          </a:p>
        </p:txBody>
      </p:sp>
      <p:sp>
        <p:nvSpPr>
          <p:cNvPr id="93187" name="Rectangle 3"/>
          <p:cNvSpPr>
            <a:spLocks noGrp="1" noChangeArrowheads="1"/>
          </p:cNvSpPr>
          <p:nvPr>
            <p:ph type="body" idx="1"/>
          </p:nvPr>
        </p:nvSpPr>
        <p:spPr>
          <a:xfrm>
            <a:off x="457200" y="1066800"/>
            <a:ext cx="8229600" cy="4876800"/>
          </a:xfrm>
        </p:spPr>
        <p:txBody>
          <a:bodyPr/>
          <a:lstStyle/>
          <a:p>
            <a:pPr marL="533400" indent="-533400" eaLnBrk="1" hangingPunct="1">
              <a:lnSpc>
                <a:spcPct val="90000"/>
              </a:lnSpc>
              <a:buNone/>
            </a:pPr>
            <a:r>
              <a:rPr lang="zh-TW" altLang="en-US" sz="3600" b="0" dirty="0" smtClean="0">
                <a:solidFill>
                  <a:srgbClr val="FF0000"/>
                </a:solidFill>
                <a:latin typeface="標楷體" pitchFamily="65" charset="-120"/>
                <a:ea typeface="標楷體" pitchFamily="65" charset="-120"/>
                <a:sym typeface="Wingdings"/>
              </a:rPr>
              <a:t></a:t>
            </a:r>
            <a:r>
              <a:rPr lang="zh-TW" altLang="en-US" b="0" dirty="0" smtClean="0">
                <a:latin typeface="標楷體" pitchFamily="65" charset="-120"/>
                <a:ea typeface="標楷體" pitchFamily="65" charset="-120"/>
              </a:rPr>
              <a:t>具體目標的建構可由以下層面來考量： </a:t>
            </a:r>
          </a:p>
        </p:txBody>
      </p:sp>
      <p:graphicFrame>
        <p:nvGraphicFramePr>
          <p:cNvPr id="4" name="資料庫圖表 3"/>
          <p:cNvGraphicFramePr/>
          <p:nvPr>
            <p:extLst>
              <p:ext uri="{D42A27DB-BD31-4B8C-83A1-F6EECF244321}">
                <p14:modId xmlns:p14="http://schemas.microsoft.com/office/powerpoint/2010/main" val="2831553310"/>
              </p:ext>
            </p:extLst>
          </p:nvPr>
        </p:nvGraphicFramePr>
        <p:xfrm>
          <a:off x="179068" y="1603019"/>
          <a:ext cx="7327860" cy="46945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向上箭號 2"/>
          <p:cNvSpPr/>
          <p:nvPr/>
        </p:nvSpPr>
        <p:spPr bwMode="auto">
          <a:xfrm>
            <a:off x="6872747" y="2035278"/>
            <a:ext cx="501445" cy="3760838"/>
          </a:xfrm>
          <a:prstGeom prst="up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chemeClr val="tx1"/>
              </a:solidFill>
              <a:effectLst/>
              <a:latin typeface="Arial" charset="0"/>
            </a:endParaRPr>
          </a:p>
        </p:txBody>
      </p:sp>
      <p:sp>
        <p:nvSpPr>
          <p:cNvPr id="5" name="文字方塊 4"/>
          <p:cNvSpPr txBox="1"/>
          <p:nvPr/>
        </p:nvSpPr>
        <p:spPr>
          <a:xfrm>
            <a:off x="7374192" y="5147186"/>
            <a:ext cx="693175" cy="954107"/>
          </a:xfrm>
          <a:prstGeom prst="rect">
            <a:avLst/>
          </a:prstGeom>
          <a:noFill/>
        </p:spPr>
        <p:txBody>
          <a:bodyPr wrap="square" rtlCol="0">
            <a:spAutoFit/>
          </a:bodyPr>
          <a:lstStyle/>
          <a:p>
            <a:r>
              <a:rPr lang="zh-TW" altLang="en-US" sz="2800" dirty="0" smtClean="0"/>
              <a:t>低階</a:t>
            </a:r>
            <a:endParaRPr lang="zh-TW" altLang="en-US" sz="2800" dirty="0"/>
          </a:p>
        </p:txBody>
      </p:sp>
      <p:sp>
        <p:nvSpPr>
          <p:cNvPr id="8" name="文字方塊 7"/>
          <p:cNvSpPr txBox="1"/>
          <p:nvPr/>
        </p:nvSpPr>
        <p:spPr>
          <a:xfrm>
            <a:off x="7374191" y="1705707"/>
            <a:ext cx="693175" cy="954107"/>
          </a:xfrm>
          <a:prstGeom prst="rect">
            <a:avLst/>
          </a:prstGeom>
          <a:noFill/>
        </p:spPr>
        <p:txBody>
          <a:bodyPr wrap="square" rtlCol="0">
            <a:spAutoFit/>
          </a:bodyPr>
          <a:lstStyle/>
          <a:p>
            <a:r>
              <a:rPr lang="zh-TW" altLang="en-US" sz="2800" dirty="0" smtClean="0"/>
              <a:t>高階</a:t>
            </a:r>
            <a:endParaRPr lang="zh-TW" altLang="en-US" sz="2800" dirty="0"/>
          </a:p>
        </p:txBody>
      </p:sp>
      <p:sp>
        <p:nvSpPr>
          <p:cNvPr id="6" name="五角星形 5"/>
          <p:cNvSpPr/>
          <p:nvPr/>
        </p:nvSpPr>
        <p:spPr bwMode="auto">
          <a:xfrm>
            <a:off x="2986547" y="1907362"/>
            <a:ext cx="545691" cy="550795"/>
          </a:xfrm>
          <a:prstGeom prst="star5">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714908937"/>
      </p:ext>
    </p:extLst>
  </p:cSld>
  <p:clrMapOvr>
    <a:masterClrMapping/>
  </p:clrMapOvr>
  <p:transition spd="slow">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221226" y="634180"/>
            <a:ext cx="8524568" cy="4238369"/>
          </a:xfrm>
        </p:spPr>
        <p:txBody>
          <a:bodyPr/>
          <a:lstStyle/>
          <a:p>
            <a:r>
              <a:rPr lang="zh-TW" altLang="zh-TW" sz="2400" b="0" dirty="0">
                <a:latin typeface="標楷體" pitchFamily="65" charset="-120"/>
                <a:ea typeface="標楷體" pitchFamily="65" charset="-120"/>
              </a:rPr>
              <a:t>依據計劃執行之所</a:t>
            </a:r>
            <a:r>
              <a:rPr lang="zh-TW" altLang="zh-TW" sz="2400" b="0" dirty="0" smtClean="0">
                <a:latin typeface="標楷體" pitchFamily="65" charset="-120"/>
                <a:ea typeface="標楷體" pitchFamily="65" charset="-120"/>
              </a:rPr>
              <a:t>需</a:t>
            </a:r>
            <a:r>
              <a:rPr lang="zh-TW" altLang="en-US" sz="2400" b="0" dirty="0" smtClean="0">
                <a:latin typeface="標楷體" pitchFamily="65" charset="-120"/>
                <a:ea typeface="標楷體" pitchFamily="65" charset="-120"/>
              </a:rPr>
              <a:t>：（</a:t>
            </a:r>
            <a:r>
              <a:rPr lang="zh-TW" altLang="en-US" sz="2400" b="0" dirty="0" smtClean="0">
                <a:solidFill>
                  <a:srgbClr val="FF0000"/>
                </a:solidFill>
                <a:latin typeface="標楷體" pitchFamily="65" charset="-120"/>
                <a:ea typeface="標楷體" pitchFamily="65" charset="-120"/>
              </a:rPr>
              <a:t>六大範疇＋媒體行銷</a:t>
            </a:r>
            <a:r>
              <a:rPr lang="zh-TW" altLang="en-US" sz="2400" b="0" dirty="0" smtClean="0">
                <a:latin typeface="標楷體" pitchFamily="65" charset="-120"/>
                <a:ea typeface="標楷體" pitchFamily="65" charset="-120"/>
              </a:rPr>
              <a:t>）</a:t>
            </a:r>
            <a:endParaRPr lang="en-US" altLang="zh-TW" sz="2400" b="0" dirty="0" smtClean="0">
              <a:latin typeface="標楷體" pitchFamily="65" charset="-120"/>
              <a:ea typeface="標楷體" pitchFamily="65" charset="-120"/>
            </a:endParaRPr>
          </a:p>
          <a:p>
            <a:pPr marL="457200" indent="-457200">
              <a:buFont typeface="+mj-lt"/>
              <a:buAutoNum type="arabicPeriod"/>
            </a:pPr>
            <a:r>
              <a:rPr lang="en-US" altLang="zh-TW" sz="2400" b="0" dirty="0" smtClean="0">
                <a:solidFill>
                  <a:srgbClr val="C00000"/>
                </a:solidFill>
                <a:latin typeface="標楷體" pitchFamily="65" charset="-120"/>
                <a:ea typeface="標楷體" pitchFamily="65" charset="-120"/>
              </a:rPr>
              <a:t>(</a:t>
            </a:r>
            <a:r>
              <a:rPr lang="zh-TW" altLang="en-US" sz="2400" b="0" dirty="0" smtClean="0">
                <a:solidFill>
                  <a:srgbClr val="C00000"/>
                </a:solidFill>
                <a:latin typeface="標楷體" pitchFamily="65" charset="-120"/>
                <a:ea typeface="標楷體" pitchFamily="65" charset="-120"/>
              </a:rPr>
              <a:t>整體政策、環境</a:t>
            </a:r>
            <a:r>
              <a:rPr lang="en-US" altLang="zh-TW" sz="2400" b="0" dirty="0" smtClean="0">
                <a:solidFill>
                  <a:srgbClr val="C00000"/>
                </a:solidFill>
                <a:latin typeface="標楷體" pitchFamily="65" charset="-120"/>
                <a:ea typeface="標楷體" pitchFamily="65" charset="-120"/>
              </a:rPr>
              <a:t>)</a:t>
            </a:r>
            <a:r>
              <a:rPr lang="zh-TW" altLang="zh-TW" sz="2400" b="0" dirty="0" smtClean="0">
                <a:latin typeface="標楷體" pitchFamily="65" charset="-120"/>
                <a:ea typeface="標楷體" pitchFamily="65" charset="-120"/>
              </a:rPr>
              <a:t>協調</a:t>
            </a:r>
            <a:r>
              <a:rPr lang="zh-TW" altLang="zh-TW" sz="2400" b="0" dirty="0">
                <a:latin typeface="標楷體" pitchFamily="65" charset="-120"/>
                <a:ea typeface="標楷體" pitchFamily="65" charset="-120"/>
              </a:rPr>
              <a:t>各單位修訂相關法令、章程及</a:t>
            </a:r>
            <a:r>
              <a:rPr lang="zh-TW" altLang="zh-TW" sz="2400" b="0" dirty="0" smtClean="0">
                <a:latin typeface="標楷體" pitchFamily="65" charset="-120"/>
                <a:ea typeface="標楷體" pitchFamily="65" charset="-120"/>
              </a:rPr>
              <a:t>規定，</a:t>
            </a:r>
            <a:r>
              <a:rPr lang="zh-TW" altLang="zh-TW" sz="2400" b="0" dirty="0">
                <a:latin typeface="標楷體" pitchFamily="65" charset="-120"/>
                <a:ea typeface="標楷體" pitchFamily="65" charset="-120"/>
              </a:rPr>
              <a:t>以提供充分的機會讓學校成員（教職員工生）及家長共同</a:t>
            </a:r>
            <a:r>
              <a:rPr lang="zh-TW" altLang="zh-TW" sz="2400" b="0" dirty="0" smtClean="0">
                <a:latin typeface="標楷體" pitchFamily="65" charset="-120"/>
                <a:ea typeface="標楷體" pitchFamily="65" charset="-120"/>
              </a:rPr>
              <a:t>參與，</a:t>
            </a:r>
            <a:r>
              <a:rPr lang="zh-TW" altLang="zh-TW" sz="2400" b="0" dirty="0">
                <a:latin typeface="標楷體" pitchFamily="65" charset="-120"/>
                <a:ea typeface="標楷體" pitchFamily="65" charset="-120"/>
              </a:rPr>
              <a:t>增進人力</a:t>
            </a:r>
            <a:r>
              <a:rPr lang="en-US" altLang="zh-TW" sz="2400" b="0" dirty="0">
                <a:latin typeface="標楷體" pitchFamily="65" charset="-120"/>
                <a:ea typeface="標楷體" pitchFamily="65" charset="-120"/>
              </a:rPr>
              <a:t>/</a:t>
            </a:r>
            <a:r>
              <a:rPr lang="zh-TW" altLang="zh-TW" sz="2400" b="0" dirty="0">
                <a:latin typeface="標楷體" pitchFamily="65" charset="-120"/>
                <a:ea typeface="標楷體" pitchFamily="65" charset="-120"/>
              </a:rPr>
              <a:t>物力資源之可近性及設備之可利用</a:t>
            </a:r>
            <a:r>
              <a:rPr lang="zh-TW" altLang="zh-TW" sz="2400" b="0" dirty="0" smtClean="0">
                <a:latin typeface="標楷體" pitchFamily="65" charset="-120"/>
                <a:ea typeface="標楷體" pitchFamily="65" charset="-120"/>
              </a:rPr>
              <a:t>性，</a:t>
            </a:r>
            <a:r>
              <a:rPr lang="zh-TW" altLang="zh-TW" sz="2400" b="0" dirty="0">
                <a:latin typeface="標楷體" pitchFamily="65" charset="-120"/>
                <a:ea typeface="標楷體" pitchFamily="65" charset="-120"/>
              </a:rPr>
              <a:t>並有充足之經費，以提供更完善的學校健康環境與服務。</a:t>
            </a:r>
          </a:p>
          <a:p>
            <a:pPr marL="457200" indent="-457200">
              <a:buFont typeface="+mj-lt"/>
              <a:buAutoNum type="arabicPeriod"/>
            </a:pPr>
            <a:r>
              <a:rPr lang="en-US" altLang="zh-TW" sz="2400" b="0" dirty="0">
                <a:solidFill>
                  <a:srgbClr val="C00000"/>
                </a:solidFill>
                <a:latin typeface="標楷體" pitchFamily="65" charset="-120"/>
                <a:ea typeface="標楷體" pitchFamily="65" charset="-120"/>
              </a:rPr>
              <a:t>(</a:t>
            </a:r>
            <a:r>
              <a:rPr lang="zh-TW" altLang="en-US" sz="2400" b="0" dirty="0">
                <a:solidFill>
                  <a:srgbClr val="C00000"/>
                </a:solidFill>
                <a:latin typeface="標楷體" pitchFamily="65" charset="-120"/>
                <a:ea typeface="標楷體" pitchFamily="65" charset="-120"/>
              </a:rPr>
              <a:t>教學</a:t>
            </a:r>
            <a:r>
              <a:rPr lang="en-US" altLang="zh-TW" sz="2400" b="0" dirty="0">
                <a:solidFill>
                  <a:srgbClr val="C00000"/>
                </a:solidFill>
                <a:latin typeface="標楷體" pitchFamily="65" charset="-120"/>
                <a:ea typeface="標楷體" pitchFamily="65" charset="-120"/>
              </a:rPr>
              <a:t>)</a:t>
            </a:r>
            <a:r>
              <a:rPr lang="zh-TW" altLang="zh-TW" sz="2400" b="0" dirty="0" smtClean="0">
                <a:latin typeface="標楷體" pitchFamily="65" charset="-120"/>
                <a:ea typeface="標楷體" pitchFamily="65" charset="-120"/>
              </a:rPr>
              <a:t>課程</a:t>
            </a:r>
            <a:r>
              <a:rPr lang="zh-TW" altLang="zh-TW" sz="2400" b="0" dirty="0">
                <a:latin typeface="標楷體" pitchFamily="65" charset="-120"/>
                <a:ea typeface="標楷體" pitchFamily="65" charset="-120"/>
              </a:rPr>
              <a:t>介入方面，由課程發展委員會進行統整規劃，將所選定之</a:t>
            </a:r>
            <a:r>
              <a:rPr lang="zh-TW" altLang="zh-TW" sz="2400" b="0" u="sng" dirty="0">
                <a:latin typeface="標楷體" pitchFamily="65" charset="-120"/>
                <a:ea typeface="標楷體" pitchFamily="65" charset="-120"/>
              </a:rPr>
              <a:t>健康議題融入相關之課程教學與學習評量</a:t>
            </a:r>
            <a:r>
              <a:rPr lang="zh-TW" altLang="zh-TW" sz="2400" b="0" dirty="0" smtClean="0">
                <a:latin typeface="標楷體" pitchFamily="65" charset="-120"/>
                <a:ea typeface="標楷體" pitchFamily="65" charset="-120"/>
              </a:rPr>
              <a:t>。</a:t>
            </a:r>
            <a:endParaRPr lang="en-US" altLang="zh-TW" sz="2400" b="0" dirty="0" smtClean="0">
              <a:latin typeface="標楷體" pitchFamily="65" charset="-120"/>
              <a:ea typeface="標楷體" pitchFamily="65" charset="-120"/>
            </a:endParaRPr>
          </a:p>
          <a:p>
            <a:pPr marL="457200" indent="-457200">
              <a:buFont typeface="+mj-lt"/>
              <a:buAutoNum type="arabicPeriod"/>
            </a:pPr>
            <a:r>
              <a:rPr lang="en-US" altLang="zh-TW" sz="2400" b="0" dirty="0">
                <a:solidFill>
                  <a:srgbClr val="C00000"/>
                </a:solidFill>
                <a:latin typeface="標楷體" pitchFamily="65" charset="-120"/>
                <a:ea typeface="標楷體" pitchFamily="65" charset="-120"/>
              </a:rPr>
              <a:t>(</a:t>
            </a:r>
            <a:r>
              <a:rPr lang="zh-TW" altLang="en-US" sz="2400" b="0" dirty="0">
                <a:solidFill>
                  <a:srgbClr val="C00000"/>
                </a:solidFill>
                <a:latin typeface="標楷體" pitchFamily="65" charset="-120"/>
                <a:ea typeface="標楷體" pitchFamily="65" charset="-120"/>
              </a:rPr>
              <a:t>社區關係</a:t>
            </a:r>
            <a:r>
              <a:rPr lang="en-US" altLang="zh-TW" sz="2400" b="0" dirty="0">
                <a:solidFill>
                  <a:srgbClr val="C00000"/>
                </a:solidFill>
                <a:latin typeface="標楷體" pitchFamily="65" charset="-120"/>
                <a:ea typeface="標楷體" pitchFamily="65" charset="-120"/>
              </a:rPr>
              <a:t>)</a:t>
            </a:r>
            <a:r>
              <a:rPr lang="zh-TW" altLang="zh-TW" sz="2400" b="0" dirty="0" smtClean="0">
                <a:latin typeface="標楷體" pitchFamily="65" charset="-120"/>
                <a:ea typeface="標楷體" pitchFamily="65" charset="-120"/>
              </a:rPr>
              <a:t>活動</a:t>
            </a:r>
            <a:r>
              <a:rPr lang="zh-TW" altLang="zh-TW" sz="2400" b="0" dirty="0">
                <a:latin typeface="標楷體" pitchFamily="65" charset="-120"/>
                <a:ea typeface="標楷體" pitchFamily="65" charset="-120"/>
              </a:rPr>
              <a:t>介入方面，可藉由推廣活動及辦理訓練的方式</a:t>
            </a:r>
            <a:r>
              <a:rPr lang="zh-TW" altLang="zh-TW" sz="2400" b="0" u="sng" dirty="0">
                <a:latin typeface="標楷體" pitchFamily="65" charset="-120"/>
                <a:ea typeface="標楷體" pitchFamily="65" charset="-120"/>
              </a:rPr>
              <a:t>增進學校成員之健康知能與行為</a:t>
            </a:r>
            <a:r>
              <a:rPr lang="zh-TW" altLang="zh-TW" sz="2400" b="0" dirty="0">
                <a:latin typeface="標楷體" pitchFamily="65" charset="-120"/>
                <a:ea typeface="標楷體" pitchFamily="65" charset="-120"/>
              </a:rPr>
              <a:t>，並</a:t>
            </a:r>
            <a:r>
              <a:rPr lang="zh-TW" altLang="zh-TW" sz="2400" b="0" u="sng" dirty="0">
                <a:latin typeface="標楷體" pitchFamily="65" charset="-120"/>
                <a:ea typeface="標楷體" pitchFamily="65" charset="-120"/>
              </a:rPr>
              <a:t>增強師生互動關係及增進家長及社區等組織之支持與合作</a:t>
            </a:r>
            <a:r>
              <a:rPr lang="zh-TW" altLang="zh-TW" sz="2400" b="0" dirty="0">
                <a:latin typeface="標楷體" pitchFamily="65" charset="-120"/>
                <a:ea typeface="標楷體" pitchFamily="65" charset="-120"/>
              </a:rPr>
              <a:t>。</a:t>
            </a:r>
          </a:p>
          <a:p>
            <a:pPr marL="457200" indent="-457200">
              <a:buFont typeface="+mj-lt"/>
              <a:buAutoNum type="arabicPeriod"/>
            </a:pPr>
            <a:r>
              <a:rPr lang="en-US" altLang="zh-TW" sz="2400" b="0" dirty="0">
                <a:solidFill>
                  <a:srgbClr val="C00000"/>
                </a:solidFill>
                <a:latin typeface="標楷體" pitchFamily="65" charset="-120"/>
                <a:ea typeface="標楷體" pitchFamily="65" charset="-120"/>
              </a:rPr>
              <a:t>(</a:t>
            </a:r>
            <a:r>
              <a:rPr lang="zh-TW" altLang="en-US" sz="2400" b="0" dirty="0">
                <a:solidFill>
                  <a:srgbClr val="C00000"/>
                </a:solidFill>
                <a:latin typeface="標楷體" pitchFamily="65" charset="-120"/>
                <a:ea typeface="標楷體" pitchFamily="65" charset="-120"/>
              </a:rPr>
              <a:t>媒體行銷</a:t>
            </a:r>
            <a:r>
              <a:rPr lang="en-US" altLang="zh-TW" sz="2400" b="0" dirty="0">
                <a:solidFill>
                  <a:srgbClr val="C00000"/>
                </a:solidFill>
                <a:latin typeface="標楷體" pitchFamily="65" charset="-120"/>
                <a:ea typeface="標楷體" pitchFamily="65" charset="-120"/>
              </a:rPr>
              <a:t>)</a:t>
            </a:r>
            <a:r>
              <a:rPr lang="zh-TW" altLang="zh-TW" sz="2400" b="0" dirty="0" smtClean="0">
                <a:latin typeface="標楷體" pitchFamily="65" charset="-120"/>
                <a:ea typeface="標楷體" pitchFamily="65" charset="-120"/>
              </a:rPr>
              <a:t>媒體</a:t>
            </a:r>
            <a:r>
              <a:rPr lang="zh-TW" altLang="zh-TW" sz="2400" b="0" dirty="0">
                <a:latin typeface="標楷體" pitchFamily="65" charset="-120"/>
                <a:ea typeface="標楷體" pitchFamily="65" charset="-120"/>
              </a:rPr>
              <a:t>傳播方面，可運用平面媒體（如單張、海報、校訊、小冊）及電子媒體（如健康網站、校園廣播、電子告示板）等等以傳播健康資訊並引發學校成員及家長的關心及參與。</a:t>
            </a:r>
            <a:r>
              <a:rPr lang="en-US" altLang="zh-TW" sz="2400" b="0" dirty="0">
                <a:latin typeface="標楷體" pitchFamily="65" charset="-120"/>
                <a:ea typeface="標楷體" pitchFamily="65" charset="-120"/>
              </a:rPr>
              <a:t> </a:t>
            </a:r>
            <a:endParaRPr lang="zh-TW" altLang="zh-TW" sz="2400" b="0" dirty="0">
              <a:latin typeface="標楷體" pitchFamily="65" charset="-120"/>
              <a:ea typeface="標楷體" pitchFamily="65" charset="-120"/>
            </a:endParaRPr>
          </a:p>
          <a:p>
            <a:endParaRPr lang="zh-TW" altLang="en-US" sz="2400" b="0" dirty="0">
              <a:solidFill>
                <a:srgbClr val="C00000"/>
              </a:solidFill>
              <a:latin typeface="標楷體" pitchFamily="65" charset="-120"/>
              <a:ea typeface="標楷體" pitchFamily="65" charset="-120"/>
            </a:endParaRPr>
          </a:p>
        </p:txBody>
      </p:sp>
    </p:spTree>
    <p:extLst>
      <p:ext uri="{BB962C8B-B14F-4D97-AF65-F5344CB8AC3E}">
        <p14:creationId xmlns:p14="http://schemas.microsoft.com/office/powerpoint/2010/main" val="3682167704"/>
      </p:ext>
    </p:extLst>
  </p:cSld>
  <p:clrMapOvr>
    <a:masterClrMapping/>
  </p:clrMapOvr>
  <p:transition spd="slow">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zh-TW" b="1" dirty="0">
                <a:latin typeface="標楷體" pitchFamily="65" charset="-120"/>
                <a:ea typeface="標楷體" pitchFamily="65" charset="-120"/>
              </a:rPr>
              <a:t>評價與</a:t>
            </a:r>
            <a:r>
              <a:rPr lang="zh-TW" altLang="zh-TW" b="1" dirty="0" smtClean="0">
                <a:latin typeface="標楷體" pitchFamily="65" charset="-120"/>
                <a:ea typeface="標楷體" pitchFamily="65" charset="-120"/>
              </a:rPr>
              <a:t>回饋</a:t>
            </a:r>
            <a:endParaRPr lang="zh-TW" altLang="en-US" dirty="0">
              <a:latin typeface="標楷體" pitchFamily="65" charset="-120"/>
              <a:ea typeface="標楷體" pitchFamily="65" charset="-120"/>
            </a:endParaRPr>
          </a:p>
        </p:txBody>
      </p:sp>
      <p:sp>
        <p:nvSpPr>
          <p:cNvPr id="2" name="內容版面配置區 1"/>
          <p:cNvSpPr>
            <a:spLocks noGrp="1"/>
          </p:cNvSpPr>
          <p:nvPr>
            <p:ph idx="1"/>
          </p:nvPr>
        </p:nvSpPr>
        <p:spPr/>
        <p:txBody>
          <a:bodyPr/>
          <a:lstStyle/>
          <a:p>
            <a:r>
              <a:rPr lang="zh-TW" altLang="en-US" b="0" dirty="0" smtClean="0">
                <a:solidFill>
                  <a:srgbClr val="FF0000"/>
                </a:solidFill>
                <a:latin typeface="標楷體" pitchFamily="65" charset="-120"/>
                <a:ea typeface="標楷體" pitchFamily="65" charset="-120"/>
              </a:rPr>
              <a:t>評價的功能：</a:t>
            </a:r>
            <a:endParaRPr lang="en-US" altLang="zh-TW" b="0" dirty="0" smtClean="0">
              <a:solidFill>
                <a:srgbClr val="FF0000"/>
              </a:solidFill>
              <a:latin typeface="標楷體" pitchFamily="65" charset="-120"/>
              <a:ea typeface="標楷體" pitchFamily="65" charset="-120"/>
            </a:endParaRPr>
          </a:p>
          <a:p>
            <a:pPr marL="514350" indent="-514350">
              <a:buFont typeface="+mj-lt"/>
              <a:buAutoNum type="arabicPeriod"/>
            </a:pPr>
            <a:r>
              <a:rPr lang="zh-TW" altLang="en-US" b="0" dirty="0" smtClean="0">
                <a:solidFill>
                  <a:srgbClr val="FF0000"/>
                </a:solidFill>
                <a:latin typeface="標楷體" pitchFamily="65" charset="-120"/>
                <a:ea typeface="標楷體" pitchFamily="65" charset="-120"/>
              </a:rPr>
              <a:t>提供</a:t>
            </a:r>
            <a:r>
              <a:rPr lang="zh-TW" altLang="en-US" b="0" dirty="0">
                <a:solidFill>
                  <a:srgbClr val="FF0000"/>
                </a:solidFill>
                <a:latin typeface="標楷體" pitchFamily="65" charset="-120"/>
                <a:ea typeface="標楷體" pitchFamily="65" charset="-120"/>
              </a:rPr>
              <a:t>計畫是否有效的資訊</a:t>
            </a:r>
            <a:endParaRPr lang="en-US" altLang="zh-TW" b="0" dirty="0">
              <a:solidFill>
                <a:srgbClr val="FF0000"/>
              </a:solidFill>
              <a:latin typeface="標楷體" pitchFamily="65" charset="-120"/>
              <a:ea typeface="標楷體" pitchFamily="65" charset="-120"/>
            </a:endParaRPr>
          </a:p>
          <a:p>
            <a:pPr marL="514350" indent="-514350">
              <a:buFont typeface="+mj-lt"/>
              <a:buAutoNum type="arabicPeriod"/>
            </a:pPr>
            <a:r>
              <a:rPr lang="zh-TW" altLang="en-US" b="0" dirty="0" smtClean="0">
                <a:solidFill>
                  <a:srgbClr val="FF0000"/>
                </a:solidFill>
                <a:latin typeface="標楷體" pitchFamily="65" charset="-120"/>
                <a:ea typeface="標楷體" pitchFamily="65" charset="-120"/>
              </a:rPr>
              <a:t>提供</a:t>
            </a:r>
            <a:r>
              <a:rPr lang="zh-TW" altLang="en-US" b="0" dirty="0">
                <a:solidFill>
                  <a:srgbClr val="FF0000"/>
                </a:solidFill>
                <a:latin typeface="標楷體" pitchFamily="65" charset="-120"/>
                <a:ea typeface="標楷體" pitchFamily="65" charset="-120"/>
              </a:rPr>
              <a:t>高層做為支持本計畫的依據</a:t>
            </a:r>
            <a:endParaRPr lang="en-US" altLang="zh-TW" b="0" dirty="0">
              <a:solidFill>
                <a:srgbClr val="FF0000"/>
              </a:solidFill>
              <a:latin typeface="標楷體" pitchFamily="65" charset="-120"/>
              <a:ea typeface="標楷體" pitchFamily="65" charset="-120"/>
            </a:endParaRPr>
          </a:p>
          <a:p>
            <a:endParaRPr lang="en-US" altLang="zh-TW" b="0" dirty="0" smtClean="0">
              <a:latin typeface="標楷體" pitchFamily="65" charset="-120"/>
              <a:ea typeface="標楷體" pitchFamily="65" charset="-120"/>
            </a:endParaRPr>
          </a:p>
          <a:p>
            <a:r>
              <a:rPr lang="zh-TW" altLang="en-US" b="0" dirty="0">
                <a:latin typeface="標楷體" pitchFamily="65" charset="-120"/>
                <a:ea typeface="標楷體" pitchFamily="65" charset="-120"/>
              </a:rPr>
              <a:t>在計畫的初始階段就應仔細的思考及設計評價，否則無法掌握及收集到有用及有意義的資料。</a:t>
            </a:r>
          </a:p>
          <a:p>
            <a:pPr marL="514350" indent="-514350">
              <a:buFont typeface="+mj-lt"/>
              <a:buAutoNum type="arabicPeriod"/>
            </a:pPr>
            <a:r>
              <a:rPr lang="zh-TW" altLang="en-US" b="0" dirty="0" smtClean="0">
                <a:latin typeface="標楷體" pitchFamily="65" charset="-120"/>
                <a:ea typeface="標楷體" pitchFamily="65" charset="-120"/>
              </a:rPr>
              <a:t>評價</a:t>
            </a:r>
            <a:r>
              <a:rPr lang="zh-TW" altLang="en-US" b="0" dirty="0">
                <a:latin typeface="標楷體" pitchFamily="65" charset="-120"/>
                <a:ea typeface="標楷體" pitchFamily="65" charset="-120"/>
              </a:rPr>
              <a:t>的方法：可分為</a:t>
            </a:r>
            <a:r>
              <a:rPr lang="zh-TW" altLang="en-US" b="0" u="sng" dirty="0">
                <a:latin typeface="標楷體" pitchFamily="65" charset="-120"/>
                <a:ea typeface="標楷體" pitchFamily="65" charset="-120"/>
              </a:rPr>
              <a:t>質性及量性</a:t>
            </a:r>
            <a:r>
              <a:rPr lang="zh-TW" altLang="en-US" b="0" dirty="0">
                <a:latin typeface="標楷體" pitchFamily="65" charset="-120"/>
                <a:ea typeface="標楷體" pitchFamily="65" charset="-120"/>
              </a:rPr>
              <a:t>。</a:t>
            </a:r>
            <a:endParaRPr lang="en-US" altLang="zh-TW" b="0" dirty="0">
              <a:latin typeface="標楷體" pitchFamily="65" charset="-120"/>
              <a:ea typeface="標楷體" pitchFamily="65" charset="-120"/>
            </a:endParaRPr>
          </a:p>
          <a:p>
            <a:pPr marL="514350" indent="-514350">
              <a:buFont typeface="+mj-lt"/>
              <a:buAutoNum type="arabicPeriod"/>
            </a:pPr>
            <a:r>
              <a:rPr lang="zh-TW" altLang="en-US" b="0" dirty="0">
                <a:latin typeface="標楷體" pitchFamily="65" charset="-120"/>
                <a:ea typeface="標楷體" pitchFamily="65" charset="-120"/>
              </a:rPr>
              <a:t>評價的種類：可分為</a:t>
            </a:r>
            <a:r>
              <a:rPr lang="zh-TW" altLang="en-US" b="0" u="sng" dirty="0">
                <a:latin typeface="標楷體" pitchFamily="65" charset="-120"/>
                <a:ea typeface="標楷體" pitchFamily="65" charset="-120"/>
              </a:rPr>
              <a:t>過程及結果評價</a:t>
            </a:r>
            <a:r>
              <a:rPr lang="zh-TW" altLang="en-US" b="0" dirty="0">
                <a:latin typeface="標楷體" pitchFamily="65" charset="-120"/>
                <a:ea typeface="標楷體" pitchFamily="65" charset="-120"/>
              </a:rPr>
              <a:t>。</a:t>
            </a:r>
            <a:endParaRPr lang="en-US" altLang="zh-TW" b="0" dirty="0">
              <a:latin typeface="標楷體" pitchFamily="65" charset="-120"/>
              <a:ea typeface="標楷體" pitchFamily="65" charset="-120"/>
            </a:endParaRPr>
          </a:p>
        </p:txBody>
      </p:sp>
    </p:spTree>
    <p:extLst>
      <p:ext uri="{BB962C8B-B14F-4D97-AF65-F5344CB8AC3E}">
        <p14:creationId xmlns:p14="http://schemas.microsoft.com/office/powerpoint/2010/main" val="3324792707"/>
      </p:ext>
    </p:extLst>
  </p:cSld>
  <p:clrMapOvr>
    <a:masterClrMapping/>
  </p:clrMapOvr>
  <p:transition spd="slow">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標題 1"/>
          <p:cNvSpPr>
            <a:spLocks noGrp="1"/>
          </p:cNvSpPr>
          <p:nvPr>
            <p:ph type="title"/>
          </p:nvPr>
        </p:nvSpPr>
        <p:spPr/>
        <p:txBody>
          <a:bodyPr/>
          <a:lstStyle/>
          <a:p>
            <a:pPr eaLnBrk="1" hangingPunct="1"/>
            <a:r>
              <a:rPr lang="zh-TW" altLang="en-US" dirty="0" smtClean="0"/>
              <a:t>質性及量性</a:t>
            </a:r>
          </a:p>
        </p:txBody>
      </p:sp>
      <p:sp>
        <p:nvSpPr>
          <p:cNvPr id="3" name="內容版面配置區 2"/>
          <p:cNvSpPr>
            <a:spLocks noGrp="1"/>
          </p:cNvSpPr>
          <p:nvPr>
            <p:ph idx="1"/>
          </p:nvPr>
        </p:nvSpPr>
        <p:spPr/>
        <p:txBody>
          <a:bodyPr/>
          <a:lstStyle/>
          <a:p>
            <a:pPr marL="514350" indent="-514350" eaLnBrk="1" hangingPunct="1">
              <a:buFont typeface="+mj-lt"/>
              <a:buAutoNum type="arabicPeriod"/>
              <a:defRPr/>
            </a:pPr>
            <a:r>
              <a:rPr lang="zh-TW" altLang="en-US" b="0" dirty="0" smtClean="0">
                <a:solidFill>
                  <a:srgbClr val="FF0000"/>
                </a:solidFill>
                <a:latin typeface="標楷體" pitchFamily="65" charset="-120"/>
                <a:ea typeface="標楷體" pitchFamily="65" charset="-120"/>
              </a:rPr>
              <a:t>質性（以文字或圖像呈現）：參與者個人的經驗描述，強調個人的成長過程，提供較感性的資料。</a:t>
            </a:r>
            <a:r>
              <a:rPr lang="zh-TW" altLang="en-US" b="0" dirty="0" smtClean="0">
                <a:latin typeface="標楷體" pitchFamily="65" charset="-120"/>
                <a:ea typeface="標楷體" pitchFamily="65" charset="-120"/>
              </a:rPr>
              <a:t>多半採用訪談、個案研究、焦點團體法或觀察等方式進行。</a:t>
            </a:r>
            <a:endParaRPr lang="en-US" altLang="zh-TW" b="0" dirty="0" smtClean="0">
              <a:latin typeface="標楷體" pitchFamily="65" charset="-120"/>
              <a:ea typeface="標楷體" pitchFamily="65" charset="-120"/>
            </a:endParaRPr>
          </a:p>
          <a:p>
            <a:pPr marL="514350" indent="-514350" eaLnBrk="1" hangingPunct="1">
              <a:buFont typeface="+mj-lt"/>
              <a:buAutoNum type="arabicPeriod"/>
              <a:defRPr/>
            </a:pPr>
            <a:r>
              <a:rPr lang="zh-TW" altLang="en-US" b="0" dirty="0" smtClean="0">
                <a:solidFill>
                  <a:srgbClr val="FF0000"/>
                </a:solidFill>
                <a:latin typeface="標楷體" pitchFamily="65" charset="-120"/>
                <a:ea typeface="標楷體" pitchFamily="65" charset="-120"/>
              </a:rPr>
              <a:t>量性（以數字呈現）：收集及統整群體而非個人的資料</a:t>
            </a:r>
            <a:r>
              <a:rPr lang="zh-TW" altLang="en-US" b="0" dirty="0" smtClean="0">
                <a:latin typeface="標楷體" pitchFamily="65" charset="-120"/>
                <a:ea typeface="標楷體" pitchFamily="65" charset="-120"/>
              </a:rPr>
              <a:t>，例如：參加活動的人數、參與者的滿意度、飲食知識的測量或運動的生活型態測量等。</a:t>
            </a:r>
            <a:endParaRPr lang="en-US" altLang="zh-TW" b="0" dirty="0" smtClean="0">
              <a:latin typeface="標楷體" pitchFamily="65" charset="-120"/>
              <a:ea typeface="標楷體" pitchFamily="65" charset="-120"/>
            </a:endParaRPr>
          </a:p>
          <a:p>
            <a:pPr marL="514350" indent="-514350" eaLnBrk="1" hangingPunct="1">
              <a:buFont typeface="+mj-lt"/>
              <a:buAutoNum type="arabicPeriod"/>
              <a:defRPr/>
            </a:pPr>
            <a:endParaRPr lang="zh-TW" altLang="en-US" b="0" dirty="0" smtClean="0">
              <a:latin typeface="標楷體" pitchFamily="65" charset="-120"/>
              <a:ea typeface="標楷體" pitchFamily="65" charset="-120"/>
            </a:endParaRPr>
          </a:p>
          <a:p>
            <a:pPr eaLnBrk="1" hangingPunct="1">
              <a:defRPr/>
            </a:pPr>
            <a:r>
              <a:rPr lang="zh-TW" altLang="en-US" b="0" dirty="0" smtClean="0">
                <a:latin typeface="標楷體" pitchFamily="65" charset="-120"/>
                <a:ea typeface="標楷體" pitchFamily="65" charset="-120"/>
              </a:rPr>
              <a:t>質性、量性有其優缺點，</a:t>
            </a:r>
            <a:r>
              <a:rPr lang="zh-TW" altLang="en-US" b="0" u="sng" dirty="0" smtClean="0">
                <a:latin typeface="標楷體" pitchFamily="65" charset="-120"/>
                <a:ea typeface="標楷體" pitchFamily="65" charset="-120"/>
              </a:rPr>
              <a:t>可以互補使用</a:t>
            </a:r>
            <a:r>
              <a:rPr lang="zh-TW" altLang="en-US" b="0" dirty="0" smtClean="0">
                <a:latin typeface="標楷體" pitchFamily="65" charset="-120"/>
                <a:ea typeface="標楷體" pitchFamily="65" charset="-120"/>
              </a:rPr>
              <a:t>，提供深度及廣度的評價結果。</a:t>
            </a:r>
          </a:p>
          <a:p>
            <a:pPr eaLnBrk="1" hangingPunct="1">
              <a:defRPr/>
            </a:pPr>
            <a:endParaRPr lang="zh-TW" altLang="en-US" b="0" dirty="0">
              <a:latin typeface="標楷體" pitchFamily="65" charset="-120"/>
              <a:ea typeface="標楷體" pitchFamily="65" charset="-120"/>
            </a:endParaRPr>
          </a:p>
        </p:txBody>
      </p:sp>
    </p:spTree>
    <p:extLst>
      <p:ext uri="{BB962C8B-B14F-4D97-AF65-F5344CB8AC3E}">
        <p14:creationId xmlns:p14="http://schemas.microsoft.com/office/powerpoint/2010/main" val="2068815298"/>
      </p:ext>
    </p:extLst>
  </p:cSld>
  <p:clrMapOvr>
    <a:masterClrMapping/>
  </p:clrMapOvr>
  <p:transition spd="slow">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評價的種類</a:t>
            </a:r>
            <a:endParaRPr lang="zh-TW" altLang="en-US" dirty="0"/>
          </a:p>
        </p:txBody>
      </p:sp>
      <p:sp>
        <p:nvSpPr>
          <p:cNvPr id="3" name="內容版面配置區 2"/>
          <p:cNvSpPr>
            <a:spLocks noGrp="1"/>
          </p:cNvSpPr>
          <p:nvPr>
            <p:ph idx="1"/>
          </p:nvPr>
        </p:nvSpPr>
        <p:spPr>
          <a:xfrm>
            <a:off x="471949" y="1340068"/>
            <a:ext cx="8229600" cy="4669899"/>
          </a:xfrm>
        </p:spPr>
        <p:txBody>
          <a:bodyPr/>
          <a:lstStyle/>
          <a:p>
            <a:pPr marL="514350" indent="-514350">
              <a:buFont typeface="+mj-lt"/>
              <a:buAutoNum type="arabicPeriod"/>
            </a:pPr>
            <a:r>
              <a:rPr lang="zh-TW" altLang="en-US" b="0" dirty="0" smtClean="0">
                <a:latin typeface="Times New Roman" pitchFamily="18" charset="0"/>
                <a:ea typeface="標楷體" pitchFamily="65" charset="-120"/>
                <a:cs typeface="Times New Roman" pitchFamily="18" charset="0"/>
              </a:rPr>
              <a:t>過程評價 </a:t>
            </a:r>
            <a:r>
              <a:rPr lang="en-US" altLang="zh-TW" b="0" dirty="0" smtClean="0">
                <a:latin typeface="Times New Roman" pitchFamily="18" charset="0"/>
                <a:ea typeface="標楷體" pitchFamily="65" charset="-120"/>
                <a:cs typeface="Times New Roman" pitchFamily="18" charset="0"/>
              </a:rPr>
              <a:t>process evaluation</a:t>
            </a:r>
          </a:p>
          <a:p>
            <a:r>
              <a:rPr lang="zh-TW" altLang="en-US" b="0" dirty="0" smtClean="0">
                <a:latin typeface="Times New Roman" pitchFamily="18" charset="0"/>
                <a:ea typeface="標楷體" pitchFamily="65" charset="-120"/>
                <a:cs typeface="Times New Roman" pitchFamily="18" charset="0"/>
              </a:rPr>
              <a:t>針對</a:t>
            </a:r>
            <a:r>
              <a:rPr lang="zh-TW" altLang="en-US" u="sng" dirty="0" smtClean="0">
                <a:latin typeface="Times New Roman" pitchFamily="18" charset="0"/>
                <a:ea typeface="標楷體" pitchFamily="65" charset="-120"/>
                <a:cs typeface="Times New Roman" pitchFamily="18" charset="0"/>
              </a:rPr>
              <a:t>執行的整個過程</a:t>
            </a:r>
            <a:r>
              <a:rPr lang="zh-TW" altLang="en-US" b="0" dirty="0" smtClean="0">
                <a:latin typeface="Times New Roman" pitchFamily="18" charset="0"/>
                <a:ea typeface="標楷體" pitchFamily="65" charset="-120"/>
                <a:cs typeface="Times New Roman" pitchFamily="18" charset="0"/>
              </a:rPr>
              <a:t>所做的評價</a:t>
            </a:r>
            <a:endParaRPr lang="en-US" altLang="zh-TW" b="0" dirty="0" smtClean="0">
              <a:latin typeface="Times New Roman" pitchFamily="18" charset="0"/>
              <a:ea typeface="標楷體" pitchFamily="65" charset="-120"/>
              <a:cs typeface="Times New Roman" pitchFamily="18" charset="0"/>
            </a:endParaRPr>
          </a:p>
          <a:p>
            <a:r>
              <a:rPr lang="zh-TW" altLang="zh-TW" b="0" dirty="0">
                <a:latin typeface="Times New Roman" pitchFamily="18" charset="0"/>
                <a:ea typeface="標楷體" pitchFamily="65" charset="-120"/>
                <a:cs typeface="Times New Roman" pitchFamily="18" charset="0"/>
              </a:rPr>
              <a:t>藉由評價過程來提升學校組織改善健康問題的能力，強調評價與計畫決策、執行、回饋及修正等過程的密切聯結</a:t>
            </a:r>
            <a:endParaRPr lang="en-US" altLang="zh-TW" b="0" dirty="0">
              <a:latin typeface="Times New Roman" pitchFamily="18" charset="0"/>
              <a:ea typeface="標楷體" pitchFamily="65" charset="-120"/>
              <a:cs typeface="Times New Roman" pitchFamily="18" charset="0"/>
            </a:endParaRPr>
          </a:p>
          <a:p>
            <a:r>
              <a:rPr lang="zh-TW" altLang="zh-TW" b="0" dirty="0" smtClean="0">
                <a:latin typeface="Times New Roman" pitchFamily="18" charset="0"/>
                <a:ea typeface="標楷體" pitchFamily="65" charset="-120"/>
                <a:cs typeface="Times New Roman" pitchFamily="18" charset="0"/>
              </a:rPr>
              <a:t>包括蒐集</a:t>
            </a:r>
            <a:r>
              <a:rPr lang="zh-TW" altLang="zh-TW" b="0" u="sng" dirty="0" smtClean="0">
                <a:latin typeface="Times New Roman" pitchFamily="18" charset="0"/>
                <a:ea typeface="標楷體" pitchFamily="65" charset="-120"/>
                <a:cs typeface="Times New Roman" pitchFamily="18" charset="0"/>
              </a:rPr>
              <a:t>活動滿意度、相關軟硬體改善情形、組織變化情形、修訂相關辦法</a:t>
            </a:r>
            <a:r>
              <a:rPr lang="zh-TW" altLang="zh-TW" b="0" dirty="0" smtClean="0">
                <a:latin typeface="Times New Roman" pitchFamily="18" charset="0"/>
                <a:ea typeface="標楷體" pitchFamily="65" charset="-120"/>
                <a:cs typeface="Times New Roman" pitchFamily="18" charset="0"/>
              </a:rPr>
              <a:t>等。</a:t>
            </a:r>
            <a:endParaRPr lang="en-US" altLang="zh-TW" b="0" dirty="0" smtClean="0">
              <a:latin typeface="Times New Roman" pitchFamily="18" charset="0"/>
              <a:ea typeface="標楷體" pitchFamily="65" charset="-120"/>
              <a:cs typeface="Times New Roman" pitchFamily="18" charset="0"/>
            </a:endParaRPr>
          </a:p>
          <a:p>
            <a:endParaRPr lang="en-US" altLang="zh-TW" b="0" dirty="0" smtClean="0">
              <a:latin typeface="Times New Roman" pitchFamily="18" charset="0"/>
              <a:ea typeface="標楷體" pitchFamily="65" charset="-120"/>
              <a:cs typeface="Times New Roman" pitchFamily="18" charset="0"/>
            </a:endParaRPr>
          </a:p>
          <a:p>
            <a:endParaRPr lang="en-US" altLang="zh-TW" b="0" dirty="0" smtClean="0">
              <a:latin typeface="Times New Roman" pitchFamily="18" charset="0"/>
              <a:ea typeface="標楷體" pitchFamily="65" charset="-120"/>
              <a:cs typeface="Times New Roman" pitchFamily="18" charset="0"/>
            </a:endParaRPr>
          </a:p>
          <a:p>
            <a:endParaRPr lang="zh-TW" altLang="en-US" b="0" dirty="0">
              <a:latin typeface="Times New Roman" pitchFamily="18" charset="0"/>
              <a:ea typeface="標楷體" pitchFamily="65" charset="-120"/>
              <a:cs typeface="Times New Roman" pitchFamily="18" charset="0"/>
            </a:endParaRPr>
          </a:p>
        </p:txBody>
      </p:sp>
    </p:spTree>
    <p:extLst>
      <p:ext uri="{BB962C8B-B14F-4D97-AF65-F5344CB8AC3E}">
        <p14:creationId xmlns:p14="http://schemas.microsoft.com/office/powerpoint/2010/main" val="3049787320"/>
      </p:ext>
    </p:extLst>
  </p:cSld>
  <p:clrMapOvr>
    <a:masterClrMapping/>
  </p:clrMapOvr>
  <p:transition spd="slow">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marL="0" indent="0">
              <a:buNone/>
            </a:pPr>
            <a:r>
              <a:rPr lang="zh-TW" altLang="en-US" b="0" dirty="0" smtClean="0">
                <a:solidFill>
                  <a:srgbClr val="C00000"/>
                </a:solidFill>
                <a:latin typeface="標楷體" pitchFamily="65" charset="-120"/>
                <a:ea typeface="標楷體" pitchFamily="65" charset="-120"/>
              </a:rPr>
              <a:t>過程評價指標</a:t>
            </a:r>
            <a:r>
              <a:rPr lang="zh-TW" altLang="en-US" b="0" dirty="0" smtClean="0">
                <a:latin typeface="標楷體" pitchFamily="65" charset="-120"/>
                <a:ea typeface="標楷體" pitchFamily="65" charset="-120"/>
              </a:rPr>
              <a:t>：</a:t>
            </a:r>
            <a:endParaRPr lang="en-US" altLang="zh-TW" b="0" dirty="0" smtClean="0">
              <a:latin typeface="標楷體" pitchFamily="65" charset="-120"/>
              <a:ea typeface="標楷體" pitchFamily="65" charset="-120"/>
            </a:endParaRPr>
          </a:p>
          <a:p>
            <a:pPr marL="514350" indent="-514350">
              <a:buFont typeface="+mj-lt"/>
              <a:buAutoNum type="arabicPeriod"/>
            </a:pPr>
            <a:r>
              <a:rPr lang="zh-TW" altLang="zh-TW" b="0" dirty="0" smtClean="0">
                <a:latin typeface="標楷體" pitchFamily="65" charset="-120"/>
                <a:ea typeface="標楷體" pitchFamily="65" charset="-120"/>
              </a:rPr>
              <a:t>行政</a:t>
            </a:r>
            <a:r>
              <a:rPr lang="zh-TW" altLang="zh-TW" b="0" dirty="0">
                <a:latin typeface="標楷體" pitchFamily="65" charset="-120"/>
                <a:ea typeface="標楷體" pitchFamily="65" charset="-120"/>
              </a:rPr>
              <a:t>和政策因素：包括教育方面（課程、活動、訓練的規劃與執行）、政策方面（法令政策的訂定、組織結構與配置）。</a:t>
            </a:r>
          </a:p>
          <a:p>
            <a:pPr marL="514350" indent="-514350">
              <a:buFont typeface="+mj-lt"/>
              <a:buAutoNum type="arabicPeriod"/>
            </a:pPr>
            <a:r>
              <a:rPr lang="zh-TW" altLang="zh-TW" b="0" dirty="0" smtClean="0">
                <a:latin typeface="標楷體" pitchFamily="65" charset="-120"/>
                <a:ea typeface="標楷體" pitchFamily="65" charset="-120"/>
              </a:rPr>
              <a:t>組織</a:t>
            </a:r>
            <a:r>
              <a:rPr lang="zh-TW" altLang="zh-TW" b="0" dirty="0">
                <a:latin typeface="標楷體" pitchFamily="65" charset="-120"/>
                <a:ea typeface="標楷體" pitchFamily="65" charset="-120"/>
              </a:rPr>
              <a:t>因素：包括師生互動、社團、志工等組織之社會支持、行政人員之行政配合、組織運作功能。</a:t>
            </a:r>
          </a:p>
          <a:p>
            <a:pPr marL="514350" indent="-514350">
              <a:buFont typeface="+mj-lt"/>
              <a:buAutoNum type="arabicPeriod"/>
            </a:pPr>
            <a:r>
              <a:rPr lang="zh-TW" altLang="zh-TW" b="0" dirty="0" smtClean="0">
                <a:latin typeface="標楷體" pitchFamily="65" charset="-120"/>
                <a:ea typeface="標楷體" pitchFamily="65" charset="-120"/>
              </a:rPr>
              <a:t>資源</a:t>
            </a:r>
            <a:r>
              <a:rPr lang="zh-TW" altLang="zh-TW" b="0" dirty="0">
                <a:latin typeface="標楷體" pitchFamily="65" charset="-120"/>
                <a:ea typeface="標楷體" pitchFamily="65" charset="-120"/>
              </a:rPr>
              <a:t>因素：包括、人力</a:t>
            </a:r>
            <a:r>
              <a:rPr lang="en-US" altLang="zh-TW" b="0" dirty="0">
                <a:latin typeface="標楷體" pitchFamily="65" charset="-120"/>
                <a:ea typeface="標楷體" pitchFamily="65" charset="-120"/>
              </a:rPr>
              <a:t>/</a:t>
            </a:r>
            <a:r>
              <a:rPr lang="zh-TW" altLang="zh-TW" b="0" dirty="0">
                <a:latin typeface="標楷體" pitchFamily="65" charset="-120"/>
                <a:ea typeface="標楷體" pitchFamily="65" charset="-120"/>
              </a:rPr>
              <a:t>物力資源、可近性、經費編列、設備可利用性。</a:t>
            </a:r>
          </a:p>
          <a:p>
            <a:endParaRPr lang="zh-TW" altLang="en-US" b="0" dirty="0"/>
          </a:p>
        </p:txBody>
      </p:sp>
    </p:spTree>
    <p:extLst>
      <p:ext uri="{BB962C8B-B14F-4D97-AF65-F5344CB8AC3E}">
        <p14:creationId xmlns:p14="http://schemas.microsoft.com/office/powerpoint/2010/main" val="3612298741"/>
      </p:ext>
    </p:extLst>
  </p:cSld>
  <p:clrMapOvr>
    <a:masterClrMapping/>
  </p:clrMapOvr>
  <p:transition spd="slow">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a:xfrm>
            <a:off x="471949" y="1133168"/>
            <a:ext cx="8229600" cy="4876800"/>
          </a:xfrm>
        </p:spPr>
        <p:txBody>
          <a:bodyPr/>
          <a:lstStyle/>
          <a:p>
            <a:pPr marL="0" indent="0">
              <a:buNone/>
            </a:pPr>
            <a:endParaRPr lang="en-US" altLang="zh-TW" b="0" dirty="0" smtClean="0">
              <a:latin typeface="Times New Roman" pitchFamily="18" charset="0"/>
              <a:ea typeface="標楷體" pitchFamily="65" charset="-120"/>
              <a:cs typeface="Times New Roman" pitchFamily="18" charset="0"/>
            </a:endParaRPr>
          </a:p>
          <a:p>
            <a:pPr marL="514350" indent="-514350">
              <a:buFont typeface="+mj-lt"/>
              <a:buAutoNum type="arabicPeriod" startAt="2"/>
            </a:pPr>
            <a:r>
              <a:rPr lang="zh-TW" altLang="en-US" b="0" dirty="0" smtClean="0">
                <a:latin typeface="Times New Roman" pitchFamily="18" charset="0"/>
                <a:ea typeface="標楷體" pitchFamily="65" charset="-120"/>
                <a:cs typeface="Times New Roman" pitchFamily="18" charset="0"/>
              </a:rPr>
              <a:t>結果評價　</a:t>
            </a:r>
            <a:r>
              <a:rPr lang="en-US" altLang="zh-TW" b="0" dirty="0" smtClean="0">
                <a:latin typeface="Times New Roman" pitchFamily="18" charset="0"/>
                <a:ea typeface="標楷體" pitchFamily="65" charset="-120"/>
                <a:cs typeface="Times New Roman" pitchFamily="18" charset="0"/>
              </a:rPr>
              <a:t> outcome evaluation</a:t>
            </a:r>
          </a:p>
          <a:p>
            <a:r>
              <a:rPr lang="zh-TW" altLang="en-US" b="0" dirty="0" smtClean="0">
                <a:latin typeface="Times New Roman" pitchFamily="18" charset="0"/>
                <a:ea typeface="標楷體" pitchFamily="65" charset="-120"/>
                <a:cs typeface="Times New Roman" pitchFamily="18" charset="0"/>
              </a:rPr>
              <a:t>瞭解其產生的影響、有效性及效力</a:t>
            </a:r>
            <a:endParaRPr lang="en-US" altLang="zh-TW" b="0" dirty="0" smtClean="0">
              <a:latin typeface="Times New Roman" pitchFamily="18" charset="0"/>
              <a:ea typeface="標楷體" pitchFamily="65" charset="-120"/>
              <a:cs typeface="Times New Roman" pitchFamily="18" charset="0"/>
            </a:endParaRPr>
          </a:p>
          <a:p>
            <a:r>
              <a:rPr lang="zh-TW" altLang="en-US" b="0" dirty="0" smtClean="0">
                <a:latin typeface="Times New Roman" pitchFamily="18" charset="0"/>
                <a:ea typeface="標楷體" pitchFamily="65" charset="-120"/>
                <a:cs typeface="Times New Roman" pitchFamily="18" charset="0"/>
              </a:rPr>
              <a:t>包括：</a:t>
            </a:r>
            <a:r>
              <a:rPr lang="zh-TW" altLang="zh-TW" b="0" u="sng" dirty="0" smtClean="0">
                <a:solidFill>
                  <a:srgbClr val="FF0000"/>
                </a:solidFill>
                <a:latin typeface="Times New Roman" pitchFamily="18" charset="0"/>
                <a:ea typeface="標楷體" pitchFamily="65" charset="-120"/>
                <a:cs typeface="Times New Roman" pitchFamily="18" charset="0"/>
              </a:rPr>
              <a:t>前、後測</a:t>
            </a:r>
            <a:r>
              <a:rPr lang="zh-TW" altLang="zh-TW" b="0" dirty="0" smtClean="0">
                <a:latin typeface="Times New Roman" pitchFamily="18" charset="0"/>
                <a:ea typeface="標楷體" pitchFamily="65" charset="-120"/>
                <a:cs typeface="Times New Roman" pitchFamily="18" charset="0"/>
              </a:rPr>
              <a:t>量化方法或質化之訪談方法</a:t>
            </a:r>
            <a:r>
              <a:rPr lang="zh-TW" altLang="en-US" b="0" dirty="0" smtClean="0">
                <a:latin typeface="Times New Roman" pitchFamily="18" charset="0"/>
                <a:ea typeface="標楷體" pitchFamily="65" charset="-120"/>
                <a:cs typeface="Times New Roman" pitchFamily="18" charset="0"/>
              </a:rPr>
              <a:t>及收集的</a:t>
            </a:r>
            <a:r>
              <a:rPr lang="zh-TW" altLang="en-US" b="0" u="sng" dirty="0" smtClean="0">
                <a:solidFill>
                  <a:srgbClr val="FF0000"/>
                </a:solidFill>
                <a:latin typeface="Times New Roman" pitchFamily="18" charset="0"/>
                <a:ea typeface="標楷體" pitchFamily="65" charset="-120"/>
                <a:cs typeface="Times New Roman" pitchFamily="18" charset="0"/>
              </a:rPr>
              <a:t>學習單</a:t>
            </a:r>
            <a:r>
              <a:rPr lang="zh-TW" altLang="zh-TW" b="0" dirty="0" smtClean="0">
                <a:latin typeface="Times New Roman" pitchFamily="18" charset="0"/>
                <a:ea typeface="標楷體" pitchFamily="65" charset="-120"/>
                <a:cs typeface="Times New Roman" pitchFamily="18" charset="0"/>
              </a:rPr>
              <a:t>。</a:t>
            </a:r>
            <a:endParaRPr lang="en-US" altLang="zh-TW" b="0" dirty="0" smtClean="0">
              <a:latin typeface="Times New Roman" pitchFamily="18" charset="0"/>
              <a:ea typeface="標楷體" pitchFamily="65" charset="-120"/>
              <a:cs typeface="Times New Roman" pitchFamily="18" charset="0"/>
            </a:endParaRPr>
          </a:p>
          <a:p>
            <a:pPr eaLnBrk="1" hangingPunct="1">
              <a:buNone/>
            </a:pPr>
            <a:r>
              <a:rPr lang="zh-TW" altLang="en-US" b="0" dirty="0" smtClean="0">
                <a:latin typeface="Times New Roman" pitchFamily="18" charset="0"/>
                <a:ea typeface="標楷體" pitchFamily="65" charset="-120"/>
                <a:cs typeface="Times New Roman" pitchFamily="18" charset="0"/>
              </a:rPr>
              <a:t>（前測：計畫評價的基礎資料／後測：計畫執行後的測量）</a:t>
            </a:r>
            <a:endParaRPr lang="en-US" altLang="zh-TW" b="0" dirty="0" smtClean="0">
              <a:latin typeface="Times New Roman" pitchFamily="18" charset="0"/>
              <a:ea typeface="標楷體" pitchFamily="65" charset="-120"/>
              <a:cs typeface="Times New Roman" pitchFamily="18" charset="0"/>
            </a:endParaRPr>
          </a:p>
          <a:p>
            <a:endParaRPr lang="en-US" altLang="zh-TW" b="0" dirty="0" smtClean="0">
              <a:latin typeface="Times New Roman" pitchFamily="18" charset="0"/>
              <a:ea typeface="標楷體" pitchFamily="65" charset="-120"/>
              <a:cs typeface="Times New Roman" pitchFamily="18" charset="0"/>
            </a:endParaRPr>
          </a:p>
          <a:p>
            <a:endParaRPr lang="en-US" altLang="zh-TW" b="0" dirty="0" smtClean="0">
              <a:latin typeface="Times New Roman" pitchFamily="18" charset="0"/>
              <a:ea typeface="標楷體" pitchFamily="65" charset="-120"/>
              <a:cs typeface="Times New Roman" pitchFamily="18" charset="0"/>
            </a:endParaRPr>
          </a:p>
          <a:p>
            <a:endParaRPr lang="zh-TW" altLang="en-US" b="0" dirty="0">
              <a:latin typeface="Times New Roman" pitchFamily="18" charset="0"/>
              <a:ea typeface="標楷體" pitchFamily="65" charset="-120"/>
              <a:cs typeface="Times New Roman" pitchFamily="18" charset="0"/>
            </a:endParaRPr>
          </a:p>
        </p:txBody>
      </p:sp>
    </p:spTree>
    <p:extLst>
      <p:ext uri="{BB962C8B-B14F-4D97-AF65-F5344CB8AC3E}">
        <p14:creationId xmlns:p14="http://schemas.microsoft.com/office/powerpoint/2010/main" val="838935725"/>
      </p:ext>
    </p:extLst>
  </p:cSld>
  <p:clrMapOvr>
    <a:masterClrMapping/>
  </p:clrMapOvr>
  <p:transition spd="slow">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endParaRPr lang="zh-TW" altLang="en-US"/>
          </a:p>
        </p:txBody>
      </p:sp>
      <p:sp>
        <p:nvSpPr>
          <p:cNvPr id="2" name="內容版面配置區 1"/>
          <p:cNvSpPr>
            <a:spLocks noGrp="1"/>
          </p:cNvSpPr>
          <p:nvPr>
            <p:ph idx="1"/>
          </p:nvPr>
        </p:nvSpPr>
        <p:spPr/>
        <p:txBody>
          <a:bodyPr/>
          <a:lstStyle/>
          <a:p>
            <a:pPr marL="0" indent="0">
              <a:buNone/>
            </a:pPr>
            <a:r>
              <a:rPr lang="zh-TW" altLang="en-US" b="0" dirty="0" smtClean="0">
                <a:solidFill>
                  <a:srgbClr val="C00000"/>
                </a:solidFill>
                <a:latin typeface="標楷體" pitchFamily="65" charset="-120"/>
                <a:ea typeface="標楷體" pitchFamily="65" charset="-120"/>
              </a:rPr>
              <a:t>結果評價指標</a:t>
            </a:r>
            <a:r>
              <a:rPr lang="zh-TW" altLang="en-US" b="0" dirty="0" smtClean="0">
                <a:latin typeface="標楷體" pitchFamily="65" charset="-120"/>
                <a:ea typeface="標楷體" pitchFamily="65" charset="-120"/>
              </a:rPr>
              <a:t>：</a:t>
            </a:r>
            <a:endParaRPr lang="en-US" altLang="zh-TW" b="0" dirty="0" smtClean="0">
              <a:latin typeface="標楷體" pitchFamily="65" charset="-120"/>
              <a:ea typeface="標楷體" pitchFamily="65" charset="-120"/>
            </a:endParaRPr>
          </a:p>
          <a:p>
            <a:pPr marL="514350" indent="-514350">
              <a:buFont typeface="+mj-lt"/>
              <a:buAutoNum type="arabicPeriod"/>
            </a:pPr>
            <a:r>
              <a:rPr lang="zh-TW" altLang="zh-TW" b="0" dirty="0" smtClean="0">
                <a:latin typeface="標楷體" pitchFamily="65" charset="-120"/>
                <a:ea typeface="標楷體" pitchFamily="65" charset="-120"/>
              </a:rPr>
              <a:t>健康</a:t>
            </a:r>
            <a:r>
              <a:rPr lang="zh-TW" altLang="zh-TW" b="0" dirty="0">
                <a:latin typeface="標楷體" pitchFamily="65" charset="-120"/>
                <a:ea typeface="標楷體" pitchFamily="65" charset="-120"/>
              </a:rPr>
              <a:t>狀況：包括生理指標（如體位、齲齒、視力、血壓、血液尿液及各項生化理學檢查項目）、心理指標（如問題解決及決策力、家庭及人際關係、個人自信及勝任力、學習適應力、情緒適應力）、體適能指標（身體質量指數、肌肉適能、柔軟度、心肺耐力）。</a:t>
            </a:r>
          </a:p>
          <a:p>
            <a:pPr marL="514350" indent="-514350">
              <a:buFont typeface="+mj-lt"/>
              <a:buAutoNum type="arabicPeriod"/>
            </a:pPr>
            <a:r>
              <a:rPr lang="zh-TW" altLang="zh-TW" b="0" dirty="0" smtClean="0">
                <a:latin typeface="標楷體" pitchFamily="65" charset="-120"/>
                <a:ea typeface="標楷體" pitchFamily="65" charset="-120"/>
              </a:rPr>
              <a:t>行為</a:t>
            </a:r>
            <a:r>
              <a:rPr lang="zh-TW" altLang="zh-TW" b="0" dirty="0">
                <a:latin typeface="標楷體" pitchFamily="65" charset="-120"/>
                <a:ea typeface="標楷體" pitchFamily="65" charset="-120"/>
              </a:rPr>
              <a:t>與生活型態：包括預防性健康行為（如預防接種、健康檢查）、增進健康行為（如運動、均衡飲食、防曬、壓力管理）、危害健康行為（如吸煙、酒精和藥物濫用、暴力行為）</a:t>
            </a:r>
            <a:r>
              <a:rPr lang="zh-TW" altLang="zh-TW" b="0" dirty="0" smtClean="0">
                <a:latin typeface="標楷體" pitchFamily="65" charset="-120"/>
                <a:ea typeface="標楷體" pitchFamily="65" charset="-120"/>
              </a:rPr>
              <a:t>。</a:t>
            </a:r>
            <a:endParaRPr lang="zh-TW" altLang="en-US" b="0" dirty="0">
              <a:latin typeface="標楷體" pitchFamily="65" charset="-120"/>
              <a:ea typeface="標楷體" pitchFamily="65" charset="-120"/>
            </a:endParaRPr>
          </a:p>
        </p:txBody>
      </p:sp>
    </p:spTree>
    <p:extLst>
      <p:ext uri="{BB962C8B-B14F-4D97-AF65-F5344CB8AC3E}">
        <p14:creationId xmlns:p14="http://schemas.microsoft.com/office/powerpoint/2010/main" val="2798875132"/>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idx="1"/>
          </p:nvPr>
        </p:nvSpPr>
        <p:spPr>
          <a:xfrm>
            <a:off x="526369" y="2138588"/>
            <a:ext cx="8399917" cy="3641725"/>
          </a:xfrm>
        </p:spPr>
        <p:txBody>
          <a:bodyPr>
            <a:normAutofit/>
          </a:bodyPr>
          <a:lstStyle/>
          <a:p>
            <a:pPr eaLnBrk="1" hangingPunct="1">
              <a:lnSpc>
                <a:spcPct val="90000"/>
              </a:lnSpc>
              <a:spcAft>
                <a:spcPct val="30000"/>
              </a:spcAft>
              <a:buFontTx/>
              <a:buNone/>
            </a:pPr>
            <a:r>
              <a:rPr lang="zh-TW" altLang="en-GB" dirty="0" smtClean="0">
                <a:solidFill>
                  <a:schemeClr val="tx1"/>
                </a:solidFill>
                <a:latin typeface="標楷體" pitchFamily="65" charset="-120"/>
                <a:ea typeface="標楷體" pitchFamily="65" charset="-120"/>
                <a:cs typeface="Times New Roman" pitchFamily="18" charset="0"/>
              </a:rPr>
              <a:t> </a:t>
            </a:r>
            <a:r>
              <a:rPr lang="zh-TW" altLang="en-GB" sz="2800" dirty="0" smtClean="0">
                <a:solidFill>
                  <a:schemeClr val="tx1"/>
                </a:solidFill>
                <a:latin typeface="標楷體" pitchFamily="65" charset="-120"/>
                <a:ea typeface="標楷體" pitchFamily="65" charset="-120"/>
                <a:cs typeface="Times New Roman" pitchFamily="18" charset="0"/>
              </a:rPr>
              <a:t>努力營造安全及健康的環境，包括</a:t>
            </a:r>
          </a:p>
          <a:p>
            <a:pPr marL="760413" lvl="1" indent="-457200">
              <a:lnSpc>
                <a:spcPct val="90000"/>
              </a:lnSpc>
              <a:spcAft>
                <a:spcPct val="30000"/>
              </a:spcAft>
              <a:buClr>
                <a:schemeClr val="tx1"/>
              </a:buClr>
              <a:buFont typeface="Wingdings" pitchFamily="2" charset="2"/>
              <a:buChar char="n"/>
            </a:pPr>
            <a:r>
              <a:rPr lang="zh-TW" altLang="en-GB" dirty="0" smtClean="0">
                <a:solidFill>
                  <a:schemeClr val="tx1"/>
                </a:solidFill>
                <a:latin typeface="標楷體" pitchFamily="65" charset="-120"/>
                <a:ea typeface="標楷體" pitchFamily="65" charset="-120"/>
                <a:cs typeface="Times New Roman" pitchFamily="18" charset="0"/>
              </a:rPr>
              <a:t>衛生環境及飲用水 </a:t>
            </a:r>
          </a:p>
          <a:p>
            <a:pPr marL="760413" lvl="1" indent="-457200">
              <a:lnSpc>
                <a:spcPct val="90000"/>
              </a:lnSpc>
              <a:spcAft>
                <a:spcPct val="30000"/>
              </a:spcAft>
              <a:buClr>
                <a:schemeClr val="tx1"/>
              </a:buClr>
              <a:buFont typeface="Wingdings" pitchFamily="2" charset="2"/>
              <a:buChar char="n"/>
            </a:pPr>
            <a:r>
              <a:rPr lang="zh-TW" altLang="en-GB" dirty="0" smtClean="0">
                <a:solidFill>
                  <a:schemeClr val="tx1"/>
                </a:solidFill>
                <a:latin typeface="標楷體" pitchFamily="65" charset="-120"/>
                <a:ea typeface="標楷體" pitchFamily="65" charset="-120"/>
                <a:cs typeface="Times New Roman" pitchFamily="18" charset="0"/>
              </a:rPr>
              <a:t>遠離暴力 </a:t>
            </a:r>
          </a:p>
          <a:p>
            <a:pPr marL="760413" lvl="1" indent="-457200">
              <a:lnSpc>
                <a:spcPct val="90000"/>
              </a:lnSpc>
              <a:spcAft>
                <a:spcPct val="30000"/>
              </a:spcAft>
              <a:buClr>
                <a:schemeClr val="tx1"/>
              </a:buClr>
              <a:buFont typeface="Wingdings" pitchFamily="2" charset="2"/>
              <a:buChar char="n"/>
            </a:pPr>
            <a:r>
              <a:rPr lang="zh-TW" altLang="en-GB" dirty="0" smtClean="0">
                <a:solidFill>
                  <a:schemeClr val="tx1"/>
                </a:solidFill>
                <a:latin typeface="標楷體" pitchFamily="65" charset="-120"/>
                <a:ea typeface="標楷體" pitchFamily="65" charset="-120"/>
                <a:cs typeface="Times New Roman" pitchFamily="18" charset="0"/>
              </a:rPr>
              <a:t>一個安全、信賴及尊動的氣氛</a:t>
            </a:r>
          </a:p>
          <a:p>
            <a:pPr marL="760413" lvl="1" indent="-457200">
              <a:lnSpc>
                <a:spcPct val="90000"/>
              </a:lnSpc>
              <a:spcAft>
                <a:spcPct val="30000"/>
              </a:spcAft>
              <a:buClr>
                <a:schemeClr val="tx1"/>
              </a:buClr>
              <a:buFont typeface="Wingdings" pitchFamily="2" charset="2"/>
              <a:buChar char="n"/>
            </a:pPr>
            <a:r>
              <a:rPr lang="zh-TW" altLang="en-GB" dirty="0" smtClean="0">
                <a:solidFill>
                  <a:schemeClr val="tx1"/>
                </a:solidFill>
                <a:latin typeface="標楷體" pitchFamily="65" charset="-120"/>
                <a:ea typeface="標楷體" pitchFamily="65" charset="-120"/>
                <a:cs typeface="Times New Roman" pitchFamily="18" charset="0"/>
              </a:rPr>
              <a:t>心理健康及社會支持</a:t>
            </a:r>
          </a:p>
          <a:p>
            <a:pPr marL="760413" lvl="1" indent="-457200">
              <a:lnSpc>
                <a:spcPct val="90000"/>
              </a:lnSpc>
              <a:spcAft>
                <a:spcPct val="30000"/>
              </a:spcAft>
              <a:buClr>
                <a:schemeClr val="tx1"/>
              </a:buClr>
              <a:buFont typeface="Wingdings" pitchFamily="2" charset="2"/>
              <a:buChar char="n"/>
            </a:pPr>
            <a:r>
              <a:rPr lang="zh-TW" altLang="en-GB" dirty="0" smtClean="0">
                <a:solidFill>
                  <a:schemeClr val="tx1"/>
                </a:solidFill>
                <a:latin typeface="標楷體" pitchFamily="65" charset="-120"/>
                <a:ea typeface="標楷體" pitchFamily="65" charset="-120"/>
                <a:cs typeface="Times New Roman" pitchFamily="18" charset="0"/>
              </a:rPr>
              <a:t>安全的學校遊戲環境</a:t>
            </a:r>
            <a:endParaRPr lang="zh-TW" altLang="en-US" dirty="0" smtClean="0">
              <a:solidFill>
                <a:schemeClr val="tx1"/>
              </a:solidFill>
              <a:latin typeface="標楷體" pitchFamily="65" charset="-120"/>
              <a:ea typeface="標楷體" pitchFamily="65" charset="-120"/>
              <a:cs typeface="Times New Roman" pitchFamily="18" charset="0"/>
            </a:endParaRPr>
          </a:p>
          <a:p>
            <a:pPr marL="760413" lvl="1" indent="-457200">
              <a:lnSpc>
                <a:spcPct val="90000"/>
              </a:lnSpc>
              <a:spcAft>
                <a:spcPct val="30000"/>
              </a:spcAft>
              <a:buClr>
                <a:schemeClr val="tx1"/>
              </a:buClr>
              <a:buFont typeface="Wingdings" pitchFamily="2" charset="2"/>
              <a:buChar char="n"/>
            </a:pPr>
            <a:r>
              <a:rPr lang="zh-TW" altLang="en-US" dirty="0" smtClean="0">
                <a:solidFill>
                  <a:schemeClr val="tx1"/>
                </a:solidFill>
                <a:latin typeface="標楷體" pitchFamily="65" charset="-120"/>
                <a:ea typeface="標楷體" pitchFamily="65" charset="-120"/>
                <a:cs typeface="Times New Roman" pitchFamily="18" charset="0"/>
              </a:rPr>
              <a:t>運動與娛樂的場所空間</a:t>
            </a:r>
          </a:p>
        </p:txBody>
      </p:sp>
      <p:sp>
        <p:nvSpPr>
          <p:cNvPr id="27652" name="Text Box 3"/>
          <p:cNvSpPr txBox="1">
            <a:spLocks noChangeArrowheads="1"/>
          </p:cNvSpPr>
          <p:nvPr/>
        </p:nvSpPr>
        <p:spPr bwMode="auto">
          <a:xfrm>
            <a:off x="747030" y="1373415"/>
            <a:ext cx="5750292" cy="523220"/>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accent1"/>
          </a:lnRef>
          <a:fillRef idx="1">
            <a:schemeClr val="lt1"/>
          </a:fillRef>
          <a:effectRef idx="0">
            <a:schemeClr val="accent1"/>
          </a:effectRef>
          <a:fontRef idx="minor">
            <a:schemeClr val="dk1"/>
          </a:fontRef>
        </p:style>
        <p:txBody>
          <a:bodyPr wrap="none">
            <a:spAutoFit/>
          </a:bodyPr>
          <a:lstStyle>
            <a:lvl1pPr eaLnBrk="0" hangingPunct="0">
              <a:defRPr kumimoji="1" sz="900">
                <a:solidFill>
                  <a:schemeClr val="tx1"/>
                </a:solidFill>
                <a:latin typeface="Arial" charset="0"/>
                <a:ea typeface="新細明體" charset="-120"/>
              </a:defRPr>
            </a:lvl1pPr>
            <a:lvl2pPr marL="742950" indent="-285750" eaLnBrk="0" hangingPunct="0">
              <a:defRPr kumimoji="1" sz="900">
                <a:solidFill>
                  <a:schemeClr val="tx1"/>
                </a:solidFill>
                <a:latin typeface="Arial" charset="0"/>
                <a:ea typeface="新細明體" charset="-120"/>
              </a:defRPr>
            </a:lvl2pPr>
            <a:lvl3pPr marL="1143000" indent="-228600" eaLnBrk="0" hangingPunct="0">
              <a:defRPr kumimoji="1" sz="900">
                <a:solidFill>
                  <a:schemeClr val="tx1"/>
                </a:solidFill>
                <a:latin typeface="Arial" charset="0"/>
                <a:ea typeface="新細明體" charset="-120"/>
              </a:defRPr>
            </a:lvl3pPr>
            <a:lvl4pPr marL="1600200" indent="-228600" eaLnBrk="0" hangingPunct="0">
              <a:defRPr kumimoji="1" sz="900">
                <a:solidFill>
                  <a:schemeClr val="tx1"/>
                </a:solidFill>
                <a:latin typeface="Arial" charset="0"/>
                <a:ea typeface="新細明體" charset="-120"/>
              </a:defRPr>
            </a:lvl4pPr>
            <a:lvl5pPr marL="2057400" indent="-228600" eaLnBrk="0" hangingPunct="0">
              <a:defRPr kumimoji="1" sz="900">
                <a:solidFill>
                  <a:schemeClr val="tx1"/>
                </a:solidFill>
                <a:latin typeface="Arial" charset="0"/>
                <a:ea typeface="新細明體" charset="-120"/>
              </a:defRPr>
            </a:lvl5pPr>
            <a:lvl6pPr marL="2514600" indent="-228600" eaLnBrk="0" fontAlgn="base" hangingPunct="0">
              <a:spcBef>
                <a:spcPct val="0"/>
              </a:spcBef>
              <a:spcAft>
                <a:spcPct val="0"/>
              </a:spcAft>
              <a:defRPr kumimoji="1" sz="900">
                <a:solidFill>
                  <a:schemeClr val="tx1"/>
                </a:solidFill>
                <a:latin typeface="Arial" charset="0"/>
                <a:ea typeface="新細明體" charset="-120"/>
              </a:defRPr>
            </a:lvl6pPr>
            <a:lvl7pPr marL="2971800" indent="-228600" eaLnBrk="0" fontAlgn="base" hangingPunct="0">
              <a:spcBef>
                <a:spcPct val="0"/>
              </a:spcBef>
              <a:spcAft>
                <a:spcPct val="0"/>
              </a:spcAft>
              <a:defRPr kumimoji="1" sz="900">
                <a:solidFill>
                  <a:schemeClr val="tx1"/>
                </a:solidFill>
                <a:latin typeface="Arial" charset="0"/>
                <a:ea typeface="新細明體" charset="-120"/>
              </a:defRPr>
            </a:lvl7pPr>
            <a:lvl8pPr marL="3429000" indent="-228600" eaLnBrk="0" fontAlgn="base" hangingPunct="0">
              <a:spcBef>
                <a:spcPct val="0"/>
              </a:spcBef>
              <a:spcAft>
                <a:spcPct val="0"/>
              </a:spcAft>
              <a:defRPr kumimoji="1" sz="900">
                <a:solidFill>
                  <a:schemeClr val="tx1"/>
                </a:solidFill>
                <a:latin typeface="Arial" charset="0"/>
                <a:ea typeface="新細明體" charset="-120"/>
              </a:defRPr>
            </a:lvl8pPr>
            <a:lvl9pPr marL="3886200" indent="-228600" eaLnBrk="0" fontAlgn="base" hangingPunct="0">
              <a:spcBef>
                <a:spcPct val="0"/>
              </a:spcBef>
              <a:spcAft>
                <a:spcPct val="0"/>
              </a:spcAft>
              <a:defRPr kumimoji="1" sz="900">
                <a:solidFill>
                  <a:schemeClr val="tx1"/>
                </a:solidFill>
                <a:latin typeface="Arial" charset="0"/>
                <a:ea typeface="新細明體" charset="-120"/>
              </a:defRPr>
            </a:lvl9pPr>
          </a:lstStyle>
          <a:p>
            <a:r>
              <a:rPr kumimoji="0" lang="en-US" altLang="zh-TW" sz="2800" b="1" dirty="0" smtClean="0">
                <a:latin typeface="標楷體" pitchFamily="65" charset="-120"/>
                <a:ea typeface="標楷體" pitchFamily="65" charset="-120"/>
              </a:rPr>
              <a:t>2.</a:t>
            </a:r>
            <a:r>
              <a:rPr kumimoji="0" lang="zh-TW" altLang="en-US" sz="2800" b="1" dirty="0" smtClean="0">
                <a:latin typeface="標楷體" pitchFamily="65" charset="-120"/>
                <a:ea typeface="標楷體" pitchFamily="65" charset="-120"/>
              </a:rPr>
              <a:t>學校</a:t>
            </a:r>
            <a:r>
              <a:rPr kumimoji="0" lang="zh-TW" altLang="en-US" sz="2800" b="1" dirty="0">
                <a:latin typeface="標楷體" pitchFamily="65" charset="-120"/>
                <a:ea typeface="標楷體" pitchFamily="65" charset="-120"/>
              </a:rPr>
              <a:t>物質環境</a:t>
            </a:r>
            <a:r>
              <a:rPr kumimoji="0" lang="zh-TW" altLang="en-US" sz="2800" b="1" dirty="0" smtClean="0">
                <a:latin typeface="標楷體" pitchFamily="65" charset="-120"/>
                <a:ea typeface="標楷體" pitchFamily="65" charset="-120"/>
              </a:rPr>
              <a:t>及 </a:t>
            </a:r>
            <a:r>
              <a:rPr kumimoji="0" lang="en-US" altLang="zh-TW" sz="2800" b="1" dirty="0" smtClean="0">
                <a:latin typeface="標楷體" pitchFamily="65" charset="-120"/>
                <a:ea typeface="標楷體" pitchFamily="65" charset="-120"/>
              </a:rPr>
              <a:t>3.</a:t>
            </a:r>
            <a:r>
              <a:rPr kumimoji="0" lang="zh-TW" altLang="en-US" sz="2800" b="1" dirty="0" smtClean="0">
                <a:latin typeface="標楷體" pitchFamily="65" charset="-120"/>
                <a:ea typeface="標楷體" pitchFamily="65" charset="-120"/>
              </a:rPr>
              <a:t>學校</a:t>
            </a:r>
            <a:r>
              <a:rPr kumimoji="0" lang="zh-TW" altLang="en-US" sz="2800" b="1" dirty="0">
                <a:latin typeface="標楷體" pitchFamily="65" charset="-120"/>
                <a:ea typeface="標楷體" pitchFamily="65" charset="-120"/>
              </a:rPr>
              <a:t>社會環境</a:t>
            </a:r>
          </a:p>
        </p:txBody>
      </p:sp>
    </p:spTree>
    <p:extLst>
      <p:ext uri="{BB962C8B-B14F-4D97-AF65-F5344CB8AC3E}">
        <p14:creationId xmlns:p14="http://schemas.microsoft.com/office/powerpoint/2010/main" val="397438825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endParaRPr lang="zh-TW" altLang="en-US"/>
          </a:p>
        </p:txBody>
      </p:sp>
      <p:sp>
        <p:nvSpPr>
          <p:cNvPr id="2" name="內容版面配置區 1"/>
          <p:cNvSpPr>
            <a:spLocks noGrp="1"/>
          </p:cNvSpPr>
          <p:nvPr>
            <p:ph idx="1"/>
          </p:nvPr>
        </p:nvSpPr>
        <p:spPr/>
        <p:txBody>
          <a:bodyPr/>
          <a:lstStyle/>
          <a:p>
            <a:pPr marL="514350" indent="-514350">
              <a:buFont typeface="+mj-lt"/>
              <a:buAutoNum type="arabicPeriod" startAt="3"/>
            </a:pPr>
            <a:r>
              <a:rPr lang="zh-TW" altLang="zh-TW" b="0" dirty="0" smtClean="0">
                <a:latin typeface="標楷體" pitchFamily="65" charset="-120"/>
                <a:ea typeface="標楷體" pitchFamily="65" charset="-120"/>
              </a:rPr>
              <a:t>環境</a:t>
            </a:r>
            <a:r>
              <a:rPr lang="zh-TW" altLang="zh-TW" b="0" dirty="0">
                <a:latin typeface="標楷體" pitchFamily="65" charset="-120"/>
                <a:ea typeface="標楷體" pitchFamily="65" charset="-120"/>
              </a:rPr>
              <a:t>因素：包括健康校園環境（如校園污染防治、景觀規劃、健康餐飲供應）、健康服務（如建立完整的預防、篩檢、追蹤、矯治、輔導、諮商及轉介系統）、健康社會環境（如凝聚力、和諧性、認同感）。</a:t>
            </a:r>
          </a:p>
          <a:p>
            <a:pPr marL="514350" indent="-514350">
              <a:buFont typeface="+mj-lt"/>
              <a:buAutoNum type="arabicPeriod" startAt="3"/>
            </a:pPr>
            <a:r>
              <a:rPr lang="zh-TW" altLang="zh-TW" b="0" dirty="0" smtClean="0">
                <a:latin typeface="標楷體" pitchFamily="65" charset="-120"/>
                <a:ea typeface="標楷體" pitchFamily="65" charset="-120"/>
              </a:rPr>
              <a:t>個人</a:t>
            </a:r>
            <a:r>
              <a:rPr lang="zh-TW" altLang="zh-TW" b="0" dirty="0">
                <a:latin typeface="標楷體" pitchFamily="65" charset="-120"/>
                <a:ea typeface="標楷體" pitchFamily="65" charset="-120"/>
              </a:rPr>
              <a:t>因素：包括健康覺知、知識、態度、價值觀、健康生活技能。</a:t>
            </a:r>
          </a:p>
          <a:p>
            <a:pPr marL="514350" indent="-514350">
              <a:buFont typeface="+mj-lt"/>
              <a:buAutoNum type="arabicPeriod" startAt="3"/>
            </a:pPr>
            <a:endParaRPr lang="zh-TW" altLang="en-US" b="0" dirty="0">
              <a:latin typeface="標楷體" pitchFamily="65" charset="-120"/>
              <a:ea typeface="標楷體" pitchFamily="65" charset="-120"/>
            </a:endParaRPr>
          </a:p>
        </p:txBody>
      </p:sp>
    </p:spTree>
    <p:extLst>
      <p:ext uri="{BB962C8B-B14F-4D97-AF65-F5344CB8AC3E}">
        <p14:creationId xmlns:p14="http://schemas.microsoft.com/office/powerpoint/2010/main" val="2845867735"/>
      </p:ext>
    </p:extLst>
  </p:cSld>
  <p:clrMapOvr>
    <a:masterClrMapping/>
  </p:clrMapOvr>
  <p:transition spd="slow">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858297" y="2498404"/>
            <a:ext cx="5848789" cy="854397"/>
          </a:xfrm>
        </p:spPr>
        <p:txBody>
          <a:bodyPr>
            <a:noAutofit/>
          </a:bodyPr>
          <a:lstStyle/>
          <a:p>
            <a:r>
              <a:rPr lang="zh-TW" altLang="en-US" sz="3200" dirty="0">
                <a:solidFill>
                  <a:schemeClr val="tx1"/>
                </a:solidFill>
                <a:latin typeface="標楷體" pitchFamily="65" charset="-120"/>
                <a:ea typeface="標楷體" pitchFamily="65" charset="-120"/>
                <a:cs typeface="Times New Roman" pitchFamily="18" charset="0"/>
              </a:rPr>
              <a:t>健康促進學校行動</a:t>
            </a:r>
            <a:r>
              <a:rPr lang="zh-TW" altLang="en-US" sz="3200" dirty="0" smtClean="0">
                <a:solidFill>
                  <a:schemeClr val="tx1"/>
                </a:solidFill>
                <a:latin typeface="標楷體" pitchFamily="65" charset="-120"/>
                <a:ea typeface="標楷體" pitchFamily="65" charset="-120"/>
                <a:cs typeface="Times New Roman" pitchFamily="18" charset="0"/>
              </a:rPr>
              <a:t>方案介紹</a:t>
            </a:r>
            <a:endParaRPr lang="zh-TW" altLang="en-US" sz="3200" dirty="0">
              <a:solidFill>
                <a:schemeClr val="tx1"/>
              </a:solidFill>
              <a:latin typeface="標楷體" pitchFamily="65" charset="-120"/>
              <a:ea typeface="標楷體" pitchFamily="65" charset="-120"/>
              <a:cs typeface="Times New Roman" pitchFamily="18" charset="0"/>
            </a:endParaRPr>
          </a:p>
        </p:txBody>
      </p:sp>
      <p:sp>
        <p:nvSpPr>
          <p:cNvPr id="9" name="標題 1"/>
          <p:cNvSpPr txBox="1">
            <a:spLocks/>
          </p:cNvSpPr>
          <p:nvPr/>
        </p:nvSpPr>
        <p:spPr>
          <a:xfrm>
            <a:off x="938629" y="994814"/>
            <a:ext cx="4343400" cy="1362075"/>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kumimoji="0" lang="zh-TW" sz="4000" b="1" kern="1200" cap="small" baseline="0">
                <a:solidFill>
                  <a:srgbClr val="003300"/>
                </a:solidFill>
                <a:latin typeface="+mj-lt"/>
                <a:ea typeface="+mj-ea"/>
                <a:cs typeface="+mj-cs"/>
              </a:defRPr>
            </a:lvl1pPr>
          </a:lstStyle>
          <a:p>
            <a:r>
              <a:rPr lang="en-US" altLang="zh-TW" sz="3600" dirty="0" smtClean="0">
                <a:solidFill>
                  <a:schemeClr val="tx1"/>
                </a:solidFill>
                <a:latin typeface="標楷體" pitchFamily="65" charset="-120"/>
                <a:ea typeface="標楷體" pitchFamily="65" charset="-120"/>
              </a:rPr>
              <a:t>Part two </a:t>
            </a:r>
            <a:endParaRPr lang="zh-TW" altLang="en-US" sz="3600" dirty="0">
              <a:solidFill>
                <a:schemeClr val="tx1"/>
              </a:solidFill>
              <a:latin typeface="標楷體" pitchFamily="65" charset="-120"/>
              <a:ea typeface="標楷體" pitchFamily="65" charset="-120"/>
            </a:endParaRPr>
          </a:p>
        </p:txBody>
      </p:sp>
      <p:sp>
        <p:nvSpPr>
          <p:cNvPr id="3" name="文字方塊 2"/>
          <p:cNvSpPr txBox="1"/>
          <p:nvPr/>
        </p:nvSpPr>
        <p:spPr>
          <a:xfrm>
            <a:off x="641378" y="5730801"/>
            <a:ext cx="7735529" cy="707886"/>
          </a:xfrm>
          <a:prstGeom prst="rect">
            <a:avLst/>
          </a:prstGeom>
          <a:noFill/>
        </p:spPr>
        <p:txBody>
          <a:bodyPr wrap="square" rtlCol="0">
            <a:spAutoFit/>
          </a:bodyPr>
          <a:lstStyle/>
          <a:p>
            <a:pPr algn="ctr"/>
            <a:r>
              <a:rPr lang="en-US" altLang="zh-TW" sz="2000" b="1" dirty="0">
                <a:solidFill>
                  <a:srgbClr val="00B050"/>
                </a:solidFill>
                <a:latin typeface="Times New Roman" pitchFamily="18" charset="0"/>
                <a:ea typeface="標楷體" pitchFamily="65" charset="-120"/>
                <a:cs typeface="Times New Roman" pitchFamily="18" charset="0"/>
              </a:rPr>
              <a:t>From:</a:t>
            </a:r>
            <a:r>
              <a:rPr lang="zh-TW" altLang="en-US" sz="2000" b="1" dirty="0">
                <a:solidFill>
                  <a:srgbClr val="00B050"/>
                </a:solidFill>
                <a:latin typeface="Times New Roman" pitchFamily="18" charset="0"/>
                <a:ea typeface="標楷體" pitchFamily="65" charset="-120"/>
                <a:cs typeface="Times New Roman" pitchFamily="18" charset="0"/>
              </a:rPr>
              <a:t>邱詩揚</a:t>
            </a:r>
            <a:r>
              <a:rPr lang="zh-TW" altLang="en-US" sz="2000" b="1" dirty="0" smtClean="0">
                <a:solidFill>
                  <a:srgbClr val="00B050"/>
                </a:solidFill>
                <a:latin typeface="Times New Roman" pitchFamily="18" charset="0"/>
                <a:ea typeface="標楷體" pitchFamily="65" charset="-120"/>
                <a:cs typeface="Times New Roman" pitchFamily="18" charset="0"/>
              </a:rPr>
              <a:t>教授　</a:t>
            </a:r>
            <a:r>
              <a:rPr lang="zh-TW" altLang="en-US" sz="2000" b="1" dirty="0">
                <a:solidFill>
                  <a:srgbClr val="00B050"/>
                </a:solidFill>
                <a:latin typeface="Times New Roman" pitchFamily="18" charset="0"/>
                <a:ea typeface="標楷體" pitchFamily="65" charset="-120"/>
                <a:cs typeface="Times New Roman" pitchFamily="18" charset="0"/>
              </a:rPr>
              <a:t>健康促進學校實證導向之行動研究</a:t>
            </a:r>
            <a:endParaRPr lang="en-US" altLang="zh-TW" sz="2000" b="1" dirty="0">
              <a:solidFill>
                <a:srgbClr val="00B050"/>
              </a:solidFill>
              <a:latin typeface="Times New Roman" pitchFamily="18" charset="0"/>
              <a:ea typeface="標楷體" pitchFamily="65" charset="-120"/>
              <a:cs typeface="Times New Roman" pitchFamily="18" charset="0"/>
            </a:endParaRPr>
          </a:p>
          <a:p>
            <a:pPr algn="ctr"/>
            <a:r>
              <a:rPr lang="en-US" altLang="zh-TW" sz="2000" b="1" dirty="0">
                <a:solidFill>
                  <a:srgbClr val="00B050"/>
                </a:solidFill>
                <a:latin typeface="Times New Roman" pitchFamily="18" charset="0"/>
                <a:ea typeface="標楷體" pitchFamily="65" charset="-120"/>
                <a:cs typeface="Times New Roman" pitchFamily="18" charset="0"/>
              </a:rPr>
              <a:t>http://hps.giee.ntnu.edu.tw/inner_downloads/downloads.aspx</a:t>
            </a:r>
            <a:endParaRPr lang="zh-TW" altLang="en-US" sz="2000" b="1" dirty="0">
              <a:solidFill>
                <a:srgbClr val="00B050"/>
              </a:solidFill>
              <a:latin typeface="Times New Roman" pitchFamily="18" charset="0"/>
              <a:ea typeface="標楷體" pitchFamily="65" charset="-120"/>
              <a:cs typeface="Times New Roman" pitchFamily="18" charset="0"/>
            </a:endParaRPr>
          </a:p>
        </p:txBody>
      </p:sp>
    </p:spTree>
    <p:extLst>
      <p:ext uri="{BB962C8B-B14F-4D97-AF65-F5344CB8AC3E}">
        <p14:creationId xmlns:p14="http://schemas.microsoft.com/office/powerpoint/2010/main" val="1522990951"/>
      </p:ext>
    </p:extLst>
  </p:cSld>
  <p:clrMapOvr>
    <a:masterClrMapping/>
  </p:clrMapOvr>
  <p:transition spd="slow">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latin typeface="標楷體" pitchFamily="65" charset="-120"/>
              <a:ea typeface="標楷體" pitchFamily="65" charset="-120"/>
              <a:cs typeface="Times New Roman" pitchFamily="18" charset="0"/>
            </a:endParaRPr>
          </a:p>
        </p:txBody>
      </p:sp>
      <p:sp>
        <p:nvSpPr>
          <p:cNvPr id="3" name="內容版面配置區 2"/>
          <p:cNvSpPr>
            <a:spLocks noGrp="1"/>
          </p:cNvSpPr>
          <p:nvPr>
            <p:ph idx="1"/>
          </p:nvPr>
        </p:nvSpPr>
        <p:spPr>
          <a:xfrm>
            <a:off x="859181" y="2118885"/>
            <a:ext cx="7408862" cy="2020630"/>
          </a:xfrm>
        </p:spPr>
        <p:txBody>
          <a:bodyPr>
            <a:noAutofit/>
          </a:bodyPr>
          <a:lstStyle/>
          <a:p>
            <a:pPr>
              <a:buClr>
                <a:schemeClr val="tx1"/>
              </a:buClr>
              <a:buFont typeface="Wingdings" pitchFamily="2" charset="2"/>
              <a:buChar char="n"/>
            </a:pPr>
            <a:r>
              <a:rPr lang="zh-TW" altLang="en-US" sz="2800" b="0" dirty="0" smtClean="0">
                <a:solidFill>
                  <a:schemeClr val="tx1"/>
                </a:solidFill>
                <a:latin typeface="標楷體" pitchFamily="65" charset="-120"/>
                <a:ea typeface="標楷體" pitchFamily="65" charset="-120"/>
                <a:cs typeface="Times New Roman" pitchFamily="18" charset="0"/>
              </a:rPr>
              <a:t>掌握</a:t>
            </a:r>
            <a:r>
              <a:rPr lang="zh-TW" altLang="en-US" sz="2800" b="0" dirty="0">
                <a:solidFill>
                  <a:schemeClr val="tx1"/>
                </a:solidFill>
                <a:latin typeface="標楷體" pitchFamily="65" charset="-120"/>
                <a:ea typeface="標楷體" pitchFamily="65" charset="-120"/>
                <a:cs typeface="Times New Roman" pitchFamily="18" charset="0"/>
              </a:rPr>
              <a:t>行動研究的核心價值，採用實驗對照介入研究的作法</a:t>
            </a:r>
            <a:r>
              <a:rPr lang="zh-TW" altLang="en-US" sz="2800" b="0" dirty="0" smtClean="0">
                <a:solidFill>
                  <a:schemeClr val="tx1"/>
                </a:solidFill>
                <a:latin typeface="標楷體" pitchFamily="65" charset="-120"/>
                <a:ea typeface="標楷體" pitchFamily="65" charset="-120"/>
                <a:cs typeface="Times New Roman" pitchFamily="18" charset="0"/>
              </a:rPr>
              <a:t>！</a:t>
            </a:r>
            <a:endParaRPr lang="en-US" altLang="zh-TW" sz="2800" b="0" dirty="0" smtClean="0">
              <a:solidFill>
                <a:schemeClr val="tx1"/>
              </a:solidFill>
              <a:latin typeface="標楷體" pitchFamily="65" charset="-120"/>
              <a:ea typeface="標楷體" pitchFamily="65" charset="-120"/>
              <a:cs typeface="Times New Roman" pitchFamily="18" charset="0"/>
            </a:endParaRPr>
          </a:p>
          <a:p>
            <a:pPr>
              <a:buClr>
                <a:schemeClr val="tx1"/>
              </a:buClr>
              <a:buFont typeface="Wingdings" pitchFamily="2" charset="2"/>
              <a:buChar char="n"/>
            </a:pPr>
            <a:r>
              <a:rPr lang="zh-TW" altLang="en-US" sz="2800" b="0" dirty="0" smtClean="0">
                <a:solidFill>
                  <a:schemeClr val="tx1"/>
                </a:solidFill>
                <a:latin typeface="標楷體" pitchFamily="65" charset="-120"/>
                <a:ea typeface="標楷體" pitchFamily="65" charset="-120"/>
                <a:cs typeface="Times New Roman" pitchFamily="18" charset="0"/>
              </a:rPr>
              <a:t>準</a:t>
            </a:r>
            <a:r>
              <a:rPr lang="zh-TW" altLang="en-US" sz="2800" b="0" dirty="0">
                <a:solidFill>
                  <a:schemeClr val="tx1"/>
                </a:solidFill>
                <a:latin typeface="標楷體" pitchFamily="65" charset="-120"/>
                <a:ea typeface="標楷體" pitchFamily="65" charset="-120"/>
                <a:cs typeface="Times New Roman" pitchFamily="18" charset="0"/>
              </a:rPr>
              <a:t>實驗研究設計</a:t>
            </a:r>
            <a:r>
              <a:rPr lang="en-US" altLang="zh-TW" sz="2800" b="0" dirty="0" smtClean="0">
                <a:solidFill>
                  <a:schemeClr val="tx1"/>
                </a:solidFill>
                <a:latin typeface="標楷體" pitchFamily="65" charset="-120"/>
                <a:ea typeface="標楷體" pitchFamily="65" charset="-120"/>
                <a:cs typeface="Times New Roman" pitchFamily="18" charset="0"/>
              </a:rPr>
              <a:t>Quasi-Experiments</a:t>
            </a:r>
            <a:endParaRPr lang="en-US" altLang="zh-TW" sz="2800" b="0" dirty="0">
              <a:solidFill>
                <a:schemeClr val="tx1"/>
              </a:solidFill>
              <a:latin typeface="標楷體" pitchFamily="65" charset="-120"/>
              <a:ea typeface="標楷體" pitchFamily="65" charset="-120"/>
              <a:cs typeface="Times New Roman" pitchFamily="18" charset="0"/>
            </a:endParaRPr>
          </a:p>
          <a:p>
            <a:pPr marL="0" indent="0" fontAlgn="auto">
              <a:spcAft>
                <a:spcPts val="0"/>
              </a:spcAft>
              <a:buClr>
                <a:schemeClr val="tx1"/>
              </a:buClr>
              <a:buNone/>
              <a:defRPr/>
            </a:pPr>
            <a:r>
              <a:rPr lang="en-US" altLang="en-US" sz="2800" b="0" dirty="0" smtClean="0">
                <a:solidFill>
                  <a:schemeClr val="tx1"/>
                </a:solidFill>
                <a:latin typeface="標楷體" pitchFamily="65" charset="-120"/>
                <a:ea typeface="標楷體" pitchFamily="65" charset="-120"/>
                <a:cs typeface="Times New Roman" pitchFamily="18" charset="0"/>
              </a:rPr>
              <a:t>   </a:t>
            </a:r>
            <a:endParaRPr lang="en-US" altLang="zh-TW" sz="2800" b="0" dirty="0" smtClean="0">
              <a:solidFill>
                <a:schemeClr val="tx1"/>
              </a:solidFill>
              <a:latin typeface="標楷體" pitchFamily="65" charset="-120"/>
              <a:ea typeface="標楷體" pitchFamily="65" charset="-120"/>
              <a:cs typeface="Times New Roman" pitchFamily="18" charset="0"/>
            </a:endParaRPr>
          </a:p>
          <a:p>
            <a:pPr fontAlgn="auto">
              <a:spcAft>
                <a:spcPts val="0"/>
              </a:spcAft>
              <a:buClr>
                <a:schemeClr val="tx1"/>
              </a:buClr>
              <a:buFont typeface="Wingdings" pitchFamily="2" charset="2"/>
              <a:buChar char="n"/>
              <a:defRPr/>
            </a:pPr>
            <a:endParaRPr lang="en-US" altLang="zh-TW" sz="2800" b="0" dirty="0">
              <a:solidFill>
                <a:schemeClr val="tx1"/>
              </a:solidFill>
              <a:latin typeface="標楷體" pitchFamily="65" charset="-120"/>
              <a:ea typeface="標楷體" pitchFamily="65" charset="-120"/>
              <a:cs typeface="Times New Roman" pitchFamily="18" charset="0"/>
            </a:endParaRPr>
          </a:p>
          <a:p>
            <a:pPr>
              <a:buClr>
                <a:schemeClr val="tx1"/>
              </a:buClr>
              <a:buFont typeface="Wingdings" pitchFamily="2" charset="2"/>
              <a:buChar char="n"/>
            </a:pPr>
            <a:endParaRPr lang="zh-TW" altLang="en-US" sz="2800" b="0" dirty="0">
              <a:solidFill>
                <a:schemeClr val="tx1"/>
              </a:solidFill>
              <a:latin typeface="標楷體" pitchFamily="65" charset="-120"/>
              <a:ea typeface="標楷體" pitchFamily="65" charset="-120"/>
              <a:cs typeface="Times New Roman" pitchFamily="18" charset="0"/>
            </a:endParaRPr>
          </a:p>
          <a:p>
            <a:pPr>
              <a:buClr>
                <a:schemeClr val="tx1"/>
              </a:buClr>
              <a:buFont typeface="Wingdings" pitchFamily="2" charset="2"/>
              <a:buChar char="n"/>
            </a:pPr>
            <a:endParaRPr lang="zh-TW" altLang="en-US" sz="2800" b="0" dirty="0">
              <a:solidFill>
                <a:schemeClr val="tx1"/>
              </a:solidFill>
              <a:latin typeface="標楷體" pitchFamily="65" charset="-120"/>
              <a:ea typeface="標楷體" pitchFamily="65" charset="-120"/>
              <a:cs typeface="Times New Roman"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4009353251"/>
              </p:ext>
            </p:extLst>
          </p:nvPr>
        </p:nvGraphicFramePr>
        <p:xfrm>
          <a:off x="1692609" y="3875105"/>
          <a:ext cx="6096000" cy="155448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pPr algn="ctr"/>
                      <a:endParaRPr lang="zh-TW" altLang="en-US" sz="2800" dirty="0">
                        <a:latin typeface="標楷體" pitchFamily="65" charset="-120"/>
                        <a:ea typeface="標楷體" pitchFamily="65" charset="-120"/>
                      </a:endParaRPr>
                    </a:p>
                  </a:txBody>
                  <a:tcPr/>
                </a:tc>
                <a:tc>
                  <a:txBody>
                    <a:bodyPr/>
                    <a:lstStyle/>
                    <a:p>
                      <a:pPr algn="ctr"/>
                      <a:r>
                        <a:rPr lang="zh-TW" altLang="en-US" sz="2800" dirty="0" smtClean="0">
                          <a:solidFill>
                            <a:schemeClr val="tx1"/>
                          </a:solidFill>
                          <a:latin typeface="標楷體" pitchFamily="65" charset="-120"/>
                          <a:ea typeface="標楷體" pitchFamily="65" charset="-120"/>
                        </a:rPr>
                        <a:t>前測</a:t>
                      </a:r>
                      <a:endParaRPr lang="zh-TW" altLang="en-US" sz="2800" dirty="0">
                        <a:latin typeface="標楷體" pitchFamily="65" charset="-120"/>
                        <a:ea typeface="標楷體" pitchFamily="65" charset="-120"/>
                      </a:endParaRPr>
                    </a:p>
                  </a:txBody>
                  <a:tcPr/>
                </a:tc>
                <a:tc>
                  <a:txBody>
                    <a:bodyPr/>
                    <a:lstStyle/>
                    <a:p>
                      <a:pPr algn="ctr"/>
                      <a:r>
                        <a:rPr lang="zh-TW" altLang="en-US" sz="2800" dirty="0" smtClean="0">
                          <a:solidFill>
                            <a:schemeClr val="tx1"/>
                          </a:solidFill>
                          <a:latin typeface="標楷體" pitchFamily="65" charset="-120"/>
                          <a:ea typeface="標楷體" pitchFamily="65" charset="-120"/>
                        </a:rPr>
                        <a:t>處理</a:t>
                      </a:r>
                      <a:endParaRPr lang="zh-TW" altLang="en-US" sz="2800" dirty="0">
                        <a:latin typeface="標楷體" pitchFamily="65" charset="-120"/>
                        <a:ea typeface="標楷體" pitchFamily="65" charset="-120"/>
                      </a:endParaRPr>
                    </a:p>
                  </a:txBody>
                  <a:tcPr/>
                </a:tc>
                <a:tc>
                  <a:txBody>
                    <a:bodyPr/>
                    <a:lstStyle/>
                    <a:p>
                      <a:pPr algn="ctr"/>
                      <a:r>
                        <a:rPr lang="zh-TW" altLang="en-US" sz="2800" dirty="0" smtClean="0">
                          <a:solidFill>
                            <a:schemeClr val="tx1"/>
                          </a:solidFill>
                          <a:latin typeface="標楷體" pitchFamily="65" charset="-120"/>
                          <a:ea typeface="標楷體" pitchFamily="65" charset="-120"/>
                        </a:rPr>
                        <a:t>後測</a:t>
                      </a:r>
                      <a:endParaRPr lang="zh-TW" altLang="en-US" sz="2800" dirty="0">
                        <a:latin typeface="標楷體" pitchFamily="65" charset="-120"/>
                        <a:ea typeface="標楷體" pitchFamily="65" charset="-120"/>
                      </a:endParaRPr>
                    </a:p>
                  </a:txBody>
                  <a:tcPr/>
                </a:tc>
              </a:tr>
              <a:tr h="370840">
                <a:tc>
                  <a:txBody>
                    <a:bodyPr/>
                    <a:lstStyle/>
                    <a:p>
                      <a:pPr algn="ctr"/>
                      <a:r>
                        <a:rPr lang="zh-TW" altLang="en-US" sz="2800" dirty="0" smtClean="0">
                          <a:latin typeface="標楷體" pitchFamily="65" charset="-120"/>
                          <a:ea typeface="標楷體" pitchFamily="65" charset="-120"/>
                        </a:rPr>
                        <a:t>實驗組</a:t>
                      </a:r>
                      <a:endParaRPr lang="zh-TW" altLang="en-US" sz="2800" dirty="0">
                        <a:latin typeface="標楷體" pitchFamily="65" charset="-120"/>
                        <a:ea typeface="標楷體" pitchFamily="65" charset="-120"/>
                      </a:endParaRPr>
                    </a:p>
                  </a:txBody>
                  <a:tcPr/>
                </a:tc>
                <a:tc>
                  <a:txBody>
                    <a:bodyPr/>
                    <a:lstStyle/>
                    <a:p>
                      <a:pPr algn="ctr"/>
                      <a:r>
                        <a:rPr lang="en-US" altLang="zh-TW" sz="2800" dirty="0" smtClean="0">
                          <a:solidFill>
                            <a:schemeClr val="tx1"/>
                          </a:solidFill>
                          <a:latin typeface="標楷體" pitchFamily="65" charset="-120"/>
                          <a:ea typeface="標楷體" pitchFamily="65" charset="-120"/>
                        </a:rPr>
                        <a:t>T1     </a:t>
                      </a:r>
                      <a:endParaRPr lang="zh-TW" altLang="en-US" sz="2800" dirty="0">
                        <a:latin typeface="標楷體" pitchFamily="65" charset="-120"/>
                        <a:ea typeface="標楷體" pitchFamily="65" charset="-120"/>
                      </a:endParaRPr>
                    </a:p>
                  </a:txBody>
                  <a:tcPr/>
                </a:tc>
                <a:tc>
                  <a:txBody>
                    <a:bodyPr/>
                    <a:lstStyle/>
                    <a:p>
                      <a:pPr algn="ctr"/>
                      <a:r>
                        <a:rPr lang="en-US" altLang="zh-TW" sz="2800" dirty="0" smtClean="0">
                          <a:solidFill>
                            <a:schemeClr val="tx1"/>
                          </a:solidFill>
                          <a:latin typeface="標楷體" pitchFamily="65" charset="-120"/>
                          <a:ea typeface="標楷體" pitchFamily="65" charset="-120"/>
                        </a:rPr>
                        <a:t>X1</a:t>
                      </a:r>
                      <a:endParaRPr lang="zh-TW" altLang="en-US" sz="2800" dirty="0">
                        <a:latin typeface="標楷體" pitchFamily="65" charset="-120"/>
                        <a:ea typeface="標楷體" pitchFamily="65" charset="-12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800" dirty="0" smtClean="0">
                          <a:solidFill>
                            <a:schemeClr val="tx1"/>
                          </a:solidFill>
                          <a:latin typeface="標楷體" pitchFamily="65" charset="-120"/>
                          <a:ea typeface="標楷體" pitchFamily="65" charset="-120"/>
                        </a:rPr>
                        <a:t>T2</a:t>
                      </a:r>
                      <a:endParaRPr lang="zh-TW" altLang="en-US" sz="2800" dirty="0">
                        <a:latin typeface="標楷體" pitchFamily="65" charset="-120"/>
                        <a:ea typeface="標楷體" pitchFamily="65" charset="-120"/>
                      </a:endParaRPr>
                    </a:p>
                  </a:txBody>
                  <a:tcPr/>
                </a:tc>
              </a:tr>
              <a:tr h="370840">
                <a:tc>
                  <a:txBody>
                    <a:bodyPr/>
                    <a:lstStyle/>
                    <a:p>
                      <a:pPr algn="ctr"/>
                      <a:r>
                        <a:rPr lang="zh-TW" altLang="en-US" sz="2800" dirty="0" smtClean="0">
                          <a:latin typeface="標楷體" pitchFamily="65" charset="-120"/>
                          <a:ea typeface="標楷體" pitchFamily="65" charset="-120"/>
                        </a:rPr>
                        <a:t>對照組</a:t>
                      </a:r>
                      <a:endParaRPr lang="zh-TW" altLang="en-US" sz="2800" dirty="0">
                        <a:latin typeface="標楷體" pitchFamily="65" charset="-120"/>
                        <a:ea typeface="標楷體" pitchFamily="65" charset="-120"/>
                      </a:endParaRPr>
                    </a:p>
                  </a:txBody>
                  <a:tcPr/>
                </a:tc>
                <a:tc>
                  <a:txBody>
                    <a:bodyPr/>
                    <a:lstStyle/>
                    <a:p>
                      <a:pPr algn="ctr"/>
                      <a:r>
                        <a:rPr lang="en-US" altLang="zh-TW" sz="2800" dirty="0" smtClean="0">
                          <a:solidFill>
                            <a:schemeClr val="tx1"/>
                          </a:solidFill>
                          <a:latin typeface="標楷體" pitchFamily="65" charset="-120"/>
                          <a:ea typeface="標楷體" pitchFamily="65" charset="-120"/>
                        </a:rPr>
                        <a:t>T1 </a:t>
                      </a:r>
                      <a:endParaRPr lang="zh-TW" altLang="en-US" sz="2800" dirty="0">
                        <a:latin typeface="標楷體" pitchFamily="65" charset="-120"/>
                        <a:ea typeface="標楷體" pitchFamily="65" charset="-120"/>
                      </a:endParaRPr>
                    </a:p>
                  </a:txBody>
                  <a:tcPr/>
                </a:tc>
                <a:tc>
                  <a:txBody>
                    <a:bodyPr/>
                    <a:lstStyle/>
                    <a:p>
                      <a:pPr algn="ctr"/>
                      <a:endParaRPr lang="zh-TW" altLang="en-US" sz="2800" dirty="0">
                        <a:latin typeface="標楷體" pitchFamily="65" charset="-120"/>
                        <a:ea typeface="標楷體" pitchFamily="65" charset="-12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800" dirty="0" smtClean="0">
                          <a:solidFill>
                            <a:schemeClr val="tx1"/>
                          </a:solidFill>
                          <a:latin typeface="標楷體" pitchFamily="65" charset="-120"/>
                          <a:ea typeface="標楷體" pitchFamily="65" charset="-120"/>
                        </a:rPr>
                        <a:t>T2</a:t>
                      </a:r>
                      <a:endParaRPr lang="zh-TW" altLang="en-US" sz="2800" dirty="0" smtClean="0">
                        <a:latin typeface="標楷體" pitchFamily="65" charset="-120"/>
                        <a:ea typeface="標楷體" pitchFamily="65" charset="-120"/>
                      </a:endParaRPr>
                    </a:p>
                  </a:txBody>
                  <a:tcPr/>
                </a:tc>
              </a:tr>
            </a:tbl>
          </a:graphicData>
        </a:graphic>
      </p:graphicFrame>
      <p:sp>
        <p:nvSpPr>
          <p:cNvPr id="5" name="矩形 4"/>
          <p:cNvSpPr/>
          <p:nvPr/>
        </p:nvSpPr>
        <p:spPr bwMode="auto">
          <a:xfrm>
            <a:off x="1548581" y="3834581"/>
            <a:ext cx="6518788" cy="1135625"/>
          </a:xfrm>
          <a:prstGeom prst="rect">
            <a:avLst/>
          </a:prstGeom>
          <a:noFill/>
          <a:ln w="9525" cap="flat" cmpd="sng" algn="ctr">
            <a:solidFill>
              <a:srgbClr val="8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chemeClr val="tx1"/>
              </a:solidFill>
              <a:effectLst/>
              <a:latin typeface="Arial" charset="0"/>
            </a:endParaRPr>
          </a:p>
        </p:txBody>
      </p:sp>
      <p:sp>
        <p:nvSpPr>
          <p:cNvPr id="7" name="矩形 6"/>
          <p:cNvSpPr/>
          <p:nvPr/>
        </p:nvSpPr>
        <p:spPr>
          <a:xfrm>
            <a:off x="176385" y="5766308"/>
            <a:ext cx="2698175" cy="523220"/>
          </a:xfrm>
          <a:prstGeom prst="rect">
            <a:avLst/>
          </a:prstGeom>
        </p:spPr>
        <p:txBody>
          <a:bodyPr wrap="none">
            <a:spAutoFit/>
          </a:bodyPr>
          <a:lstStyle/>
          <a:p>
            <a:r>
              <a:rPr lang="zh-TW" altLang="en-US" sz="2800" dirty="0">
                <a:latin typeface="標楷體" pitchFamily="65" charset="-120"/>
                <a:ea typeface="標楷體" pitchFamily="65" charset="-120"/>
                <a:cs typeface="Times New Roman" pitchFamily="18" charset="0"/>
              </a:rPr>
              <a:t>單組前後測設計</a:t>
            </a:r>
          </a:p>
        </p:txBody>
      </p:sp>
      <p:cxnSp>
        <p:nvCxnSpPr>
          <p:cNvPr id="9" name="直線單箭頭接點 8"/>
          <p:cNvCxnSpPr>
            <a:stCxn id="5" idx="1"/>
          </p:cNvCxnSpPr>
          <p:nvPr/>
        </p:nvCxnSpPr>
        <p:spPr bwMode="auto">
          <a:xfrm flipH="1">
            <a:off x="693174" y="4402394"/>
            <a:ext cx="855407" cy="1363914"/>
          </a:xfrm>
          <a:prstGeom prst="straightConnector1">
            <a:avLst/>
          </a:prstGeom>
          <a:solidFill>
            <a:schemeClr val="accent1"/>
          </a:solidFill>
          <a:ln w="9525" cap="flat" cmpd="sng" algn="ctr">
            <a:solidFill>
              <a:srgbClr val="C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17389055"/>
      </p:ext>
    </p:extLst>
  </p:cSld>
  <p:clrMapOvr>
    <a:masterClrMapping/>
  </p:clrMapOvr>
  <p:transition spd="slow">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latin typeface="標楷體" pitchFamily="65" charset="-120"/>
                <a:ea typeface="標楷體" pitchFamily="65" charset="-120"/>
                <a:cs typeface="Times New Roman" pitchFamily="18" charset="0"/>
              </a:rPr>
              <a:t>研究焦點設定</a:t>
            </a:r>
          </a:p>
        </p:txBody>
      </p:sp>
      <p:sp>
        <p:nvSpPr>
          <p:cNvPr id="3" name="內容版面配置區 2"/>
          <p:cNvSpPr>
            <a:spLocks noGrp="1"/>
          </p:cNvSpPr>
          <p:nvPr>
            <p:ph idx="1"/>
          </p:nvPr>
        </p:nvSpPr>
        <p:spPr>
          <a:xfrm>
            <a:off x="249127" y="1596699"/>
            <a:ext cx="8712967" cy="4150390"/>
          </a:xfrm>
        </p:spPr>
        <p:txBody>
          <a:bodyPr>
            <a:noAutofit/>
          </a:bodyPr>
          <a:lstStyle/>
          <a:p>
            <a:pPr marL="514350" indent="-514350">
              <a:buClr>
                <a:schemeClr val="tx1"/>
              </a:buClr>
              <a:buFont typeface="+mj-lt"/>
              <a:buAutoNum type="arabicPeriod"/>
            </a:pPr>
            <a:r>
              <a:rPr lang="zh-TW" altLang="en-US" sz="2400" dirty="0">
                <a:solidFill>
                  <a:schemeClr val="tx1"/>
                </a:solidFill>
                <a:latin typeface="標楷體" pitchFamily="65" charset="-120"/>
                <a:ea typeface="標楷體" pitchFamily="65" charset="-120"/>
                <a:cs typeface="Times New Roman" pitchFamily="18" charset="0"/>
              </a:rPr>
              <a:t>場域：國小、國中、高中職</a:t>
            </a:r>
            <a:endParaRPr lang="en-US" altLang="zh-TW" sz="2400" dirty="0">
              <a:solidFill>
                <a:schemeClr val="tx1"/>
              </a:solidFill>
              <a:latin typeface="標楷體" pitchFamily="65" charset="-120"/>
              <a:ea typeface="標楷體" pitchFamily="65" charset="-120"/>
              <a:cs typeface="Times New Roman" pitchFamily="18" charset="0"/>
            </a:endParaRPr>
          </a:p>
          <a:p>
            <a:pPr marL="514350" indent="-514350">
              <a:buClr>
                <a:schemeClr val="tx1"/>
              </a:buClr>
              <a:buFont typeface="+mj-lt"/>
              <a:buAutoNum type="arabicPeriod"/>
            </a:pPr>
            <a:r>
              <a:rPr lang="zh-TW" altLang="en-US" sz="2400" dirty="0">
                <a:solidFill>
                  <a:schemeClr val="tx1"/>
                </a:solidFill>
                <a:latin typeface="標楷體" pitchFamily="65" charset="-120"/>
                <a:ea typeface="標楷體" pitchFamily="65" charset="-120"/>
                <a:cs typeface="Times New Roman" pitchFamily="18" charset="0"/>
              </a:rPr>
              <a:t>對象</a:t>
            </a:r>
            <a:r>
              <a:rPr lang="zh-TW" altLang="en-US" sz="2400" dirty="0" smtClean="0">
                <a:solidFill>
                  <a:schemeClr val="tx1"/>
                </a:solidFill>
                <a:latin typeface="標楷體" pitchFamily="65" charset="-120"/>
                <a:ea typeface="標楷體" pitchFamily="65" charset="-120"/>
                <a:cs typeface="Times New Roman" pitchFamily="18" charset="0"/>
              </a:rPr>
              <a:t>：人口學變項（年級／性別）、健康危險程度（健康生理指標及行為指標）</a:t>
            </a:r>
            <a:endParaRPr lang="en-US" altLang="zh-TW" sz="2400" dirty="0">
              <a:solidFill>
                <a:schemeClr val="tx1"/>
              </a:solidFill>
              <a:latin typeface="標楷體" pitchFamily="65" charset="-120"/>
              <a:ea typeface="標楷體" pitchFamily="65" charset="-120"/>
              <a:cs typeface="Times New Roman" pitchFamily="18" charset="0"/>
            </a:endParaRPr>
          </a:p>
          <a:p>
            <a:pPr marL="514350" indent="-514350">
              <a:buClr>
                <a:schemeClr val="tx1"/>
              </a:buClr>
              <a:buFont typeface="+mj-lt"/>
              <a:buAutoNum type="arabicPeriod"/>
            </a:pPr>
            <a:r>
              <a:rPr lang="zh-TW" altLang="en-US" sz="2400" dirty="0">
                <a:solidFill>
                  <a:schemeClr val="tx1"/>
                </a:solidFill>
                <a:latin typeface="標楷體" pitchFamily="65" charset="-120"/>
                <a:ea typeface="標楷體" pitchFamily="65" charset="-120"/>
                <a:cs typeface="Times New Roman" pitchFamily="18" charset="0"/>
              </a:rPr>
              <a:t>健康</a:t>
            </a:r>
            <a:r>
              <a:rPr lang="zh-TW" altLang="en-US" sz="2400" dirty="0" smtClean="0">
                <a:solidFill>
                  <a:schemeClr val="tx1"/>
                </a:solidFill>
                <a:latin typeface="標楷體" pitchFamily="65" charset="-120"/>
                <a:ea typeface="標楷體" pitchFamily="65" charset="-120"/>
                <a:cs typeface="Times New Roman" pitchFamily="18" charset="0"/>
              </a:rPr>
              <a:t>議題：學校需求或政策重視</a:t>
            </a:r>
            <a:endParaRPr lang="en-US" altLang="zh-TW" sz="2400" dirty="0">
              <a:solidFill>
                <a:schemeClr val="tx1"/>
              </a:solidFill>
              <a:latin typeface="標楷體" pitchFamily="65" charset="-120"/>
              <a:ea typeface="標楷體" pitchFamily="65" charset="-120"/>
              <a:cs typeface="Times New Roman" pitchFamily="18" charset="0"/>
            </a:endParaRPr>
          </a:p>
          <a:p>
            <a:pPr marL="514350" indent="-514350">
              <a:buClr>
                <a:schemeClr val="tx1"/>
              </a:buClr>
              <a:buFont typeface="+mj-lt"/>
              <a:buAutoNum type="arabicPeriod"/>
            </a:pPr>
            <a:r>
              <a:rPr lang="zh-TW" altLang="en-US" sz="2400" dirty="0">
                <a:solidFill>
                  <a:schemeClr val="tx1"/>
                </a:solidFill>
                <a:latin typeface="標楷體" pitchFamily="65" charset="-120"/>
                <a:ea typeface="標楷體" pitchFamily="65" charset="-120"/>
                <a:cs typeface="Times New Roman" pitchFamily="18" charset="0"/>
              </a:rPr>
              <a:t>特色</a:t>
            </a:r>
            <a:r>
              <a:rPr lang="zh-TW" altLang="en-US" sz="2400" dirty="0" smtClean="0">
                <a:solidFill>
                  <a:schemeClr val="tx1"/>
                </a:solidFill>
                <a:latin typeface="標楷體" pitchFamily="65" charset="-120"/>
                <a:ea typeface="標楷體" pitchFamily="65" charset="-120"/>
                <a:cs typeface="Times New Roman" pitchFamily="18" charset="0"/>
              </a:rPr>
              <a:t>策略：</a:t>
            </a:r>
            <a:endParaRPr lang="en-US" altLang="zh-TW" sz="2400" dirty="0" smtClean="0">
              <a:solidFill>
                <a:schemeClr val="tx1"/>
              </a:solidFill>
              <a:latin typeface="標楷體" pitchFamily="65" charset="-120"/>
              <a:ea typeface="標楷體" pitchFamily="65" charset="-120"/>
              <a:cs typeface="Times New Roman" pitchFamily="18" charset="0"/>
            </a:endParaRPr>
          </a:p>
          <a:p>
            <a:pPr marL="817563" lvl="1" indent="-514350">
              <a:buClr>
                <a:schemeClr val="tx1"/>
              </a:buClr>
              <a:buFont typeface="Wingdings" pitchFamily="2" charset="2"/>
              <a:buChar char="n"/>
            </a:pPr>
            <a:r>
              <a:rPr lang="zh-TW" altLang="en-US" dirty="0">
                <a:solidFill>
                  <a:schemeClr val="tx1"/>
                </a:solidFill>
                <a:latin typeface="標楷體" pitchFamily="65" charset="-120"/>
                <a:ea typeface="標楷體" pitchFamily="65" charset="-120"/>
                <a:cs typeface="Times New Roman" pitchFamily="18" charset="0"/>
              </a:rPr>
              <a:t>由六大範疇去思考</a:t>
            </a:r>
            <a:r>
              <a:rPr lang="zh-TW" altLang="en-US" dirty="0" smtClean="0">
                <a:solidFill>
                  <a:schemeClr val="tx1"/>
                </a:solidFill>
                <a:latin typeface="標楷體" pitchFamily="65" charset="-120"/>
                <a:ea typeface="標楷體" pitchFamily="65" charset="-120"/>
                <a:cs typeface="Times New Roman" pitchFamily="18" charset="0"/>
              </a:rPr>
              <a:t>，</a:t>
            </a:r>
            <a:r>
              <a:rPr lang="zh-TW" altLang="en-US" u="sng" dirty="0" smtClean="0">
                <a:solidFill>
                  <a:schemeClr val="tx1"/>
                </a:solidFill>
                <a:latin typeface="標楷體" pitchFamily="65" charset="-120"/>
                <a:ea typeface="標楷體" pitchFamily="65" charset="-120"/>
                <a:cs typeface="Times New Roman" pitchFamily="18" charset="0"/>
              </a:rPr>
              <a:t>改變需求者（健康教學）</a:t>
            </a:r>
            <a:r>
              <a:rPr lang="zh-TW" altLang="en-US" dirty="0" smtClean="0">
                <a:solidFill>
                  <a:schemeClr val="tx1"/>
                </a:solidFill>
                <a:latin typeface="標楷體" pitchFamily="65" charset="-120"/>
                <a:ea typeface="標楷體" pitchFamily="65" charset="-120"/>
                <a:cs typeface="Times New Roman" pitchFamily="18" charset="0"/>
              </a:rPr>
              <a:t>是核心價值，但</a:t>
            </a:r>
            <a:r>
              <a:rPr lang="zh-TW" altLang="en-US" u="sng" dirty="0" smtClean="0">
                <a:solidFill>
                  <a:schemeClr val="tx1"/>
                </a:solidFill>
                <a:latin typeface="標楷體" pitchFamily="65" charset="-120"/>
                <a:ea typeface="標楷體" pitchFamily="65" charset="-120"/>
                <a:cs typeface="Times New Roman" pitchFamily="18" charset="0"/>
              </a:rPr>
              <a:t>改變提供者（健康服務、環境、政策與社區或親子關係）</a:t>
            </a:r>
            <a:r>
              <a:rPr lang="zh-TW" altLang="en-US" dirty="0" smtClean="0">
                <a:solidFill>
                  <a:schemeClr val="tx1"/>
                </a:solidFill>
                <a:latin typeface="標楷體" pitchFamily="65" charset="-120"/>
                <a:ea typeface="標楷體" pitchFamily="65" charset="-120"/>
                <a:cs typeface="Times New Roman" pitchFamily="18" charset="0"/>
              </a:rPr>
              <a:t>的配套也是重要策略</a:t>
            </a:r>
            <a:endParaRPr lang="en-US" altLang="zh-TW" dirty="0">
              <a:solidFill>
                <a:schemeClr val="tx1"/>
              </a:solidFill>
              <a:latin typeface="標楷體" pitchFamily="65" charset="-120"/>
              <a:ea typeface="標楷體" pitchFamily="65" charset="-120"/>
              <a:cs typeface="Times New Roman" pitchFamily="18" charset="0"/>
            </a:endParaRPr>
          </a:p>
          <a:p>
            <a:pPr marL="817563" lvl="1" indent="-514350">
              <a:buClr>
                <a:schemeClr val="tx1"/>
              </a:buClr>
              <a:buFont typeface="Wingdings" pitchFamily="2" charset="2"/>
              <a:buChar char="n"/>
            </a:pPr>
            <a:r>
              <a:rPr lang="zh-TW" altLang="en-US" dirty="0" smtClean="0">
                <a:solidFill>
                  <a:schemeClr val="tx1"/>
                </a:solidFill>
                <a:latin typeface="標楷體" pitchFamily="65" charset="-120"/>
                <a:ea typeface="標楷體" pitchFamily="65" charset="-120"/>
                <a:cs typeface="Times New Roman" pitchFamily="18" charset="0"/>
              </a:rPr>
              <a:t>找到</a:t>
            </a:r>
            <a:r>
              <a:rPr lang="zh-TW" altLang="en-US" u="sng" dirty="0" smtClean="0">
                <a:solidFill>
                  <a:schemeClr val="tx1"/>
                </a:solidFill>
                <a:latin typeface="標楷體" pitchFamily="65" charset="-120"/>
                <a:ea typeface="標楷體" pitchFamily="65" charset="-120"/>
                <a:cs typeface="Times New Roman" pitchFamily="18" charset="0"/>
              </a:rPr>
              <a:t>具體、精確、可行、有效、且得以永續推廣</a:t>
            </a:r>
            <a:r>
              <a:rPr lang="zh-TW" altLang="en-US" dirty="0" smtClean="0">
                <a:solidFill>
                  <a:schemeClr val="tx1"/>
                </a:solidFill>
                <a:latin typeface="標楷體" pitchFamily="65" charset="-120"/>
                <a:ea typeface="標楷體" pitchFamily="65" charset="-120"/>
                <a:cs typeface="Times New Roman" pitchFamily="18" charset="0"/>
              </a:rPr>
              <a:t>的策略</a:t>
            </a:r>
            <a:endParaRPr lang="zh-TW" altLang="en-US" dirty="0">
              <a:solidFill>
                <a:schemeClr val="tx1"/>
              </a:solidFill>
              <a:latin typeface="標楷體" pitchFamily="65" charset="-120"/>
              <a:ea typeface="標楷體" pitchFamily="65" charset="-120"/>
              <a:cs typeface="Times New Roman" pitchFamily="18" charset="0"/>
            </a:endParaRPr>
          </a:p>
        </p:txBody>
      </p:sp>
    </p:spTree>
    <p:extLst>
      <p:ext uri="{BB962C8B-B14F-4D97-AF65-F5344CB8AC3E}">
        <p14:creationId xmlns:p14="http://schemas.microsoft.com/office/powerpoint/2010/main" val="2164850435"/>
      </p:ext>
    </p:extLst>
  </p:cSld>
  <p:clrMapOvr>
    <a:masterClrMapping/>
  </p:clrMapOvr>
  <p:transition spd="slow">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62000" y="274638"/>
            <a:ext cx="8077200" cy="728252"/>
          </a:xfrm>
        </p:spPr>
        <p:txBody>
          <a:bodyPr>
            <a:normAutofit/>
          </a:bodyPr>
          <a:lstStyle/>
          <a:p>
            <a:r>
              <a:rPr lang="zh-TW" altLang="zh-TW" dirty="0" smtClean="0">
                <a:latin typeface="標楷體" pitchFamily="65" charset="-120"/>
                <a:ea typeface="標楷體" pitchFamily="65" charset="-120"/>
                <a:cs typeface="Times New Roman" pitchFamily="18" charset="0"/>
              </a:rPr>
              <a:t>六大範疇與介入策略示例</a:t>
            </a:r>
            <a:endParaRPr lang="zh-TW" altLang="en-US" dirty="0" smtClean="0">
              <a:latin typeface="標楷體" pitchFamily="65" charset="-120"/>
              <a:ea typeface="標楷體" pitchFamily="65" charset="-120"/>
              <a:cs typeface="Times New Roman" pitchFamily="18" charset="0"/>
            </a:endParaRPr>
          </a:p>
        </p:txBody>
      </p:sp>
      <p:graphicFrame>
        <p:nvGraphicFramePr>
          <p:cNvPr id="4" name="表格 3"/>
          <p:cNvGraphicFramePr>
            <a:graphicFrameLocks noGrp="1"/>
          </p:cNvGraphicFramePr>
          <p:nvPr/>
        </p:nvGraphicFramePr>
        <p:xfrm>
          <a:off x="602199" y="2019888"/>
          <a:ext cx="8383510" cy="4247295"/>
        </p:xfrm>
        <a:graphic>
          <a:graphicData uri="http://schemas.openxmlformats.org/drawingml/2006/table">
            <a:tbl>
              <a:tblPr firstRow="1">
                <a:tableStyleId>{7E9639D4-E3E2-4D34-9284-5A2195B3D0D7}</a:tableStyleId>
              </a:tblPr>
              <a:tblGrid>
                <a:gridCol w="1721119"/>
                <a:gridCol w="1730371"/>
                <a:gridCol w="2161659"/>
                <a:gridCol w="2770361"/>
              </a:tblGrid>
              <a:tr h="1093413">
                <a:tc>
                  <a:txBody>
                    <a:bodyPr/>
                    <a:lstStyle/>
                    <a:p>
                      <a:pPr algn="ctr">
                        <a:spcAft>
                          <a:spcPts val="0"/>
                        </a:spcAft>
                      </a:pPr>
                      <a:r>
                        <a:rPr lang="zh-TW" sz="2200" kern="0" dirty="0"/>
                        <a:t>六大範疇</a:t>
                      </a:r>
                      <a:endParaRPr lang="zh-TW" sz="2200" b="1" kern="100" dirty="0">
                        <a:solidFill>
                          <a:srgbClr val="009E00"/>
                        </a:solidFill>
                        <a:latin typeface="標楷體" pitchFamily="65" charset="-120"/>
                        <a:ea typeface="標楷體" pitchFamily="65" charset="-12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200" kern="0" dirty="0"/>
                        <a:t>介入內涵</a:t>
                      </a:r>
                      <a:endParaRPr lang="zh-TW" sz="2200" b="1" kern="100" dirty="0">
                        <a:solidFill>
                          <a:srgbClr val="009E00"/>
                        </a:solidFill>
                        <a:latin typeface="標楷體" pitchFamily="65" charset="-120"/>
                        <a:ea typeface="標楷體" pitchFamily="65" charset="-12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200" kern="0" dirty="0"/>
                        <a:t>介入策略舉例</a:t>
                      </a:r>
                      <a:endParaRPr lang="zh-TW" sz="2200" b="1" kern="100" dirty="0">
                        <a:solidFill>
                          <a:srgbClr val="009E00"/>
                        </a:solidFill>
                        <a:latin typeface="標楷體" pitchFamily="65" charset="-120"/>
                        <a:ea typeface="標楷體" pitchFamily="65" charset="-12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200" kern="0" dirty="0"/>
                        <a:t>對應部頒或縣本</a:t>
                      </a:r>
                      <a:r>
                        <a:rPr lang="zh-TW" sz="2200" kern="0" dirty="0" smtClean="0"/>
                        <a:t>指標</a:t>
                      </a:r>
                      <a:endParaRPr lang="en-US" altLang="zh-TW" sz="2200" b="1" kern="0" dirty="0" smtClean="0">
                        <a:solidFill>
                          <a:srgbClr val="009E00"/>
                        </a:solidFill>
                        <a:latin typeface="標楷體" pitchFamily="65" charset="-120"/>
                        <a:ea typeface="標楷體" pitchFamily="65" charset="-12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1294">
                <a:tc>
                  <a:txBody>
                    <a:bodyPr/>
                    <a:lstStyle/>
                    <a:p>
                      <a:pPr algn="ctr">
                        <a:spcAft>
                          <a:spcPts val="0"/>
                        </a:spcAft>
                      </a:pPr>
                      <a:r>
                        <a:rPr lang="zh-TW" sz="2000" kern="0" dirty="0"/>
                        <a:t>學校衛生政策</a:t>
                      </a:r>
                      <a:endParaRPr lang="zh-TW" sz="2000" b="1" kern="100" dirty="0">
                        <a:latin typeface="標楷體" pitchFamily="65" charset="-120"/>
                        <a:ea typeface="標楷體"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000" kern="0" dirty="0"/>
                        <a:t>學校</a:t>
                      </a:r>
                      <a:r>
                        <a:rPr lang="zh-TW" sz="2000" kern="0" dirty="0" smtClean="0"/>
                        <a:t>健康</a:t>
                      </a:r>
                      <a:r>
                        <a:rPr lang="en-US" altLang="zh-TW" sz="2000" kern="0" dirty="0" smtClean="0"/>
                        <a:t/>
                      </a:r>
                      <a:br>
                        <a:rPr lang="en-US" altLang="zh-TW" sz="2000" kern="0" dirty="0" smtClean="0"/>
                      </a:br>
                      <a:r>
                        <a:rPr lang="zh-TW" sz="2000" kern="0" dirty="0" smtClean="0"/>
                        <a:t>政策制定</a:t>
                      </a:r>
                      <a:endParaRPr lang="zh-TW" sz="2000" kern="100" dirty="0">
                        <a:latin typeface="標楷體" pitchFamily="65" charset="-120"/>
                        <a:ea typeface="標楷體"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000" kern="0" dirty="0" smtClean="0"/>
                        <a:t>校園</a:t>
                      </a:r>
                      <a:r>
                        <a:rPr lang="zh-TW" sz="2000" kern="0" dirty="0"/>
                        <a:t>菸害防治法推動</a:t>
                      </a:r>
                      <a:endParaRPr lang="zh-TW" sz="2000" kern="100" dirty="0">
                        <a:latin typeface="標楷體" pitchFamily="65" charset="-120"/>
                        <a:ea typeface="標楷體"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buFont typeface="Arial" pitchFamily="34" charset="0"/>
                        <a:buChar char="•"/>
                      </a:pPr>
                      <a:r>
                        <a:rPr lang="zh-TW" sz="1600" kern="0" dirty="0"/>
                        <a:t>無菸校園率</a:t>
                      </a:r>
                      <a:endParaRPr lang="zh-TW" sz="1600" kern="100" dirty="0">
                        <a:latin typeface="標楷體" pitchFamily="65" charset="-120"/>
                        <a:ea typeface="標楷體" pitchFamily="65" charset="-120"/>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1294">
                <a:tc rowSpan="2">
                  <a:txBody>
                    <a:bodyPr/>
                    <a:lstStyle/>
                    <a:p>
                      <a:pPr algn="ctr">
                        <a:spcAft>
                          <a:spcPts val="0"/>
                        </a:spcAft>
                      </a:pPr>
                      <a:r>
                        <a:rPr lang="zh-TW" altLang="zh-TW" sz="2000" kern="0" dirty="0" smtClean="0"/>
                        <a:t>學校物質環境</a:t>
                      </a:r>
                      <a:endParaRPr lang="zh-TW" sz="2000" b="1" kern="0" dirty="0">
                        <a:solidFill>
                          <a:schemeClr val="tx1"/>
                        </a:solidFill>
                        <a:latin typeface="標楷體" pitchFamily="65" charset="-120"/>
                        <a:ea typeface="標楷體" pitchFamily="65"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spcAft>
                          <a:spcPts val="0"/>
                        </a:spcAft>
                      </a:pPr>
                      <a:r>
                        <a:rPr lang="zh-TW" altLang="zh-TW" sz="2000" kern="0" dirty="0" smtClean="0"/>
                        <a:t>硬體環境改變</a:t>
                      </a:r>
                      <a:endParaRPr lang="zh-TW" sz="2000" kern="0" dirty="0">
                        <a:solidFill>
                          <a:schemeClr val="tx1"/>
                        </a:solidFill>
                        <a:latin typeface="標楷體" pitchFamily="65" charset="-120"/>
                        <a:ea typeface="標楷體" pitchFamily="65"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zh-TW" sz="2000" kern="0" dirty="0" smtClean="0"/>
                        <a:t>福利社功能改變</a:t>
                      </a:r>
                      <a:endParaRPr lang="zh-TW" sz="2000" kern="0" dirty="0">
                        <a:solidFill>
                          <a:schemeClr val="tx1"/>
                        </a:solidFill>
                        <a:latin typeface="標楷體" pitchFamily="65" charset="-120"/>
                        <a:ea typeface="標楷體" pitchFamily="65"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buFont typeface="Arial" pitchFamily="34" charset="0"/>
                        <a:buChar char="•"/>
                      </a:pPr>
                      <a:r>
                        <a:rPr lang="zh-TW" altLang="zh-TW" sz="1600" kern="0" dirty="0" smtClean="0"/>
                        <a:t>學生體位肥胖比率</a:t>
                      </a:r>
                      <a:endParaRPr lang="en-US" altLang="zh-TW" sz="1600" kern="0" dirty="0" smtClean="0"/>
                    </a:p>
                    <a:p>
                      <a:pPr algn="l">
                        <a:spcAft>
                          <a:spcPts val="0"/>
                        </a:spcAft>
                        <a:buFont typeface="Arial" pitchFamily="34" charset="0"/>
                        <a:buChar char="•"/>
                      </a:pPr>
                      <a:r>
                        <a:rPr lang="zh-TW" altLang="zh-TW" sz="1600" kern="0" dirty="0" smtClean="0"/>
                        <a:t>學生多喝水目標平均達成率</a:t>
                      </a:r>
                      <a:endParaRPr lang="zh-TW" sz="1600" kern="0" dirty="0">
                        <a:solidFill>
                          <a:schemeClr val="tx1"/>
                        </a:solidFill>
                        <a:latin typeface="標楷體" pitchFamily="65" charset="-120"/>
                        <a:ea typeface="標楷體" pitchFamily="65"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1294">
                <a:tc vMerge="1">
                  <a:txBody>
                    <a:bodyPr/>
                    <a:lstStyle/>
                    <a:p>
                      <a:pPr algn="ctr">
                        <a:spcAft>
                          <a:spcPts val="0"/>
                        </a:spcAft>
                      </a:pPr>
                      <a:endParaRPr lang="zh-TW" sz="2000" kern="0" dirty="0">
                        <a:solidFill>
                          <a:schemeClr val="tx1"/>
                        </a:solidFill>
                        <a:latin typeface="華康明體 Std W7" pitchFamily="18" charset="-120"/>
                        <a:ea typeface="華康明體 Std W7" pitchFamily="18" charset="-120"/>
                        <a:cs typeface="+mn-cs"/>
                      </a:endParaRPr>
                    </a:p>
                  </a:txBody>
                  <a:tcPr marL="68580" marR="68580" marT="0" marB="0">
                    <a:lnT w="12700" cap="flat" cmpd="sng" algn="ctr">
                      <a:solidFill>
                        <a:schemeClr val="tx1"/>
                      </a:solidFill>
                      <a:prstDash val="sysDash"/>
                      <a:round/>
                      <a:headEnd type="none" w="med" len="med"/>
                      <a:tailEnd type="none" w="med" len="med"/>
                    </a:lnT>
                  </a:tcPr>
                </a:tc>
                <a:tc vMerge="1">
                  <a:txBody>
                    <a:bodyPr/>
                    <a:lstStyle/>
                    <a:p>
                      <a:pPr algn="ctr">
                        <a:spcAft>
                          <a:spcPts val="0"/>
                        </a:spcAft>
                      </a:pPr>
                      <a:endParaRPr lang="zh-TW" sz="2000" kern="0" dirty="0">
                        <a:solidFill>
                          <a:schemeClr val="tx1"/>
                        </a:solidFill>
                        <a:latin typeface="華康明體 Std W7" pitchFamily="18" charset="-120"/>
                        <a:ea typeface="華康明體 Std W7" pitchFamily="18" charset="-120"/>
                        <a:cs typeface="+mn-cs"/>
                      </a:endParaRPr>
                    </a:p>
                  </a:txBody>
                  <a:tcPr marL="68580" marR="68580" marT="0" marB="0">
                    <a:lnT w="12700" cap="flat" cmpd="sng" algn="ctr">
                      <a:solidFill>
                        <a:schemeClr val="tx1"/>
                      </a:solidFill>
                      <a:prstDash val="sysDash"/>
                      <a:round/>
                      <a:headEnd type="none" w="med" len="med"/>
                      <a:tailEnd type="none" w="med" len="med"/>
                    </a:lnT>
                  </a:tcPr>
                </a:tc>
                <a:tc>
                  <a:txBody>
                    <a:bodyPr/>
                    <a:lstStyle/>
                    <a:p>
                      <a:pPr algn="ctr">
                        <a:spcAft>
                          <a:spcPts val="0"/>
                        </a:spcAft>
                      </a:pPr>
                      <a:r>
                        <a:rPr lang="zh-TW" altLang="zh-TW" sz="2000" kern="0" dirty="0" smtClean="0"/>
                        <a:t>刷牙地點改造</a:t>
                      </a:r>
                      <a:endParaRPr lang="zh-TW" altLang="zh-TW" sz="2000" kern="0" dirty="0">
                        <a:solidFill>
                          <a:schemeClr val="tx1"/>
                        </a:solidFill>
                        <a:latin typeface="標楷體" pitchFamily="65" charset="-120"/>
                        <a:ea typeface="標楷體" pitchFamily="65"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buFont typeface="Arial" pitchFamily="34" charset="0"/>
                        <a:buChar char="•"/>
                      </a:pPr>
                      <a:r>
                        <a:rPr lang="zh-TW" altLang="zh-TW" sz="1600" kern="0" dirty="0" smtClean="0"/>
                        <a:t>學生齲齒人數</a:t>
                      </a:r>
                    </a:p>
                    <a:p>
                      <a:pPr>
                        <a:buFont typeface="Arial" pitchFamily="34" charset="0"/>
                        <a:buChar char="•"/>
                      </a:pPr>
                      <a:r>
                        <a:rPr lang="zh-TW" altLang="zh-TW" sz="1600" kern="0" dirty="0" smtClean="0"/>
                        <a:t>學生每日平均餐後潔牙次數</a:t>
                      </a:r>
                    </a:p>
                    <a:p>
                      <a:pPr>
                        <a:buFont typeface="Arial" pitchFamily="34" charset="0"/>
                        <a:buChar char="•"/>
                      </a:pPr>
                      <a:r>
                        <a:rPr lang="zh-TW" altLang="zh-TW" sz="1600" kern="0" dirty="0" smtClean="0"/>
                        <a:t>學生每日平均刷牙次數</a:t>
                      </a:r>
                      <a:endParaRPr lang="zh-TW" altLang="zh-TW" sz="1600" kern="0" dirty="0">
                        <a:solidFill>
                          <a:schemeClr val="tx1"/>
                        </a:solidFill>
                        <a:latin typeface="標楷體" pitchFamily="65" charset="-120"/>
                        <a:ea typeface="標楷體" pitchFamily="65" charset="-12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1" name="表格 20"/>
          <p:cNvGraphicFramePr>
            <a:graphicFrameLocks noGrp="1"/>
          </p:cNvGraphicFramePr>
          <p:nvPr>
            <p:extLst>
              <p:ext uri="{D42A27DB-BD31-4B8C-83A1-F6EECF244321}">
                <p14:modId xmlns:p14="http://schemas.microsoft.com/office/powerpoint/2010/main" val="1253483019"/>
              </p:ext>
            </p:extLst>
          </p:nvPr>
        </p:nvGraphicFramePr>
        <p:xfrm>
          <a:off x="554469" y="1186050"/>
          <a:ext cx="8397801" cy="762000"/>
        </p:xfrm>
        <a:graphic>
          <a:graphicData uri="http://schemas.openxmlformats.org/drawingml/2006/table">
            <a:tbl>
              <a:tblPr firstRow="1" bandRow="1">
                <a:tableStyleId>{B301B821-A1FF-4177-AEE7-76D212191A09}</a:tableStyleId>
              </a:tblPr>
              <a:tblGrid>
                <a:gridCol w="1399633"/>
                <a:gridCol w="915121"/>
                <a:gridCol w="1052600"/>
                <a:gridCol w="1138276"/>
                <a:gridCol w="1246269"/>
                <a:gridCol w="1246269"/>
                <a:gridCol w="1399633"/>
              </a:tblGrid>
              <a:tr h="404479">
                <a:tc>
                  <a:txBody>
                    <a:bodyPr/>
                    <a:lstStyle/>
                    <a:p>
                      <a:r>
                        <a:rPr kumimoji="0" lang="zh-TW" altLang="en-US" sz="2200" kern="0" dirty="0" smtClean="0"/>
                        <a:t>選擇議題</a:t>
                      </a:r>
                      <a:endParaRPr kumimoji="0" lang="zh-TW" altLang="en-US" sz="2200" b="1" kern="0" dirty="0">
                        <a:solidFill>
                          <a:srgbClr val="009E00"/>
                        </a:solidFill>
                        <a:latin typeface="標楷體" pitchFamily="65" charset="-120"/>
                        <a:ea typeface="標楷體" pitchFamily="65" charset="-120"/>
                        <a:cs typeface="+mn-cs"/>
                      </a:endParaRPr>
                    </a:p>
                  </a:txBody>
                  <a:tcPr/>
                </a:tc>
                <a:tc>
                  <a:txBody>
                    <a:bodyPr/>
                    <a:lstStyle/>
                    <a:p>
                      <a:r>
                        <a:rPr kumimoji="0" lang="zh-TW" altLang="en-US" sz="2200" kern="0" dirty="0" smtClean="0"/>
                        <a:t>視力</a:t>
                      </a:r>
                      <a:endParaRPr kumimoji="0" lang="en-US" altLang="zh-TW" sz="2200" kern="0" dirty="0" smtClean="0"/>
                    </a:p>
                    <a:p>
                      <a:r>
                        <a:rPr kumimoji="0" lang="zh-TW" altLang="en-US" sz="2200" kern="0" dirty="0" smtClean="0"/>
                        <a:t>保健</a:t>
                      </a:r>
                      <a:endParaRPr kumimoji="0" lang="zh-TW" altLang="en-US" sz="2200" b="0" kern="0" dirty="0">
                        <a:solidFill>
                          <a:schemeClr val="tx1"/>
                        </a:solidFill>
                        <a:latin typeface="標楷體" pitchFamily="65" charset="-120"/>
                        <a:ea typeface="標楷體" pitchFamily="65" charset="-120"/>
                        <a:cs typeface="+mn-cs"/>
                      </a:endParaRPr>
                    </a:p>
                  </a:txBody>
                  <a:tcPr/>
                </a:tc>
                <a:tc>
                  <a:txBody>
                    <a:bodyPr/>
                    <a:lstStyle/>
                    <a:p>
                      <a:r>
                        <a:rPr kumimoji="0" lang="zh-TW" altLang="en-US" sz="2200" kern="0" dirty="0" smtClean="0"/>
                        <a:t>口腔</a:t>
                      </a:r>
                      <a:endParaRPr kumimoji="0" lang="en-US" altLang="zh-TW" sz="2200" kern="0" dirty="0" smtClean="0"/>
                    </a:p>
                    <a:p>
                      <a:r>
                        <a:rPr kumimoji="0" lang="zh-TW" altLang="en-US" sz="2200" kern="0" dirty="0" smtClean="0"/>
                        <a:t>衛生</a:t>
                      </a:r>
                      <a:endParaRPr kumimoji="0" lang="zh-TW" altLang="en-US" sz="2200" b="0" kern="0" dirty="0">
                        <a:solidFill>
                          <a:schemeClr val="tx1"/>
                        </a:solidFill>
                        <a:latin typeface="標楷體" pitchFamily="65" charset="-120"/>
                        <a:ea typeface="標楷體" pitchFamily="65" charset="-120"/>
                        <a:cs typeface="+mn-cs"/>
                      </a:endParaRPr>
                    </a:p>
                  </a:txBody>
                  <a:tcPr/>
                </a:tc>
                <a:tc>
                  <a:txBody>
                    <a:bodyPr/>
                    <a:lstStyle/>
                    <a:p>
                      <a:r>
                        <a:rPr kumimoji="0" lang="zh-TW" altLang="en-US" sz="2200" kern="0" dirty="0" smtClean="0"/>
                        <a:t>健康</a:t>
                      </a:r>
                      <a:endParaRPr kumimoji="0" lang="en-US" altLang="zh-TW" sz="2200" kern="0" dirty="0" smtClean="0"/>
                    </a:p>
                    <a:p>
                      <a:r>
                        <a:rPr kumimoji="0" lang="zh-TW" altLang="en-US" sz="2200" kern="0" dirty="0" smtClean="0"/>
                        <a:t>體位</a:t>
                      </a:r>
                      <a:endParaRPr kumimoji="0" lang="zh-TW" altLang="en-US" sz="2200" b="0" kern="0" dirty="0">
                        <a:solidFill>
                          <a:schemeClr val="tx1"/>
                        </a:solidFill>
                        <a:latin typeface="標楷體" pitchFamily="65" charset="-120"/>
                        <a:ea typeface="標楷體" pitchFamily="65" charset="-120"/>
                        <a:cs typeface="+mn-cs"/>
                      </a:endParaRPr>
                    </a:p>
                  </a:txBody>
                  <a:tcPr/>
                </a:tc>
                <a:tc>
                  <a:txBody>
                    <a:bodyPr/>
                    <a:lstStyle/>
                    <a:p>
                      <a:r>
                        <a:rPr kumimoji="0" lang="zh-TW" altLang="en-US" sz="2200" kern="0" dirty="0" smtClean="0"/>
                        <a:t>菸害</a:t>
                      </a:r>
                      <a:endParaRPr kumimoji="0" lang="en-US" altLang="zh-TW" sz="2200" kern="0" dirty="0" smtClean="0"/>
                    </a:p>
                    <a:p>
                      <a:r>
                        <a:rPr kumimoji="0" lang="zh-TW" altLang="en-US" sz="2200" kern="0" dirty="0" smtClean="0"/>
                        <a:t>防制</a:t>
                      </a:r>
                      <a:endParaRPr kumimoji="0" lang="zh-TW" altLang="en-US" sz="2200" b="0" kern="0" dirty="0">
                        <a:solidFill>
                          <a:schemeClr val="tx1"/>
                        </a:solidFill>
                        <a:latin typeface="標楷體" pitchFamily="65" charset="-120"/>
                        <a:ea typeface="標楷體" pitchFamily="65" charset="-120"/>
                        <a:cs typeface="+mn-cs"/>
                      </a:endParaRPr>
                    </a:p>
                  </a:txBody>
                  <a:tcPr/>
                </a:tc>
                <a:tc>
                  <a:txBody>
                    <a:bodyPr/>
                    <a:lstStyle/>
                    <a:p>
                      <a:r>
                        <a:rPr kumimoji="0" lang="zh-TW" altLang="en-US" sz="2200" kern="0" dirty="0" smtClean="0"/>
                        <a:t>性教育</a:t>
                      </a:r>
                      <a:endParaRPr kumimoji="0" lang="zh-TW" altLang="en-US" sz="2200" b="1" kern="0" dirty="0">
                        <a:solidFill>
                          <a:schemeClr val="tx1"/>
                        </a:solidFill>
                        <a:latin typeface="+mn-lt"/>
                        <a:ea typeface="+mn-ea"/>
                        <a:cs typeface="+mn-cs"/>
                      </a:endParaRPr>
                    </a:p>
                  </a:txBody>
                  <a:tcPr/>
                </a:tc>
                <a:tc>
                  <a:txBody>
                    <a:bodyPr/>
                    <a:lstStyle/>
                    <a:p>
                      <a:r>
                        <a:rPr kumimoji="0" lang="zh-TW" altLang="en-US" sz="2200" kern="0" dirty="0" smtClean="0"/>
                        <a:t>正確</a:t>
                      </a:r>
                      <a:endParaRPr kumimoji="0" lang="en-US" altLang="zh-TW" sz="2200" kern="0" dirty="0" smtClean="0"/>
                    </a:p>
                    <a:p>
                      <a:r>
                        <a:rPr kumimoji="0" lang="zh-TW" altLang="en-US" sz="2200" kern="0" dirty="0" smtClean="0"/>
                        <a:t>用藥　</a:t>
                      </a:r>
                      <a:endParaRPr kumimoji="0" lang="zh-TW" altLang="en-US" sz="2200" b="1" kern="0" dirty="0">
                        <a:solidFill>
                          <a:schemeClr val="tx1"/>
                        </a:solidFill>
                        <a:latin typeface="+mn-lt"/>
                        <a:ea typeface="+mn-ea"/>
                        <a:cs typeface="+mn-cs"/>
                      </a:endParaRPr>
                    </a:p>
                  </a:txBody>
                  <a:tcPr/>
                </a:tc>
              </a:tr>
            </a:tbl>
          </a:graphicData>
        </a:graphic>
      </p:graphicFrame>
      <p:sp>
        <p:nvSpPr>
          <p:cNvPr id="22" name="文字方塊 21"/>
          <p:cNvSpPr txBox="1"/>
          <p:nvPr/>
        </p:nvSpPr>
        <p:spPr>
          <a:xfrm>
            <a:off x="353961" y="899651"/>
            <a:ext cx="678425" cy="769441"/>
          </a:xfrm>
          <a:prstGeom prst="rect">
            <a:avLst/>
          </a:prstGeom>
          <a:noFill/>
        </p:spPr>
        <p:txBody>
          <a:bodyPr wrap="square" rtlCol="0">
            <a:spAutoFit/>
          </a:bodyPr>
          <a:lstStyle/>
          <a:p>
            <a:r>
              <a:rPr lang="zh-TW" altLang="en-US" sz="4400" b="1" dirty="0" smtClean="0">
                <a:solidFill>
                  <a:srgbClr val="FFFF00"/>
                </a:solidFill>
                <a:latin typeface="標楷體" pitchFamily="65" charset="-120"/>
                <a:sym typeface="Wingdings"/>
              </a:rPr>
              <a:t></a:t>
            </a:r>
            <a:endParaRPr lang="zh-TW" altLang="en-US" sz="4400" b="1" dirty="0">
              <a:solidFill>
                <a:srgbClr val="FFFF00"/>
              </a:solidFill>
              <a:latin typeface="標楷體" pitchFamily="65" charset="-120"/>
            </a:endParaRPr>
          </a:p>
        </p:txBody>
      </p:sp>
      <p:sp>
        <p:nvSpPr>
          <p:cNvPr id="23" name="文字方塊 22"/>
          <p:cNvSpPr txBox="1"/>
          <p:nvPr/>
        </p:nvSpPr>
        <p:spPr>
          <a:xfrm>
            <a:off x="554469" y="1890954"/>
            <a:ext cx="678425" cy="769441"/>
          </a:xfrm>
          <a:prstGeom prst="rect">
            <a:avLst/>
          </a:prstGeom>
          <a:noFill/>
        </p:spPr>
        <p:txBody>
          <a:bodyPr wrap="square" rtlCol="0">
            <a:spAutoFit/>
          </a:bodyPr>
          <a:lstStyle/>
          <a:p>
            <a:r>
              <a:rPr lang="zh-TW" altLang="en-US" sz="4400" b="1" dirty="0" smtClean="0">
                <a:solidFill>
                  <a:srgbClr val="FFFF00"/>
                </a:solidFill>
                <a:latin typeface="標楷體" pitchFamily="65" charset="-120"/>
                <a:sym typeface="Wingdings"/>
              </a:rPr>
              <a:t></a:t>
            </a:r>
            <a:endParaRPr lang="zh-TW" altLang="en-US" sz="4400" b="1" dirty="0">
              <a:solidFill>
                <a:srgbClr val="FFFF00"/>
              </a:solidFill>
              <a:latin typeface="標楷體" pitchFamily="65" charset="-120"/>
            </a:endParaRPr>
          </a:p>
        </p:txBody>
      </p:sp>
      <p:sp>
        <p:nvSpPr>
          <p:cNvPr id="24" name="文字方塊 23"/>
          <p:cNvSpPr txBox="1"/>
          <p:nvPr/>
        </p:nvSpPr>
        <p:spPr>
          <a:xfrm>
            <a:off x="3628103" y="1858298"/>
            <a:ext cx="678425" cy="769441"/>
          </a:xfrm>
          <a:prstGeom prst="rect">
            <a:avLst/>
          </a:prstGeom>
          <a:noFill/>
        </p:spPr>
        <p:txBody>
          <a:bodyPr wrap="square" rtlCol="0">
            <a:spAutoFit/>
          </a:bodyPr>
          <a:lstStyle/>
          <a:p>
            <a:r>
              <a:rPr lang="zh-TW" altLang="en-US" sz="4400" b="1" dirty="0" smtClean="0">
                <a:solidFill>
                  <a:srgbClr val="FFFF00"/>
                </a:solidFill>
                <a:latin typeface="標楷體" pitchFamily="65" charset="-120"/>
                <a:sym typeface="Wingdings"/>
              </a:rPr>
              <a:t></a:t>
            </a:r>
            <a:endParaRPr lang="zh-TW" altLang="en-US" sz="4400" b="1" dirty="0">
              <a:solidFill>
                <a:srgbClr val="FFFF00"/>
              </a:solidFill>
              <a:latin typeface="標楷體" pitchFamily="65" charset="-120"/>
            </a:endParaRPr>
          </a:p>
        </p:txBody>
      </p:sp>
      <p:sp>
        <p:nvSpPr>
          <p:cNvPr id="25" name="文字方塊 24"/>
          <p:cNvSpPr txBox="1"/>
          <p:nvPr/>
        </p:nvSpPr>
        <p:spPr>
          <a:xfrm>
            <a:off x="5958349" y="1858297"/>
            <a:ext cx="678425" cy="769441"/>
          </a:xfrm>
          <a:prstGeom prst="rect">
            <a:avLst/>
          </a:prstGeom>
          <a:noFill/>
        </p:spPr>
        <p:txBody>
          <a:bodyPr wrap="square" rtlCol="0">
            <a:spAutoFit/>
          </a:bodyPr>
          <a:lstStyle/>
          <a:p>
            <a:r>
              <a:rPr lang="zh-TW" altLang="en-US" sz="4400" b="1" dirty="0" smtClean="0">
                <a:solidFill>
                  <a:srgbClr val="FFFF00"/>
                </a:solidFill>
                <a:latin typeface="標楷體" pitchFamily="65" charset="-120"/>
                <a:sym typeface="Wingdings"/>
              </a:rPr>
              <a:t></a:t>
            </a:r>
            <a:endParaRPr lang="zh-TW" altLang="en-US" sz="4400" b="1" dirty="0">
              <a:solidFill>
                <a:srgbClr val="FFFF00"/>
              </a:solidFill>
              <a:latin typeface="標楷體" pitchFamily="65" charset="-120"/>
            </a:endParaRPr>
          </a:p>
        </p:txBody>
      </p:sp>
    </p:spTree>
    <p:extLst>
      <p:ext uri="{BB962C8B-B14F-4D97-AF65-F5344CB8AC3E}">
        <p14:creationId xmlns:p14="http://schemas.microsoft.com/office/powerpoint/2010/main" val="333107072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strips(downLeft)">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strips(downLeft)">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strips(downLeft)">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strips(downLeft)">
                                      <p:cBhvr>
                                        <p:cTn id="2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33398" y="675233"/>
          <a:ext cx="8383510" cy="5735374"/>
        </p:xfrm>
        <a:graphic>
          <a:graphicData uri="http://schemas.openxmlformats.org/drawingml/2006/table">
            <a:tbl>
              <a:tblPr firstRow="1">
                <a:tableStyleId>{7E9639D4-E3E2-4D34-9284-5A2195B3D0D7}</a:tableStyleId>
              </a:tblPr>
              <a:tblGrid>
                <a:gridCol w="1721119"/>
                <a:gridCol w="1730371"/>
                <a:gridCol w="2041775"/>
                <a:gridCol w="2890245"/>
              </a:tblGrid>
              <a:tr h="1118452">
                <a:tc>
                  <a:txBody>
                    <a:bodyPr/>
                    <a:lstStyle/>
                    <a:p>
                      <a:pPr algn="ctr">
                        <a:spcAft>
                          <a:spcPts val="0"/>
                        </a:spcAft>
                      </a:pPr>
                      <a:r>
                        <a:rPr lang="zh-TW" sz="2200" kern="0" dirty="0"/>
                        <a:t>六大範疇</a:t>
                      </a:r>
                      <a:endParaRPr lang="zh-TW" sz="2200" b="1" kern="100" dirty="0">
                        <a:solidFill>
                          <a:srgbClr val="009E00"/>
                        </a:solidFill>
                        <a:latin typeface="標楷體" pitchFamily="65" charset="-120"/>
                        <a:ea typeface="標楷體" pitchFamily="65" charset="-12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200" kern="0" dirty="0"/>
                        <a:t>介入內涵</a:t>
                      </a:r>
                      <a:endParaRPr lang="zh-TW" sz="2200" b="1" kern="100" dirty="0">
                        <a:solidFill>
                          <a:srgbClr val="009E00"/>
                        </a:solidFill>
                        <a:latin typeface="標楷體" pitchFamily="65" charset="-120"/>
                        <a:ea typeface="標楷體" pitchFamily="65" charset="-12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200" kern="0" dirty="0"/>
                        <a:t>介入策略舉例</a:t>
                      </a:r>
                      <a:endParaRPr lang="zh-TW" sz="2200" b="1" kern="100" dirty="0">
                        <a:solidFill>
                          <a:srgbClr val="009E00"/>
                        </a:solidFill>
                        <a:latin typeface="標楷體" pitchFamily="65" charset="-120"/>
                        <a:ea typeface="標楷體" pitchFamily="65" charset="-12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200" kern="0" dirty="0"/>
                        <a:t>對應部頒或縣本</a:t>
                      </a:r>
                      <a:r>
                        <a:rPr lang="zh-TW" sz="2200" kern="0" dirty="0" smtClean="0"/>
                        <a:t>指標</a:t>
                      </a:r>
                      <a:endParaRPr lang="en-US" altLang="zh-TW" sz="2200" b="1" kern="0" dirty="0" smtClean="0">
                        <a:solidFill>
                          <a:srgbClr val="009E00"/>
                        </a:solidFill>
                        <a:latin typeface="標楷體" pitchFamily="65" charset="-120"/>
                        <a:ea typeface="標楷體" pitchFamily="65" charset="-12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1294">
                <a:tc rowSpan="2">
                  <a:txBody>
                    <a:bodyPr/>
                    <a:lstStyle/>
                    <a:p>
                      <a:pPr algn="ctr">
                        <a:spcAft>
                          <a:spcPts val="0"/>
                        </a:spcAft>
                      </a:pPr>
                      <a:r>
                        <a:rPr lang="zh-TW" altLang="zh-TW" sz="2000" kern="0" dirty="0" smtClean="0"/>
                        <a:t>學校社會環境</a:t>
                      </a:r>
                      <a:endParaRPr lang="zh-TW" altLang="zh-TW" sz="2000" b="1"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zh-TW" sz="2000" kern="0" dirty="0" smtClean="0"/>
                        <a:t>學校作息調整</a:t>
                      </a:r>
                      <a:endParaRPr lang="zh-TW" altLang="zh-TW" sz="20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zh-TW" sz="2000" kern="0" dirty="0" smtClean="0"/>
                        <a:t>下課十分鐘望遠凝視</a:t>
                      </a:r>
                      <a:endParaRPr lang="zh-TW" altLang="zh-TW" sz="20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buFont typeface="Arial" pitchFamily="34" charset="0"/>
                        <a:buChar char="•"/>
                      </a:pPr>
                      <a:r>
                        <a:rPr lang="zh-TW" altLang="zh-TW" sz="1600" kern="0" dirty="0" smtClean="0"/>
                        <a:t>學生裸視視力不良人數</a:t>
                      </a:r>
                    </a:p>
                    <a:p>
                      <a:pPr algn="l">
                        <a:buFont typeface="Arial" pitchFamily="34" charset="0"/>
                        <a:buChar char="•"/>
                      </a:pPr>
                      <a:r>
                        <a:rPr lang="zh-TW" altLang="zh-TW" sz="1600" kern="0" dirty="0" smtClean="0"/>
                        <a:t>學生裸視視力不良率</a:t>
                      </a:r>
                    </a:p>
                    <a:p>
                      <a:pPr algn="l">
                        <a:buFont typeface="Arial" pitchFamily="34" charset="0"/>
                        <a:buChar char="•"/>
                      </a:pPr>
                      <a:r>
                        <a:rPr lang="zh-TW" altLang="zh-TW" sz="1600" kern="0" dirty="0" smtClean="0"/>
                        <a:t>學生視力保健行動平均達成率</a:t>
                      </a:r>
                      <a:endParaRPr lang="zh-TW" altLang="zh-TW" sz="16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1294">
                <a:tc vMerge="1">
                  <a:txBody>
                    <a:bodyPr/>
                    <a:lstStyle/>
                    <a:p>
                      <a:pPr algn="ctr">
                        <a:spcAft>
                          <a:spcPts val="0"/>
                        </a:spcAft>
                      </a:pPr>
                      <a:endParaRPr lang="zh-TW" altLang="zh-TW" sz="2000" kern="0" dirty="0" smtClean="0">
                        <a:solidFill>
                          <a:schemeClr val="tx1"/>
                        </a:solidFill>
                        <a:latin typeface="華康明體 Std W7" pitchFamily="18" charset="-120"/>
                        <a:ea typeface="華康明體 Std W7" pitchFamily="18" charset="-120"/>
                        <a:cs typeface="+mn-cs"/>
                      </a:endParaRPr>
                    </a:p>
                  </a:txBody>
                  <a:tcPr marL="68580" marR="68580" marT="0" marB="0">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spcAft>
                          <a:spcPts val="0"/>
                        </a:spcAft>
                      </a:pPr>
                      <a:r>
                        <a:rPr lang="zh-TW" altLang="zh-TW" sz="2000" kern="0" dirty="0" smtClean="0"/>
                        <a:t>學生人際互動</a:t>
                      </a:r>
                      <a:endParaRPr lang="zh-TW" altLang="zh-TW" sz="20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zh-TW" sz="2000" kern="0" dirty="0" smtClean="0"/>
                        <a:t>校園反菸行動</a:t>
                      </a:r>
                      <a:endParaRPr lang="zh-TW" altLang="zh-TW" sz="20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buFont typeface="Arial" pitchFamily="34" charset="0"/>
                        <a:buChar char="•"/>
                      </a:pPr>
                      <a:r>
                        <a:rPr lang="zh-TW" altLang="zh-TW" sz="1600" kern="0" dirty="0" smtClean="0"/>
                        <a:t>無菸校園率</a:t>
                      </a:r>
                    </a:p>
                    <a:p>
                      <a:pPr algn="l">
                        <a:spcAft>
                          <a:spcPts val="0"/>
                        </a:spcAft>
                        <a:buFont typeface="Arial" pitchFamily="34" charset="0"/>
                        <a:buChar char="•"/>
                      </a:pPr>
                      <a:r>
                        <a:rPr lang="zh-TW" altLang="zh-TW" sz="1600" kern="0" dirty="0" smtClean="0"/>
                        <a:t>學生吸菸人數</a:t>
                      </a:r>
                    </a:p>
                    <a:p>
                      <a:pPr algn="l">
                        <a:spcAft>
                          <a:spcPts val="0"/>
                        </a:spcAft>
                        <a:buFont typeface="Arial" pitchFamily="34" charset="0"/>
                        <a:buChar char="•"/>
                      </a:pPr>
                      <a:r>
                        <a:rPr lang="zh-TW" altLang="zh-TW" sz="1600" kern="0" dirty="0" smtClean="0"/>
                        <a:t>學生吸菸率</a:t>
                      </a:r>
                      <a:endParaRPr lang="zh-TW" altLang="zh-TW" sz="16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1294">
                <a:tc rowSpan="2">
                  <a:txBody>
                    <a:bodyPr/>
                    <a:lstStyle/>
                    <a:p>
                      <a:pPr algn="ctr">
                        <a:spcAft>
                          <a:spcPts val="0"/>
                        </a:spcAft>
                      </a:pPr>
                      <a:r>
                        <a:rPr lang="zh-TW" altLang="zh-TW" sz="2000" kern="0" dirty="0" smtClean="0"/>
                        <a:t>個人健康技能</a:t>
                      </a:r>
                      <a:endParaRPr lang="zh-TW" altLang="zh-TW" sz="2000" b="1" kern="0" dirty="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zh-TW" sz="2000" kern="0" dirty="0" smtClean="0"/>
                        <a:t>生活技能教導</a:t>
                      </a:r>
                      <a:endParaRPr lang="zh-TW" altLang="zh-TW" sz="2000" kern="0" dirty="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zh-TW" sz="2000" kern="0" dirty="0" smtClean="0"/>
                        <a:t>生活技能融入菸害防制課程</a:t>
                      </a:r>
                      <a:endParaRPr lang="zh-TW" altLang="zh-TW" sz="2000" kern="0" dirty="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buFont typeface="Arial" pitchFamily="34" charset="0"/>
                        <a:buChar char="•"/>
                      </a:pPr>
                      <a:r>
                        <a:rPr lang="zh-TW" altLang="zh-TW" sz="1600" kern="0" dirty="0" smtClean="0"/>
                        <a:t>無菸校園率</a:t>
                      </a:r>
                    </a:p>
                    <a:p>
                      <a:pPr algn="l">
                        <a:buFont typeface="Arial" pitchFamily="34" charset="0"/>
                        <a:buChar char="•"/>
                      </a:pPr>
                      <a:r>
                        <a:rPr lang="zh-TW" altLang="zh-TW" sz="1600" kern="0" dirty="0" smtClean="0"/>
                        <a:t>學生吸菸人數</a:t>
                      </a:r>
                    </a:p>
                    <a:p>
                      <a:pPr algn="l">
                        <a:buFont typeface="Arial" pitchFamily="34" charset="0"/>
                        <a:buChar char="•"/>
                      </a:pPr>
                      <a:r>
                        <a:rPr lang="zh-TW" altLang="zh-TW" sz="1600" kern="0" dirty="0" smtClean="0"/>
                        <a:t>學生吸菸率</a:t>
                      </a:r>
                      <a:endParaRPr lang="zh-TW" altLang="zh-TW" sz="1600" kern="0" dirty="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1294">
                <a:tc vMerge="1">
                  <a:txBody>
                    <a:bodyPr/>
                    <a:lstStyle/>
                    <a:p>
                      <a:pPr algn="ctr">
                        <a:spcAft>
                          <a:spcPts val="0"/>
                        </a:spcAft>
                      </a:pPr>
                      <a:endParaRPr lang="zh-TW" sz="2000" kern="0" dirty="0">
                        <a:solidFill>
                          <a:schemeClr val="tx1"/>
                        </a:solidFill>
                        <a:latin typeface="華康明體 Std W7" pitchFamily="18" charset="-120"/>
                        <a:ea typeface="華康明體 Std W7" pitchFamily="18" charset="-120"/>
                        <a:cs typeface="+mn-cs"/>
                      </a:endParaRPr>
                    </a:p>
                  </a:txBody>
                  <a:tcPr marL="68580" marR="68580" marT="0" marB="0">
                    <a:lnT w="12700" cap="flat" cmpd="sng" algn="ctr">
                      <a:solidFill>
                        <a:schemeClr val="tx1"/>
                      </a:solidFill>
                      <a:prstDash val="sysDash"/>
                      <a:round/>
                      <a:headEnd type="none" w="med" len="med"/>
                      <a:tailEnd type="none" w="med" len="med"/>
                    </a:lnT>
                  </a:tcPr>
                </a:tc>
                <a:tc>
                  <a:txBody>
                    <a:bodyPr/>
                    <a:lstStyle/>
                    <a:p>
                      <a:pPr algn="ctr">
                        <a:spcAft>
                          <a:spcPts val="0"/>
                        </a:spcAft>
                      </a:pPr>
                      <a:r>
                        <a:rPr lang="zh-TW" altLang="zh-TW" sz="2000" kern="0" dirty="0" smtClean="0"/>
                        <a:t>健康生活行動</a:t>
                      </a:r>
                      <a:endParaRPr lang="zh-TW" altLang="zh-TW" sz="2000" kern="0" dirty="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zh-TW" sz="2000" kern="0" dirty="0" smtClean="0"/>
                        <a:t>潔牙天使</a:t>
                      </a:r>
                      <a:r>
                        <a:rPr lang="zh-TW" altLang="en-US" sz="2000" kern="0" dirty="0" smtClean="0"/>
                        <a:t>功能</a:t>
                      </a:r>
                      <a:endParaRPr lang="zh-TW" altLang="zh-TW" sz="2000" kern="0" dirty="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buFont typeface="Arial" pitchFamily="34" charset="0"/>
                        <a:buChar char="•"/>
                      </a:pPr>
                      <a:r>
                        <a:rPr lang="zh-TW" altLang="zh-TW" sz="1600" kern="0" dirty="0" smtClean="0"/>
                        <a:t>學生齲齒人數</a:t>
                      </a:r>
                    </a:p>
                    <a:p>
                      <a:pPr algn="l">
                        <a:spcAft>
                          <a:spcPts val="0"/>
                        </a:spcAft>
                        <a:buFont typeface="Arial" pitchFamily="34" charset="0"/>
                        <a:buChar char="•"/>
                      </a:pPr>
                      <a:r>
                        <a:rPr lang="zh-TW" altLang="zh-TW" sz="1600" kern="0" dirty="0" smtClean="0"/>
                        <a:t>學生初檢齲齒率</a:t>
                      </a:r>
                    </a:p>
                    <a:p>
                      <a:pPr algn="l">
                        <a:spcAft>
                          <a:spcPts val="0"/>
                        </a:spcAft>
                        <a:buFont typeface="Arial" pitchFamily="34" charset="0"/>
                        <a:buChar char="•"/>
                      </a:pPr>
                      <a:r>
                        <a:rPr lang="en-US" altLang="zh-TW" sz="1600" kern="0" dirty="0" smtClean="0"/>
                        <a:t>12</a:t>
                      </a:r>
                      <a:r>
                        <a:rPr lang="zh-TW" altLang="zh-TW" sz="1600" kern="0" dirty="0" smtClean="0"/>
                        <a:t>歲學童平均每人齲齒指數</a:t>
                      </a:r>
                    </a:p>
                    <a:p>
                      <a:pPr algn="l">
                        <a:spcAft>
                          <a:spcPts val="0"/>
                        </a:spcAft>
                        <a:buFont typeface="Arial" pitchFamily="34" charset="0"/>
                        <a:buChar char="•"/>
                      </a:pPr>
                      <a:r>
                        <a:rPr lang="zh-TW" altLang="zh-TW" sz="1600" kern="0" dirty="0" smtClean="0"/>
                        <a:t>學生每日平均餐後潔牙次數</a:t>
                      </a:r>
                    </a:p>
                    <a:p>
                      <a:pPr algn="l">
                        <a:spcAft>
                          <a:spcPts val="0"/>
                        </a:spcAft>
                        <a:buFont typeface="Arial" pitchFamily="34" charset="0"/>
                        <a:buChar char="•"/>
                      </a:pPr>
                      <a:r>
                        <a:rPr lang="zh-TW" altLang="zh-TW" sz="1600" kern="0" dirty="0" smtClean="0"/>
                        <a:t>學生每日平均刷牙次數</a:t>
                      </a:r>
                      <a:endParaRPr lang="en-US" altLang="zh-TW" sz="1600" kern="0" dirty="0" smtClean="0"/>
                    </a:p>
                    <a:p>
                      <a:pPr algn="l">
                        <a:spcAft>
                          <a:spcPts val="0"/>
                        </a:spcAft>
                        <a:buFont typeface="Arial" pitchFamily="34" charset="0"/>
                        <a:buChar char="•"/>
                      </a:pPr>
                      <a:endParaRPr lang="zh-TW" altLang="zh-TW" sz="16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8521597"/>
      </p:ext>
    </p:extLst>
  </p:cSld>
  <p:clrMapOvr>
    <a:masterClrMapping/>
  </p:clrMapOvr>
  <p:transition spd="slow">
    <p:pu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450574" y="710856"/>
          <a:ext cx="8383510" cy="5329162"/>
        </p:xfrm>
        <a:graphic>
          <a:graphicData uri="http://schemas.openxmlformats.org/drawingml/2006/table">
            <a:tbl>
              <a:tblPr firstRow="1">
                <a:tableStyleId>{7E9639D4-E3E2-4D34-9284-5A2195B3D0D7}</a:tableStyleId>
              </a:tblPr>
              <a:tblGrid>
                <a:gridCol w="1475717"/>
                <a:gridCol w="2018922"/>
                <a:gridCol w="2118510"/>
                <a:gridCol w="2770361"/>
              </a:tblGrid>
              <a:tr h="1093413">
                <a:tc>
                  <a:txBody>
                    <a:bodyPr/>
                    <a:lstStyle/>
                    <a:p>
                      <a:pPr algn="ctr">
                        <a:spcAft>
                          <a:spcPts val="0"/>
                        </a:spcAft>
                      </a:pPr>
                      <a:r>
                        <a:rPr lang="zh-TW" sz="2200" kern="0" dirty="0"/>
                        <a:t>六大範疇</a:t>
                      </a:r>
                      <a:endParaRPr lang="zh-TW" sz="2200" b="1" kern="100" dirty="0">
                        <a:solidFill>
                          <a:srgbClr val="009E00"/>
                        </a:solidFill>
                        <a:latin typeface="標楷體" pitchFamily="65" charset="-120"/>
                        <a:ea typeface="標楷體" pitchFamily="65" charset="-12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200" kern="0" dirty="0"/>
                        <a:t>介入內涵</a:t>
                      </a:r>
                      <a:endParaRPr lang="zh-TW" sz="2200" b="1" kern="100" dirty="0">
                        <a:solidFill>
                          <a:srgbClr val="009E00"/>
                        </a:solidFill>
                        <a:latin typeface="標楷體" pitchFamily="65" charset="-120"/>
                        <a:ea typeface="標楷體" pitchFamily="65" charset="-12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200" kern="0" dirty="0"/>
                        <a:t>介入策略舉例</a:t>
                      </a:r>
                      <a:endParaRPr lang="zh-TW" sz="2200" b="1" kern="100" dirty="0">
                        <a:solidFill>
                          <a:srgbClr val="009E00"/>
                        </a:solidFill>
                        <a:latin typeface="標楷體" pitchFamily="65" charset="-120"/>
                        <a:ea typeface="標楷體" pitchFamily="65" charset="-12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2200" kern="0" dirty="0"/>
                        <a:t>對應部頒或縣本</a:t>
                      </a:r>
                      <a:r>
                        <a:rPr lang="zh-TW" sz="2200" kern="0" dirty="0" smtClean="0"/>
                        <a:t>指標</a:t>
                      </a:r>
                      <a:endParaRPr lang="en-US" altLang="zh-TW" sz="2200" b="1" kern="0" dirty="0" smtClean="0">
                        <a:solidFill>
                          <a:srgbClr val="009E00"/>
                        </a:solidFill>
                        <a:latin typeface="標楷體" pitchFamily="65" charset="-120"/>
                        <a:ea typeface="標楷體" pitchFamily="65" charset="-12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1294">
                <a:tc rowSpan="2">
                  <a:txBody>
                    <a:bodyPr/>
                    <a:lstStyle/>
                    <a:p>
                      <a:pPr algn="ctr">
                        <a:spcAft>
                          <a:spcPts val="0"/>
                        </a:spcAft>
                      </a:pPr>
                      <a:r>
                        <a:rPr lang="zh-TW" altLang="zh-TW" sz="2000" kern="0" dirty="0" smtClean="0"/>
                        <a:t>健康服務</a:t>
                      </a:r>
                      <a:endParaRPr lang="zh-TW" altLang="zh-TW" sz="2000" b="1"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zh-TW" sz="2000" kern="0" dirty="0" smtClean="0"/>
                        <a:t>健康服務轉型</a:t>
                      </a:r>
                      <a:endParaRPr lang="zh-TW" altLang="zh-TW" sz="20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zh-TW" sz="2000" kern="0" dirty="0" smtClean="0"/>
                        <a:t>過重學生體能管理方案</a:t>
                      </a:r>
                      <a:endParaRPr lang="zh-TW" altLang="zh-TW" sz="20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buFont typeface="Arial" pitchFamily="34" charset="0"/>
                        <a:buChar char="•"/>
                      </a:pPr>
                      <a:r>
                        <a:rPr lang="zh-TW" altLang="zh-TW" sz="1600" kern="0" dirty="0" smtClean="0"/>
                        <a:t>學生體位肥胖比率</a:t>
                      </a:r>
                    </a:p>
                    <a:p>
                      <a:pPr algn="l">
                        <a:buFont typeface="Arial" pitchFamily="34" charset="0"/>
                        <a:buChar char="•"/>
                      </a:pPr>
                      <a:r>
                        <a:rPr lang="zh-TW" altLang="zh-TW" sz="1600" kern="0" dirty="0" smtClean="0"/>
                        <a:t>學生目標運動量平均達成率</a:t>
                      </a:r>
                    </a:p>
                    <a:p>
                      <a:pPr algn="l">
                        <a:buFont typeface="Arial" pitchFamily="34" charset="0"/>
                        <a:buChar char="•"/>
                      </a:pPr>
                      <a:r>
                        <a:rPr lang="zh-TW" altLang="zh-TW" sz="1600" kern="0" dirty="0" smtClean="0"/>
                        <a:t>學生理想蔬果量平均達成率</a:t>
                      </a:r>
                    </a:p>
                    <a:p>
                      <a:pPr algn="l">
                        <a:buFont typeface="Arial" pitchFamily="34" charset="0"/>
                        <a:buChar char="•"/>
                      </a:pPr>
                      <a:r>
                        <a:rPr lang="zh-TW" altLang="zh-TW" sz="1600" kern="0" dirty="0" smtClean="0"/>
                        <a:t>學生多喝水目標平均達成率</a:t>
                      </a:r>
                      <a:endParaRPr lang="en-US" altLang="zh-TW" sz="1600" kern="0" dirty="0" smtClean="0"/>
                    </a:p>
                    <a:p>
                      <a:pPr algn="l">
                        <a:buFont typeface="Arial" pitchFamily="34" charset="0"/>
                        <a:buChar char="•"/>
                      </a:pPr>
                      <a:endParaRPr lang="zh-TW" altLang="zh-TW" sz="16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1294">
                <a:tc vMerge="1">
                  <a:txBody>
                    <a:bodyPr/>
                    <a:lstStyle/>
                    <a:p>
                      <a:pPr algn="ctr">
                        <a:spcAft>
                          <a:spcPts val="0"/>
                        </a:spcAft>
                      </a:pPr>
                      <a:endParaRPr lang="zh-TW" altLang="zh-TW" sz="2000" kern="0" dirty="0" smtClean="0">
                        <a:solidFill>
                          <a:schemeClr val="tx1"/>
                        </a:solidFill>
                        <a:latin typeface="華康明體 Std W7" pitchFamily="18" charset="-120"/>
                        <a:ea typeface="華康明體 Std W7" pitchFamily="18" charset="-120"/>
                        <a:cs typeface="+mn-cs"/>
                      </a:endParaRPr>
                    </a:p>
                  </a:txBody>
                  <a:tcPr marL="68580" marR="68580" marT="0" marB="0">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spcAft>
                          <a:spcPts val="0"/>
                        </a:spcAft>
                      </a:pPr>
                      <a:r>
                        <a:rPr lang="zh-TW" altLang="zh-TW" sz="2000" kern="0" dirty="0" smtClean="0"/>
                        <a:t>健康服務中的家長角色定</a:t>
                      </a:r>
                      <a:r>
                        <a:rPr lang="zh-TW" altLang="en-US" sz="2000" kern="0" dirty="0" smtClean="0"/>
                        <a:t>位</a:t>
                      </a:r>
                      <a:endParaRPr lang="zh-TW" altLang="zh-TW" sz="20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zh-TW" sz="2000" kern="0" dirty="0" smtClean="0"/>
                        <a:t>提升家長對孩童健康矯治的覺察</a:t>
                      </a:r>
                      <a:endParaRPr lang="zh-TW" altLang="zh-TW" sz="20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buFont typeface="Arial" pitchFamily="34" charset="0"/>
                        <a:buChar char="•"/>
                      </a:pPr>
                      <a:r>
                        <a:rPr lang="zh-TW" altLang="zh-TW" sz="1600" kern="0" dirty="0" smtClean="0"/>
                        <a:t>學生矯視視力不良率</a:t>
                      </a:r>
                    </a:p>
                    <a:p>
                      <a:pPr algn="l">
                        <a:buFont typeface="Arial" pitchFamily="34" charset="0"/>
                        <a:buChar char="•"/>
                      </a:pPr>
                      <a:r>
                        <a:rPr lang="zh-TW" altLang="zh-TW" sz="1600" kern="0" dirty="0" smtClean="0"/>
                        <a:t>學生視力不良複檢率</a:t>
                      </a:r>
                    </a:p>
                    <a:p>
                      <a:pPr algn="l">
                        <a:buFont typeface="Arial" pitchFamily="34" charset="0"/>
                        <a:buChar char="•"/>
                      </a:pPr>
                      <a:r>
                        <a:rPr lang="zh-TW" altLang="zh-TW" sz="1600" kern="0" dirty="0" smtClean="0"/>
                        <a:t>學生視力不良矯治率</a:t>
                      </a:r>
                    </a:p>
                    <a:p>
                      <a:pPr algn="l">
                        <a:buFont typeface="Arial" pitchFamily="34" charset="0"/>
                        <a:buChar char="•"/>
                      </a:pPr>
                      <a:r>
                        <a:rPr lang="zh-TW" altLang="zh-TW" sz="1600" kern="0" dirty="0" smtClean="0"/>
                        <a:t>學生齲齒複檢率</a:t>
                      </a:r>
                    </a:p>
                    <a:p>
                      <a:pPr algn="l">
                        <a:buFont typeface="Arial" pitchFamily="34" charset="0"/>
                        <a:buChar char="•"/>
                      </a:pPr>
                      <a:r>
                        <a:rPr lang="zh-TW" altLang="zh-TW" sz="1600" kern="0" dirty="0" smtClean="0"/>
                        <a:t>學生齲齒就醫人數</a:t>
                      </a:r>
                      <a:endParaRPr lang="en-US" altLang="zh-TW" sz="1600" kern="0" dirty="0" smtClean="0"/>
                    </a:p>
                    <a:p>
                      <a:pPr algn="l">
                        <a:buFont typeface="Arial" pitchFamily="34" charset="0"/>
                        <a:buChar char="•"/>
                      </a:pPr>
                      <a:endParaRPr lang="zh-TW" altLang="zh-TW" sz="16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1294">
                <a:tc rowSpan="2">
                  <a:txBody>
                    <a:bodyPr/>
                    <a:lstStyle/>
                    <a:p>
                      <a:pPr algn="ctr">
                        <a:spcAft>
                          <a:spcPts val="0"/>
                        </a:spcAft>
                      </a:pPr>
                      <a:r>
                        <a:rPr lang="zh-TW" altLang="zh-TW" sz="2000" kern="0" dirty="0" smtClean="0"/>
                        <a:t>社區關係</a:t>
                      </a:r>
                      <a:endParaRPr lang="zh-TW" altLang="zh-TW" sz="2000" b="1" kern="0" dirty="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zh-TW" sz="2000" kern="0" dirty="0" smtClean="0"/>
                        <a:t>社區健康行動參與與資源聯結</a:t>
                      </a:r>
                      <a:endParaRPr lang="zh-TW" altLang="zh-TW" sz="2000" kern="0" dirty="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zh-TW" sz="2000" kern="0" dirty="0" smtClean="0"/>
                        <a:t>社區優質早餐</a:t>
                      </a:r>
                      <a:endParaRPr lang="zh-TW" altLang="zh-TW" sz="2000" kern="0" dirty="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buFont typeface="Arial" pitchFamily="34" charset="0"/>
                        <a:buChar char="•"/>
                      </a:pPr>
                      <a:r>
                        <a:rPr lang="zh-TW" altLang="zh-TW" sz="1600" kern="0" dirty="0" smtClean="0"/>
                        <a:t>學生體位肥胖比率</a:t>
                      </a:r>
                    </a:p>
                    <a:p>
                      <a:pPr algn="l">
                        <a:buFont typeface="Arial" pitchFamily="34" charset="0"/>
                        <a:buChar char="•"/>
                      </a:pPr>
                      <a:r>
                        <a:rPr lang="zh-TW" altLang="zh-TW" sz="1600" kern="0" dirty="0" smtClean="0"/>
                        <a:t>學生每天吃早餐平均達成率</a:t>
                      </a:r>
                      <a:endParaRPr lang="zh-TW" altLang="zh-TW" sz="1600" kern="0" dirty="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2215">
                <a:tc vMerge="1">
                  <a:txBody>
                    <a:bodyPr/>
                    <a:lstStyle/>
                    <a:p>
                      <a:pPr algn="ctr">
                        <a:spcAft>
                          <a:spcPts val="0"/>
                        </a:spcAft>
                      </a:pPr>
                      <a:endParaRPr lang="zh-TW" sz="2000" kern="0" dirty="0">
                        <a:solidFill>
                          <a:schemeClr val="tx1"/>
                        </a:solidFill>
                        <a:latin typeface="華康明體 Std W7" pitchFamily="18" charset="-120"/>
                        <a:ea typeface="華康明體 Std W7" pitchFamily="18" charset="-120"/>
                        <a:cs typeface="+mn-cs"/>
                      </a:endParaRPr>
                    </a:p>
                  </a:txBody>
                  <a:tcPr marL="68580" marR="68580" marT="0" marB="0">
                    <a:lnT w="12700" cap="flat" cmpd="sng" algn="ctr">
                      <a:solidFill>
                        <a:schemeClr val="tx1"/>
                      </a:solidFill>
                      <a:prstDash val="sysDash"/>
                      <a:round/>
                      <a:headEnd type="none" w="med" len="med"/>
                      <a:tailEnd type="none" w="med" len="med"/>
                    </a:lnT>
                  </a:tcPr>
                </a:tc>
                <a:tc>
                  <a:txBody>
                    <a:bodyPr/>
                    <a:lstStyle/>
                    <a:p>
                      <a:pPr algn="ctr">
                        <a:spcAft>
                          <a:spcPts val="0"/>
                        </a:spcAft>
                      </a:pPr>
                      <a:r>
                        <a:rPr lang="zh-TW" altLang="zh-TW" sz="2000" kern="0" dirty="0" smtClean="0"/>
                        <a:t>親子健康行動</a:t>
                      </a:r>
                      <a:endParaRPr lang="zh-TW" altLang="zh-TW" sz="2000" kern="0" dirty="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zh-TW" sz="2000" kern="0" dirty="0" smtClean="0"/>
                        <a:t>親子健康廚房</a:t>
                      </a:r>
                      <a:endParaRPr lang="zh-TW" altLang="zh-TW" sz="2000" kern="0" dirty="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buFont typeface="Arial" pitchFamily="34" charset="0"/>
                        <a:buChar char="•"/>
                      </a:pPr>
                      <a:r>
                        <a:rPr lang="zh-TW" altLang="zh-TW" sz="1600" kern="0" dirty="0" smtClean="0"/>
                        <a:t>學生體位肥胖比率</a:t>
                      </a:r>
                      <a:endParaRPr lang="zh-TW" altLang="zh-TW" sz="1600" kern="0" dirty="0" smtClean="0">
                        <a:solidFill>
                          <a:schemeClr val="tx1"/>
                        </a:solidFill>
                        <a:latin typeface="標楷體" pitchFamily="65" charset="-120"/>
                        <a:ea typeface="標楷體" pitchFamily="65" charset="-12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65638685"/>
      </p:ext>
    </p:extLst>
  </p:cSld>
  <p:clrMapOvr>
    <a:masterClrMapping/>
  </p:clrMapOvr>
  <p:transition spd="slow">
    <p:push/>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209435" y="2449699"/>
            <a:ext cx="5760640" cy="2481529"/>
          </a:xfrm>
        </p:spPr>
        <p:txBody>
          <a:bodyPr>
            <a:noAutofit/>
          </a:bodyPr>
          <a:lstStyle/>
          <a:p>
            <a:pPr marL="45720" indent="0" algn="ctr">
              <a:buNone/>
            </a:pPr>
            <a:r>
              <a:rPr lang="zh-TW" altLang="en-US" sz="5400" b="1" dirty="0" smtClean="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rPr>
              <a:t>感謝您的聆聽！</a:t>
            </a:r>
            <a:endParaRPr lang="en-US" altLang="zh-TW" sz="5400" b="1" dirty="0" smtClean="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endParaRPr>
          </a:p>
          <a:p>
            <a:pPr marL="45720" indent="0" algn="ctr">
              <a:buNone/>
            </a:pPr>
            <a:endParaRPr lang="en-US" altLang="zh-TW" sz="5400" b="1" dirty="0" smtClean="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endParaRPr>
          </a:p>
          <a:p>
            <a:pPr marL="45720" indent="0" algn="ctr">
              <a:buNone/>
            </a:pPr>
            <a:r>
              <a:rPr lang="en-US" altLang="zh-TW" sz="5400" b="1" dirty="0" smtClean="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rPr>
              <a:t/>
            </a:r>
            <a:br>
              <a:rPr lang="en-US" altLang="zh-TW" sz="5400" b="1" dirty="0" smtClean="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rPr>
            </a:br>
            <a:r>
              <a:rPr lang="zh-TW" altLang="en-US" b="1" dirty="0" smtClean="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rPr>
              <a:t>健康促進學校網站</a:t>
            </a:r>
            <a:r>
              <a:rPr lang="en-US" altLang="zh-TW" b="1" dirty="0" smtClean="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rPr>
              <a:t/>
            </a:r>
            <a:br>
              <a:rPr lang="en-US" altLang="zh-TW" b="1" dirty="0" smtClean="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rPr>
            </a:br>
            <a:r>
              <a:rPr lang="en-US" altLang="zh-TW" b="1" i="1" dirty="0" smtClean="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rPr>
              <a:t>http://</a:t>
            </a:r>
            <a:r>
              <a:rPr lang="zh-TW" altLang="zh-TW" b="1" i="1" dirty="0" smtClean="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rPr>
              <a:t>hpshome</a:t>
            </a:r>
            <a:r>
              <a:rPr lang="zh-TW" altLang="zh-TW" b="1" i="1" dirty="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rPr>
              <a:t>.giee.ntnu.edu.tw</a:t>
            </a:r>
            <a:endParaRPr lang="en-US" altLang="zh-TW" b="1" dirty="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endParaRPr>
          </a:p>
          <a:p>
            <a:pPr marL="45720" indent="0" algn="ctr">
              <a:buNone/>
            </a:pPr>
            <a:endParaRPr lang="en-US" altLang="zh-TW" sz="5400" b="1" dirty="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endParaRPr>
          </a:p>
          <a:p>
            <a:pPr marL="45720" indent="0" algn="ctr">
              <a:buNone/>
            </a:pPr>
            <a:endParaRPr lang="zh-TW" altLang="en-US" sz="5400" b="1" dirty="0">
              <a:solidFill>
                <a:schemeClr val="tx1"/>
              </a:solidFill>
              <a:effectLst>
                <a:outerShdw blurRad="38100" dist="38100" dir="2700000" algn="tl">
                  <a:srgbClr val="000000">
                    <a:alpha val="43137"/>
                  </a:srgbClr>
                </a:outerShdw>
              </a:effectLst>
              <a:latin typeface="標楷體" pitchFamily="65" charset="-120"/>
              <a:ea typeface="標楷體" pitchFamily="65" charset="-120"/>
              <a:cs typeface="Times New Roman" pitchFamily="18" charset="0"/>
            </a:endParaRPr>
          </a:p>
        </p:txBody>
      </p:sp>
      <p:pic>
        <p:nvPicPr>
          <p:cNvPr id="5" name="Picture 4" descr="C:\Users\user\AppData\Local\Microsoft\Windows\Temporary Internet Files\Content.IE5\YRR4MNDY\MC90034331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2723" y="3745498"/>
            <a:ext cx="3631277" cy="2335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346037"/>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663576" y="1463323"/>
            <a:ext cx="4314001" cy="523220"/>
          </a:xfrm>
          <a:ln/>
        </p:spPr>
        <p:style>
          <a:lnRef idx="2">
            <a:schemeClr val="accent1"/>
          </a:lnRef>
          <a:fillRef idx="1">
            <a:schemeClr val="lt1"/>
          </a:fillRef>
          <a:effectRef idx="0">
            <a:schemeClr val="accent1"/>
          </a:effectRef>
          <a:fontRef idx="minor">
            <a:schemeClr val="dk1"/>
          </a:fontRef>
        </p:style>
        <p:txBody>
          <a:bodyPr wrap="none">
            <a:spAutoFit/>
          </a:bodyPr>
          <a:lstStyle/>
          <a:p>
            <a:pPr algn="l" eaLnBrk="0" hangingPunct="0"/>
            <a:r>
              <a:rPr lang="en-US" altLang="zh-TW" sz="2800" b="1" dirty="0" smtClean="0">
                <a:solidFill>
                  <a:schemeClr val="tx1"/>
                </a:solidFill>
                <a:latin typeface="標楷體" pitchFamily="65" charset="-120"/>
                <a:ea typeface="標楷體" pitchFamily="65" charset="-120"/>
                <a:cs typeface="Times New Roman" pitchFamily="18" charset="0"/>
              </a:rPr>
              <a:t>4.</a:t>
            </a:r>
            <a:r>
              <a:rPr lang="zh-TW" altLang="en-US" sz="2800" b="1" dirty="0" smtClean="0">
                <a:solidFill>
                  <a:schemeClr val="tx1"/>
                </a:solidFill>
                <a:latin typeface="標楷體" pitchFamily="65" charset="-120"/>
                <a:ea typeface="標楷體" pitchFamily="65" charset="-120"/>
                <a:cs typeface="Times New Roman" pitchFamily="18" charset="0"/>
              </a:rPr>
              <a:t>課程</a:t>
            </a:r>
            <a:r>
              <a:rPr lang="en-US" altLang="zh-TW" sz="2800" b="1" dirty="0" smtClean="0">
                <a:solidFill>
                  <a:schemeClr val="tx1"/>
                </a:solidFill>
                <a:latin typeface="標楷體" pitchFamily="65" charset="-120"/>
                <a:ea typeface="標楷體" pitchFamily="65" charset="-120"/>
                <a:cs typeface="Times New Roman" pitchFamily="18" charset="0"/>
              </a:rPr>
              <a:t>-</a:t>
            </a:r>
            <a:r>
              <a:rPr lang="zh-TW" altLang="en-US" sz="2800" b="1" dirty="0" smtClean="0">
                <a:solidFill>
                  <a:schemeClr val="tx1"/>
                </a:solidFill>
                <a:latin typeface="標楷體" pitchFamily="65" charset="-120"/>
                <a:ea typeface="標楷體" pitchFamily="65" charset="-120"/>
                <a:cs typeface="Times New Roman" pitchFamily="18" charset="0"/>
              </a:rPr>
              <a:t>健康生活技能訓練</a:t>
            </a:r>
          </a:p>
        </p:txBody>
      </p:sp>
      <p:sp>
        <p:nvSpPr>
          <p:cNvPr id="30724" name="Rectangle 3"/>
          <p:cNvSpPr>
            <a:spLocks noGrp="1" noChangeArrowheads="1"/>
          </p:cNvSpPr>
          <p:nvPr>
            <p:ph idx="1"/>
          </p:nvPr>
        </p:nvSpPr>
        <p:spPr>
          <a:xfrm>
            <a:off x="637041" y="2001838"/>
            <a:ext cx="7421562" cy="2853191"/>
          </a:xfrm>
        </p:spPr>
        <p:txBody>
          <a:bodyPr/>
          <a:lstStyle/>
          <a:p>
            <a:pPr>
              <a:lnSpc>
                <a:spcPct val="150000"/>
              </a:lnSpc>
              <a:buClr>
                <a:schemeClr val="tx1"/>
              </a:buClr>
            </a:pPr>
            <a:r>
              <a:rPr lang="zh-TW" altLang="en-GB" dirty="0" smtClean="0">
                <a:solidFill>
                  <a:schemeClr val="tx1"/>
                </a:solidFill>
                <a:latin typeface="標楷體" pitchFamily="65" charset="-120"/>
                <a:ea typeface="標楷體" pitchFamily="65" charset="-120"/>
                <a:cs typeface="Times New Roman" pitchFamily="18" charset="0"/>
              </a:rPr>
              <a:t>提供</a:t>
            </a:r>
            <a:r>
              <a:rPr lang="zh-TW" altLang="en-GB" u="sng" dirty="0" smtClean="0">
                <a:solidFill>
                  <a:srgbClr val="FF0000"/>
                </a:solidFill>
                <a:latin typeface="標楷體" pitchFamily="65" charset="-120"/>
                <a:ea typeface="標楷體" pitchFamily="65" charset="-120"/>
                <a:cs typeface="Times New Roman" pitchFamily="18" charset="0"/>
              </a:rPr>
              <a:t>生活技能</a:t>
            </a:r>
            <a:r>
              <a:rPr lang="zh-TW" altLang="en-GB" u="sng" dirty="0" smtClean="0">
                <a:solidFill>
                  <a:schemeClr val="tx1"/>
                </a:solidFill>
                <a:latin typeface="標楷體" pitchFamily="65" charset="-120"/>
                <a:ea typeface="標楷體" pitchFamily="65" charset="-120"/>
                <a:cs typeface="Times New Roman" pitchFamily="18" charset="0"/>
              </a:rPr>
              <a:t>衛生教育</a:t>
            </a:r>
            <a:endParaRPr lang="en-US" altLang="zh-TW" u="sng" dirty="0" smtClean="0">
              <a:solidFill>
                <a:schemeClr val="tx1"/>
              </a:solidFill>
              <a:latin typeface="標楷體" pitchFamily="65" charset="-120"/>
              <a:ea typeface="標楷體" pitchFamily="65" charset="-120"/>
              <a:cs typeface="Times New Roman" pitchFamily="18" charset="0"/>
            </a:endParaRPr>
          </a:p>
          <a:p>
            <a:pPr lvl="1">
              <a:lnSpc>
                <a:spcPct val="150000"/>
              </a:lnSpc>
              <a:buClr>
                <a:schemeClr val="tx1"/>
              </a:buClr>
              <a:buFont typeface="Wingdings" pitchFamily="2" charset="2"/>
              <a:buChar char="ü"/>
            </a:pPr>
            <a:r>
              <a:rPr lang="zh-TW" altLang="en-GB" sz="2400" dirty="0" smtClean="0">
                <a:solidFill>
                  <a:schemeClr val="tx1"/>
                </a:solidFill>
                <a:latin typeface="標楷體" pitchFamily="65" charset="-120"/>
                <a:ea typeface="標楷體" pitchFamily="65" charset="-120"/>
                <a:cs typeface="Times New Roman" pitchFamily="18" charset="0"/>
              </a:rPr>
              <a:t>讓學生瞭解影響健康的因素及他們可作的選擇，</a:t>
            </a:r>
            <a:r>
              <a:rPr lang="zh-TW" altLang="en-GB" sz="2400" u="sng" dirty="0" smtClean="0">
                <a:solidFill>
                  <a:schemeClr val="tx1"/>
                </a:solidFill>
                <a:latin typeface="標楷體" pitchFamily="65" charset="-120"/>
                <a:ea typeface="標楷體" pitchFamily="65" charset="-120"/>
                <a:cs typeface="Times New Roman" pitchFamily="18" charset="0"/>
              </a:rPr>
              <a:t>養成一生的健康行為</a:t>
            </a:r>
            <a:r>
              <a:rPr lang="zh-TW" altLang="en-GB" sz="2400" dirty="0" smtClean="0">
                <a:solidFill>
                  <a:schemeClr val="tx1"/>
                </a:solidFill>
                <a:latin typeface="標楷體" pitchFamily="65" charset="-120"/>
                <a:ea typeface="標楷體" pitchFamily="65" charset="-120"/>
                <a:cs typeface="Times New Roman" pitchFamily="18" charset="0"/>
              </a:rPr>
              <a:t>的課程</a:t>
            </a:r>
            <a:endParaRPr lang="en-US" altLang="zh-TW" sz="2400" dirty="0" smtClean="0">
              <a:solidFill>
                <a:schemeClr val="tx1"/>
              </a:solidFill>
              <a:latin typeface="標楷體" pitchFamily="65" charset="-120"/>
              <a:ea typeface="標楷體" pitchFamily="65" charset="-120"/>
              <a:cs typeface="Times New Roman" pitchFamily="18" charset="0"/>
            </a:endParaRPr>
          </a:p>
          <a:p>
            <a:pPr lvl="1">
              <a:lnSpc>
                <a:spcPct val="150000"/>
              </a:lnSpc>
              <a:buClr>
                <a:schemeClr val="tx1"/>
              </a:buClr>
              <a:buFont typeface="Wingdings" pitchFamily="2" charset="2"/>
              <a:buChar char="ü"/>
            </a:pPr>
            <a:r>
              <a:rPr lang="zh-TW" altLang="en-GB" sz="2400" dirty="0" smtClean="0">
                <a:solidFill>
                  <a:schemeClr val="tx1"/>
                </a:solidFill>
                <a:latin typeface="標楷體" pitchFamily="65" charset="-120"/>
                <a:ea typeface="標楷體" pitchFamily="65" charset="-120"/>
                <a:cs typeface="Times New Roman" pitchFamily="18" charset="0"/>
              </a:rPr>
              <a:t>有關重要的健康及生活技能課程，同時能針對不同程度的學生設計，以預防發生影響健康的行為 </a:t>
            </a:r>
            <a:endParaRPr lang="en-US" altLang="zh-TW" sz="2400" dirty="0" smtClean="0">
              <a:solidFill>
                <a:schemeClr val="tx1"/>
              </a:solidFill>
              <a:latin typeface="標楷體" pitchFamily="65" charset="-120"/>
              <a:ea typeface="標楷體" pitchFamily="65" charset="-120"/>
              <a:cs typeface="Times New Roman" pitchFamily="18" charset="0"/>
            </a:endParaRPr>
          </a:p>
          <a:p>
            <a:pPr lvl="1">
              <a:lnSpc>
                <a:spcPct val="150000"/>
              </a:lnSpc>
              <a:buClr>
                <a:schemeClr val="tx1"/>
              </a:buClr>
              <a:buFont typeface="Wingdings" pitchFamily="2" charset="2"/>
              <a:buChar char="ü"/>
            </a:pPr>
            <a:r>
              <a:rPr lang="zh-TW" altLang="en-GB" sz="2400" dirty="0" smtClean="0">
                <a:solidFill>
                  <a:schemeClr val="tx1"/>
                </a:solidFill>
                <a:latin typeface="標楷體" pitchFamily="65" charset="-120"/>
                <a:ea typeface="標楷體" pitchFamily="65" charset="-120"/>
                <a:cs typeface="Times New Roman" pitchFamily="18" charset="0"/>
              </a:rPr>
              <a:t>對老師及家長的訓練</a:t>
            </a:r>
            <a:endParaRPr lang="en-US" altLang="zh-TW" sz="2000" dirty="0" smtClean="0">
              <a:solidFill>
                <a:schemeClr val="tx1"/>
              </a:solidFill>
              <a:latin typeface="標楷體" pitchFamily="65" charset="-120"/>
              <a:ea typeface="標楷體" pitchFamily="65" charset="-120"/>
              <a:cs typeface="Times New Roman" pitchFamily="18" charset="0"/>
            </a:endParaRPr>
          </a:p>
        </p:txBody>
      </p:sp>
    </p:spTree>
    <p:extLst>
      <p:ext uri="{BB962C8B-B14F-4D97-AF65-F5344CB8AC3E}">
        <p14:creationId xmlns:p14="http://schemas.microsoft.com/office/powerpoint/2010/main" val="168602810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sz="2700" dirty="0" smtClean="0">
                <a:latin typeface="Times New Roman" pitchFamily="18" charset="0"/>
                <a:cs typeface="Times New Roman" pitchFamily="18" charset="0"/>
              </a:rPr>
              <a:t>skill-based health education</a:t>
            </a:r>
            <a:r>
              <a:rPr lang="en-US" altLang="zh-TW" dirty="0" smtClean="0">
                <a:latin typeface="Times New Roman" pitchFamily="18" charset="0"/>
                <a:cs typeface="Times New Roman" pitchFamily="18" charset="0"/>
              </a:rPr>
              <a:t/>
            </a:r>
            <a:br>
              <a:rPr lang="en-US" altLang="zh-TW" dirty="0" smtClean="0">
                <a:latin typeface="Times New Roman" pitchFamily="18" charset="0"/>
                <a:cs typeface="Times New Roman" pitchFamily="18" charset="0"/>
              </a:rPr>
            </a:br>
            <a:r>
              <a:rPr lang="zh-TW" altLang="en-US" dirty="0" smtClean="0">
                <a:latin typeface="Times New Roman" pitchFamily="18" charset="0"/>
                <a:cs typeface="Times New Roman" pitchFamily="18" charset="0"/>
              </a:rPr>
              <a:t>以技能導向為主的健康教育</a:t>
            </a:r>
            <a:endParaRPr lang="zh-TW" altLang="en-US" dirty="0">
              <a:latin typeface="Times New Roman" pitchFamily="18" charset="0"/>
              <a:cs typeface="Times New Roman" pitchFamily="18" charset="0"/>
            </a:endParaRPr>
          </a:p>
        </p:txBody>
      </p:sp>
      <p:sp>
        <p:nvSpPr>
          <p:cNvPr id="3" name="內容版面配置區 2"/>
          <p:cNvSpPr>
            <a:spLocks noGrp="1"/>
          </p:cNvSpPr>
          <p:nvPr>
            <p:ph idx="1"/>
          </p:nvPr>
        </p:nvSpPr>
        <p:spPr/>
        <p:txBody>
          <a:bodyPr>
            <a:noAutofit/>
          </a:bodyPr>
          <a:lstStyle/>
          <a:p>
            <a:r>
              <a:rPr lang="zh-TW" altLang="en-US" sz="2800" b="0" dirty="0" smtClean="0">
                <a:solidFill>
                  <a:srgbClr val="0066FF"/>
                </a:solidFill>
                <a:latin typeface="Times New Roman" pitchFamily="18" charset="0"/>
                <a:ea typeface="標楷體" pitchFamily="65" charset="-120"/>
                <a:cs typeface="Times New Roman" pitchFamily="18" charset="0"/>
              </a:rPr>
              <a:t>技能</a:t>
            </a:r>
            <a:r>
              <a:rPr lang="en-US" altLang="zh-TW" sz="2800" b="0" dirty="0" smtClean="0">
                <a:solidFill>
                  <a:srgbClr val="0066FF"/>
                </a:solidFill>
                <a:latin typeface="Times New Roman" pitchFamily="18" charset="0"/>
                <a:ea typeface="標楷體" pitchFamily="65" charset="-120"/>
                <a:cs typeface="Times New Roman" pitchFamily="18" charset="0"/>
              </a:rPr>
              <a:t>(skills)</a:t>
            </a:r>
            <a:r>
              <a:rPr lang="zh-TW" altLang="en-US" sz="2800" b="0" dirty="0" smtClean="0">
                <a:latin typeface="Times New Roman" pitchFamily="18" charset="0"/>
                <a:ea typeface="標楷體" pitchFamily="65" charset="-120"/>
                <a:cs typeface="Times New Roman" pitchFamily="18" charset="0"/>
              </a:rPr>
              <a:t>之定義為：使人們能表現出一特定行為的能力。</a:t>
            </a:r>
            <a:endParaRPr lang="en-US" altLang="zh-TW" sz="2800" b="0" dirty="0" smtClean="0">
              <a:latin typeface="Times New Roman" pitchFamily="18" charset="0"/>
              <a:ea typeface="標楷體" pitchFamily="65" charset="-120"/>
              <a:cs typeface="Times New Roman" pitchFamily="18" charset="0"/>
            </a:endParaRPr>
          </a:p>
          <a:p>
            <a:endParaRPr lang="en-US" altLang="zh-TW" sz="2800" b="0" dirty="0" smtClean="0">
              <a:latin typeface="Times New Roman" pitchFamily="18" charset="0"/>
              <a:ea typeface="標楷體" pitchFamily="65" charset="-120"/>
              <a:cs typeface="Times New Roman" pitchFamily="18" charset="0"/>
            </a:endParaRPr>
          </a:p>
          <a:p>
            <a:r>
              <a:rPr lang="zh-TW" altLang="en-US" sz="2800" b="0" dirty="0" smtClean="0">
                <a:solidFill>
                  <a:srgbClr val="0066FF"/>
                </a:solidFill>
                <a:latin typeface="Times New Roman" pitchFamily="18" charset="0"/>
                <a:ea typeface="標楷體" pitchFamily="65" charset="-120"/>
                <a:cs typeface="Times New Roman" pitchFamily="18" charset="0"/>
              </a:rPr>
              <a:t>技能</a:t>
            </a:r>
            <a:r>
              <a:rPr lang="en-US" altLang="zh-TW" sz="2800" b="0" dirty="0" smtClean="0">
                <a:solidFill>
                  <a:srgbClr val="0066FF"/>
                </a:solidFill>
                <a:latin typeface="Times New Roman" pitchFamily="18" charset="0"/>
                <a:ea typeface="標楷體" pitchFamily="65" charset="-120"/>
                <a:cs typeface="Times New Roman" pitchFamily="18" charset="0"/>
              </a:rPr>
              <a:t>(skills)</a:t>
            </a:r>
            <a:r>
              <a:rPr lang="zh-TW" altLang="en-US" sz="2800" b="0" dirty="0" smtClean="0">
                <a:latin typeface="Times New Roman" pitchFamily="18" charset="0"/>
                <a:ea typeface="標楷體" pitchFamily="65" charset="-120"/>
                <a:cs typeface="Times New Roman" pitchFamily="18" charset="0"/>
              </a:rPr>
              <a:t>分為二部份：</a:t>
            </a:r>
            <a:endParaRPr lang="en-US" altLang="zh-TW" sz="2800" b="0" dirty="0" smtClean="0">
              <a:latin typeface="Times New Roman" pitchFamily="18" charset="0"/>
              <a:ea typeface="標楷體" pitchFamily="65" charset="-120"/>
              <a:cs typeface="Times New Roman" pitchFamily="18" charset="0"/>
            </a:endParaRPr>
          </a:p>
          <a:p>
            <a:pPr marL="457200" indent="-457200">
              <a:buFont typeface="+mj-lt"/>
              <a:buAutoNum type="arabicPeriod"/>
            </a:pPr>
            <a:r>
              <a:rPr lang="zh-TW" altLang="en-US" sz="2800" b="0" dirty="0" smtClean="0">
                <a:solidFill>
                  <a:srgbClr val="FF0000"/>
                </a:solidFill>
                <a:latin typeface="Times New Roman" pitchFamily="18" charset="0"/>
                <a:ea typeface="標楷體" pitchFamily="65" charset="-120"/>
                <a:cs typeface="Times New Roman" pitchFamily="18" charset="0"/>
              </a:rPr>
              <a:t>生活技能</a:t>
            </a:r>
            <a:r>
              <a:rPr lang="en-US" altLang="zh-TW" sz="2800" b="0" dirty="0" smtClean="0">
                <a:solidFill>
                  <a:srgbClr val="FF0000"/>
                </a:solidFill>
                <a:latin typeface="Times New Roman" pitchFamily="18" charset="0"/>
                <a:ea typeface="標楷體" pitchFamily="65" charset="-120"/>
                <a:cs typeface="Times New Roman" pitchFamily="18" charset="0"/>
              </a:rPr>
              <a:t>(life skills)</a:t>
            </a:r>
          </a:p>
          <a:p>
            <a:pPr marL="457200" indent="-457200">
              <a:buFont typeface="+mj-lt"/>
              <a:buAutoNum type="arabicPeriod"/>
            </a:pPr>
            <a:r>
              <a:rPr lang="zh-TW" altLang="en-US" sz="2800" b="0" dirty="0" smtClean="0">
                <a:latin typeface="Times New Roman" pitchFamily="18" charset="0"/>
                <a:ea typeface="標楷體" pitchFamily="65" charset="-120"/>
                <a:cs typeface="Times New Roman" pitchFamily="18" charset="0"/>
              </a:rPr>
              <a:t>其他技能</a:t>
            </a:r>
            <a:r>
              <a:rPr lang="en-US" altLang="zh-TW" sz="2800" b="0" dirty="0" smtClean="0">
                <a:latin typeface="Times New Roman" pitchFamily="18" charset="0"/>
                <a:ea typeface="標楷體" pitchFamily="65" charset="-120"/>
                <a:cs typeface="Times New Roman" pitchFamily="18" charset="0"/>
              </a:rPr>
              <a:t>(other skills)---</a:t>
            </a:r>
            <a:r>
              <a:rPr lang="zh-TW" altLang="en-US" sz="2800" b="0" dirty="0" smtClean="0">
                <a:latin typeface="Times New Roman" pitchFamily="18" charset="0"/>
                <a:ea typeface="標楷體" pitchFamily="65" charset="-120"/>
                <a:cs typeface="Times New Roman" pitchFamily="18" charset="0"/>
              </a:rPr>
              <a:t>涉及實踐性的健康技巧和需要技術性的能力；如：</a:t>
            </a:r>
            <a:r>
              <a:rPr lang="zh-TW" altLang="en-US" sz="2800" b="0" u="sng" dirty="0" smtClean="0">
                <a:solidFill>
                  <a:srgbClr val="0066FF"/>
                </a:solidFill>
                <a:latin typeface="Times New Roman" pitchFamily="18" charset="0"/>
                <a:ea typeface="標楷體" pitchFamily="65" charset="-120"/>
                <a:cs typeface="Times New Roman" pitchFamily="18" charset="0"/>
              </a:rPr>
              <a:t>急救技能</a:t>
            </a:r>
            <a:r>
              <a:rPr lang="zh-TW" altLang="en-US" sz="2800" b="0" dirty="0" smtClean="0">
                <a:latin typeface="Times New Roman" pitchFamily="18" charset="0"/>
                <a:ea typeface="標楷體" pitchFamily="65" charset="-120"/>
                <a:cs typeface="Times New Roman" pitchFamily="18" charset="0"/>
              </a:rPr>
              <a:t>：包紮、</a:t>
            </a:r>
            <a:r>
              <a:rPr lang="en-US" altLang="zh-TW" sz="2800" b="0" dirty="0" smtClean="0">
                <a:latin typeface="Times New Roman" pitchFamily="18" charset="0"/>
                <a:ea typeface="標楷體" pitchFamily="65" charset="-120"/>
                <a:cs typeface="Times New Roman" pitchFamily="18" charset="0"/>
              </a:rPr>
              <a:t>CPR</a:t>
            </a:r>
            <a:r>
              <a:rPr lang="zh-TW" altLang="en-US" sz="2800" b="0" dirty="0" smtClean="0">
                <a:latin typeface="Times New Roman" pitchFamily="18" charset="0"/>
                <a:ea typeface="標楷體" pitchFamily="65" charset="-120"/>
                <a:cs typeface="Times New Roman" pitchFamily="18" charset="0"/>
              </a:rPr>
              <a:t>；</a:t>
            </a:r>
            <a:r>
              <a:rPr lang="zh-TW" altLang="en-US" sz="2800" b="0" u="sng" dirty="0" smtClean="0">
                <a:solidFill>
                  <a:srgbClr val="0066FF"/>
                </a:solidFill>
                <a:latin typeface="Times New Roman" pitchFamily="18" charset="0"/>
                <a:ea typeface="標楷體" pitchFamily="65" charset="-120"/>
                <a:cs typeface="Times New Roman" pitchFamily="18" charset="0"/>
              </a:rPr>
              <a:t>衛生保健技能</a:t>
            </a:r>
            <a:r>
              <a:rPr lang="zh-TW" altLang="en-US" sz="2800" b="0" dirty="0" smtClean="0">
                <a:latin typeface="Times New Roman" pitchFamily="18" charset="0"/>
                <a:ea typeface="標楷體" pitchFamily="65" charset="-120"/>
                <a:cs typeface="Times New Roman" pitchFamily="18" charset="0"/>
              </a:rPr>
              <a:t>：洗手、刷牙、上廁所、作健康餐點、</a:t>
            </a:r>
            <a:r>
              <a:rPr lang="zh-TW" altLang="en-US" sz="2800" b="0" u="sng" dirty="0" smtClean="0">
                <a:solidFill>
                  <a:srgbClr val="0066FF"/>
                </a:solidFill>
                <a:latin typeface="Times New Roman" pitchFamily="18" charset="0"/>
                <a:ea typeface="標楷體" pitchFamily="65" charset="-120"/>
                <a:cs typeface="Times New Roman" pitchFamily="18" charset="0"/>
              </a:rPr>
              <a:t>性教育</a:t>
            </a:r>
            <a:r>
              <a:rPr lang="zh-TW" altLang="en-US" sz="2800" b="0" dirty="0" smtClean="0">
                <a:latin typeface="Times New Roman" pitchFamily="18" charset="0"/>
                <a:ea typeface="標楷體" pitchFamily="65" charset="-120"/>
                <a:cs typeface="Times New Roman" pitchFamily="18" charset="0"/>
              </a:rPr>
              <a:t>；正確使用保險套</a:t>
            </a:r>
            <a:endParaRPr lang="en-US" altLang="zh-TW" sz="2800" b="0" dirty="0" smtClean="0">
              <a:latin typeface="Times New Roman" pitchFamily="18" charset="0"/>
              <a:ea typeface="標楷體" pitchFamily="65" charset="-120"/>
              <a:cs typeface="Times New Roman" pitchFamily="18" charset="0"/>
            </a:endParaRPr>
          </a:p>
          <a:p>
            <a:endParaRPr lang="zh-TW" altLang="en-US" sz="2800" b="0" dirty="0">
              <a:latin typeface="Times New Roman" pitchFamily="18" charset="0"/>
              <a:ea typeface="標楷體" pitchFamily="65" charset="-120"/>
              <a:cs typeface="Times New Roman" pitchFamily="18" charset="0"/>
            </a:endParaRPr>
          </a:p>
        </p:txBody>
      </p:sp>
    </p:spTree>
    <p:extLst>
      <p:ext uri="{BB962C8B-B14F-4D97-AF65-F5344CB8AC3E}">
        <p14:creationId xmlns:p14="http://schemas.microsoft.com/office/powerpoint/2010/main" val="949497375"/>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3600" dirty="0" smtClean="0"/>
              <a:t>健康生活技能</a:t>
            </a:r>
          </a:p>
        </p:txBody>
      </p:sp>
      <p:sp>
        <p:nvSpPr>
          <p:cNvPr id="3" name="內容版面配置區 2"/>
          <p:cNvSpPr>
            <a:spLocks noGrp="1"/>
          </p:cNvSpPr>
          <p:nvPr>
            <p:ph idx="1"/>
          </p:nvPr>
        </p:nvSpPr>
        <p:spPr/>
        <p:txBody>
          <a:bodyPr>
            <a:normAutofit/>
          </a:bodyPr>
          <a:lstStyle/>
          <a:p>
            <a:pPr>
              <a:buNone/>
            </a:pPr>
            <a:r>
              <a:rPr lang="zh-TW" altLang="en-US" b="0" dirty="0" smtClean="0">
                <a:solidFill>
                  <a:srgbClr val="0066FF"/>
                </a:solidFill>
                <a:latin typeface="標楷體" pitchFamily="65" charset="-120"/>
                <a:ea typeface="標楷體" pitchFamily="65" charset="-120"/>
              </a:rPr>
              <a:t>生活技能</a:t>
            </a:r>
            <a:r>
              <a:rPr lang="en-US" altLang="zh-TW" b="0" dirty="0" smtClean="0">
                <a:solidFill>
                  <a:srgbClr val="0066FF"/>
                </a:solidFill>
                <a:latin typeface="標楷體" pitchFamily="65" charset="-120"/>
                <a:ea typeface="標楷體" pitchFamily="65" charset="-120"/>
              </a:rPr>
              <a:t>(life skills)</a:t>
            </a:r>
          </a:p>
          <a:p>
            <a:r>
              <a:rPr lang="zh-TW" altLang="en-US" b="0" dirty="0" smtClean="0">
                <a:latin typeface="標楷體" pitchFamily="65" charset="-120"/>
                <a:ea typeface="標楷體" pitchFamily="65" charset="-120"/>
              </a:rPr>
              <a:t>一種使人們能正向解決、適應每天面對的生活需求及挑戰的能力及機制。</a:t>
            </a:r>
            <a:endParaRPr lang="en-US" altLang="zh-TW" b="0" dirty="0" smtClean="0">
              <a:latin typeface="標楷體" pitchFamily="65" charset="-120"/>
              <a:ea typeface="標楷體" pitchFamily="65" charset="-120"/>
            </a:endParaRPr>
          </a:p>
          <a:p>
            <a:r>
              <a:rPr lang="zh-TW" altLang="en-US" b="0" dirty="0" smtClean="0">
                <a:latin typeface="標楷體" pitchFamily="65" charset="-120"/>
                <a:ea typeface="標楷體" pitchFamily="65" charset="-120"/>
              </a:rPr>
              <a:t>一種幫助人們做明智決定、解決問題、批判性及創造性思考、有效溝通、建立健康人際關係、同理心、健康的及積極有生產力的自我管理的社會、心理層面的能力及人與人之間相處的技能。</a:t>
            </a:r>
            <a:endParaRPr lang="en-US" altLang="zh-TW" b="0" dirty="0" smtClean="0">
              <a:latin typeface="標楷體" pitchFamily="65" charset="-120"/>
              <a:ea typeface="標楷體" pitchFamily="65" charset="-120"/>
            </a:endParaRPr>
          </a:p>
          <a:p>
            <a:r>
              <a:rPr lang="zh-TW" altLang="en-US" b="0" dirty="0" smtClean="0">
                <a:latin typeface="標楷體" pitchFamily="65" charset="-120"/>
                <a:ea typeface="標楷體" pitchFamily="65" charset="-120"/>
              </a:rPr>
              <a:t>有助於增進</a:t>
            </a:r>
            <a:r>
              <a:rPr lang="zh-TW" altLang="en-US" b="0" dirty="0" smtClean="0">
                <a:solidFill>
                  <a:srgbClr val="0066FF"/>
                </a:solidFill>
                <a:latin typeface="標楷體" pitchFamily="65" charset="-120"/>
                <a:ea typeface="標楷體" pitchFamily="65" charset="-120"/>
              </a:rPr>
              <a:t>個人行為能力</a:t>
            </a:r>
            <a:r>
              <a:rPr lang="zh-TW" altLang="en-US" b="0" dirty="0" smtClean="0">
                <a:latin typeface="標楷體" pitchFamily="65" charset="-120"/>
                <a:ea typeface="標楷體" pitchFamily="65" charset="-120"/>
              </a:rPr>
              <a:t>或增進</a:t>
            </a:r>
            <a:r>
              <a:rPr lang="zh-TW" altLang="en-US" b="0" dirty="0" smtClean="0">
                <a:solidFill>
                  <a:srgbClr val="0066FF"/>
                </a:solidFill>
                <a:latin typeface="標楷體" pitchFamily="65" charset="-120"/>
                <a:ea typeface="標楷體" pitchFamily="65" charset="-120"/>
              </a:rPr>
              <a:t>人與他人</a:t>
            </a:r>
            <a:r>
              <a:rPr lang="zh-TW" altLang="en-US" b="0" dirty="0" smtClean="0">
                <a:latin typeface="標楷體" pitchFamily="65" charset="-120"/>
                <a:ea typeface="標楷體" pitchFamily="65" charset="-120"/>
              </a:rPr>
              <a:t>或</a:t>
            </a:r>
            <a:r>
              <a:rPr lang="zh-TW" altLang="en-US" b="0" dirty="0" smtClean="0">
                <a:solidFill>
                  <a:srgbClr val="0066FF"/>
                </a:solidFill>
                <a:latin typeface="標楷體" pitchFamily="65" charset="-120"/>
                <a:ea typeface="標楷體" pitchFamily="65" charset="-120"/>
              </a:rPr>
              <a:t>周圍環境</a:t>
            </a:r>
            <a:r>
              <a:rPr lang="zh-TW" altLang="en-US" b="0" dirty="0" smtClean="0">
                <a:latin typeface="標楷體" pitchFamily="65" charset="-120"/>
                <a:ea typeface="標楷體" pitchFamily="65" charset="-120"/>
              </a:rPr>
              <a:t>之共同行動能力，來改變周遭環境氛圍，使之有利於健康的產出。</a:t>
            </a:r>
          </a:p>
          <a:p>
            <a:endParaRPr lang="zh-TW" altLang="en-US" b="0" dirty="0">
              <a:latin typeface="標楷體" pitchFamily="65" charset="-120"/>
              <a:ea typeface="標楷體" pitchFamily="65" charset="-120"/>
            </a:endParaRPr>
          </a:p>
        </p:txBody>
      </p:sp>
    </p:spTree>
    <p:extLst>
      <p:ext uri="{BB962C8B-B14F-4D97-AF65-F5344CB8AC3E}">
        <p14:creationId xmlns:p14="http://schemas.microsoft.com/office/powerpoint/2010/main" val="884185357"/>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健康生活技能</a:t>
            </a:r>
            <a:endParaRPr lang="zh-TW" altLang="en-US"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665579333"/>
              </p:ext>
            </p:extLst>
          </p:nvPr>
        </p:nvGraphicFramePr>
        <p:xfrm>
          <a:off x="0" y="1340768"/>
          <a:ext cx="9144000" cy="5035296"/>
        </p:xfrm>
        <a:graphic>
          <a:graphicData uri="http://schemas.openxmlformats.org/drawingml/2006/table">
            <a:tbl>
              <a:tblPr firstRow="1" bandRow="1">
                <a:tableStyleId>{B301B821-A1FF-4177-AEE7-76D212191A09}</a:tableStyleId>
              </a:tblPr>
              <a:tblGrid>
                <a:gridCol w="3048000"/>
                <a:gridCol w="3108176"/>
                <a:gridCol w="2987824"/>
              </a:tblGrid>
              <a:tr h="198224">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zh-TW" altLang="en-US" sz="2200" u="none" strike="noStrike" cap="none" normalizeH="0" baseline="0" dirty="0" smtClean="0">
                          <a:ln>
                            <a:noFill/>
                          </a:ln>
                          <a:effectLst/>
                        </a:rPr>
                        <a:t>人與人</a:t>
                      </a:r>
                      <a:r>
                        <a:rPr kumimoji="0" lang="en-US" altLang="zh-TW" sz="2200" u="none" strike="noStrike" cap="none" normalizeH="0" baseline="0" dirty="0" smtClean="0">
                          <a:ln>
                            <a:noFill/>
                          </a:ln>
                          <a:effectLst/>
                        </a:rPr>
                        <a:t>-</a:t>
                      </a:r>
                      <a:r>
                        <a:rPr kumimoji="0" lang="zh-TW" altLang="en-US" sz="2200" u="none" strike="noStrike" cap="none" normalizeH="0" baseline="0" dirty="0" smtClean="0">
                          <a:ln>
                            <a:noFill/>
                          </a:ln>
                          <a:effectLst/>
                        </a:rPr>
                        <a:t>社會健康</a:t>
                      </a:r>
                      <a:endParaRPr kumimoji="0" lang="en-US" altLang="zh-TW" sz="2200" u="none" strike="noStrike" cap="none" normalizeH="0" baseline="0" dirty="0" smtClean="0">
                        <a:ln>
                          <a:noFill/>
                        </a:ln>
                        <a:effectLst/>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lang="en-US" altLang="zh-TW" sz="2200" kern="1200" dirty="0" smtClean="0"/>
                        <a:t>【</a:t>
                      </a:r>
                      <a:r>
                        <a:rPr lang="zh-TW" altLang="en-US" sz="2200" kern="1200" dirty="0" smtClean="0"/>
                        <a:t>溝通與</a:t>
                      </a:r>
                      <a:r>
                        <a:rPr lang="en-US" altLang="zh-TW" sz="2200" kern="1200" dirty="0" smtClean="0"/>
                        <a:t/>
                      </a:r>
                      <a:br>
                        <a:rPr lang="en-US" altLang="zh-TW" sz="2200" kern="1200" dirty="0" smtClean="0"/>
                      </a:br>
                      <a:r>
                        <a:rPr lang="zh-TW" altLang="en-US" sz="2200" kern="1200" dirty="0" smtClean="0"/>
                        <a:t>人際互動能力</a:t>
                      </a:r>
                      <a:r>
                        <a:rPr lang="en-US" altLang="zh-TW" sz="2200" kern="1200" dirty="0" smtClean="0"/>
                        <a:t>】</a:t>
                      </a:r>
                      <a:endParaRPr kumimoji="0" lang="zh-TW" altLang="en-US" sz="2200" b="0" i="0" u="none" strike="noStrike" cap="none" normalizeH="0" baseline="0" dirty="0" smtClean="0">
                        <a:ln>
                          <a:noFill/>
                        </a:ln>
                        <a:solidFill>
                          <a:schemeClr val="tx1"/>
                        </a:solidFill>
                        <a:effectLst/>
                        <a:latin typeface="華康棒棒體 Std W5" pitchFamily="82" charset="-120"/>
                        <a:ea typeface="華康棒棒體 Std W5" pitchFamily="82" charset="-12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zh-TW" altLang="en-US" sz="2200" u="none" strike="noStrike" cap="none" normalizeH="0" baseline="0" dirty="0" smtClean="0">
                          <a:ln>
                            <a:noFill/>
                          </a:ln>
                          <a:effectLst/>
                        </a:rPr>
                        <a:t>人與環境</a:t>
                      </a:r>
                      <a:r>
                        <a:rPr kumimoji="0" lang="en-US" altLang="zh-TW" sz="2200" u="none" strike="noStrike" cap="none" normalizeH="0" baseline="0" dirty="0" smtClean="0">
                          <a:ln>
                            <a:noFill/>
                          </a:ln>
                          <a:effectLst/>
                        </a:rPr>
                        <a:t>-</a:t>
                      </a:r>
                      <a:r>
                        <a:rPr kumimoji="0" lang="zh-TW" altLang="en-US" sz="2200" u="none" strike="noStrike" cap="none" normalizeH="0" baseline="0" dirty="0" smtClean="0">
                          <a:ln>
                            <a:noFill/>
                          </a:ln>
                          <a:effectLst/>
                        </a:rPr>
                        <a:t>工作成就健康</a:t>
                      </a:r>
                      <a:endParaRPr kumimoji="0" lang="en-US" altLang="zh-TW" sz="2200" u="none" strike="noStrike" cap="none" normalizeH="0" baseline="0" dirty="0" smtClean="0">
                        <a:ln>
                          <a:noFill/>
                        </a:ln>
                        <a:effectLst/>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n-US" altLang="zh-TW" sz="2200" u="none" strike="noStrike" cap="none" normalizeH="0" baseline="0" dirty="0" smtClean="0">
                          <a:ln>
                            <a:noFill/>
                          </a:ln>
                          <a:effectLst/>
                        </a:rPr>
                        <a:t>【</a:t>
                      </a:r>
                      <a:r>
                        <a:rPr lang="zh-TW" altLang="en-US" sz="2200" kern="1200" dirty="0" smtClean="0"/>
                        <a:t>決策與</a:t>
                      </a:r>
                      <a:r>
                        <a:rPr lang="en-US" altLang="zh-TW" sz="2200" kern="1200" dirty="0" smtClean="0"/>
                        <a:t/>
                      </a:r>
                      <a:br>
                        <a:rPr lang="en-US" altLang="zh-TW" sz="2200" kern="1200" dirty="0" smtClean="0"/>
                      </a:br>
                      <a:r>
                        <a:rPr lang="zh-TW" altLang="en-US" sz="2200" kern="1200" dirty="0" smtClean="0"/>
                        <a:t>批判性思維能力</a:t>
                      </a:r>
                      <a:r>
                        <a:rPr kumimoji="0" lang="en-US" altLang="zh-TW" sz="2200" u="none" strike="noStrike" cap="none" normalizeH="0" baseline="0" dirty="0" smtClean="0">
                          <a:ln>
                            <a:noFill/>
                          </a:ln>
                          <a:effectLst/>
                        </a:rPr>
                        <a:t>】</a:t>
                      </a:r>
                      <a:endParaRPr kumimoji="0" lang="zh-TW" altLang="en-US" sz="2200" b="0" i="0" u="none" strike="noStrike" cap="none" normalizeH="0" baseline="0" dirty="0" smtClean="0">
                        <a:ln>
                          <a:noFill/>
                        </a:ln>
                        <a:solidFill>
                          <a:schemeClr val="tx1"/>
                        </a:solidFill>
                        <a:effectLst/>
                        <a:latin typeface="華康棒棒體 Std W5" pitchFamily="82" charset="-120"/>
                        <a:ea typeface="華康棒棒體 Std W5" pitchFamily="82" charset="-12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zh-TW" altLang="en-US" sz="2200" u="none" strike="noStrike" cap="none" normalizeH="0" baseline="0" dirty="0" smtClean="0">
                          <a:ln>
                            <a:noFill/>
                          </a:ln>
                          <a:effectLst/>
                        </a:rPr>
                        <a:t>人自己</a:t>
                      </a:r>
                      <a:r>
                        <a:rPr kumimoji="0" lang="en-US" altLang="zh-TW" sz="2200" u="none" strike="noStrike" cap="none" normalizeH="0" baseline="0" dirty="0" smtClean="0">
                          <a:ln>
                            <a:noFill/>
                          </a:ln>
                          <a:effectLst/>
                        </a:rPr>
                        <a:t>-</a:t>
                      </a:r>
                      <a:r>
                        <a:rPr kumimoji="0" lang="zh-TW" altLang="en-US" sz="2200" u="none" strike="noStrike" cap="none" normalizeH="0" baseline="0" dirty="0" smtClean="0">
                          <a:ln>
                            <a:noFill/>
                          </a:ln>
                          <a:effectLst/>
                        </a:rPr>
                        <a:t>情緒健康</a:t>
                      </a:r>
                      <a:endParaRPr kumimoji="0" lang="en-US" altLang="zh-TW" sz="2200" u="none" strike="noStrike" cap="none" normalizeH="0" baseline="0" dirty="0" smtClean="0">
                        <a:ln>
                          <a:noFill/>
                        </a:ln>
                        <a:effectLst/>
                      </a:endParaRPr>
                    </a:p>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lang="en-US" altLang="zh-TW" sz="2200" kern="1200" dirty="0" smtClean="0"/>
                        <a:t>【</a:t>
                      </a:r>
                      <a:r>
                        <a:rPr lang="zh-TW" altLang="en-US" sz="2200" kern="1200" dirty="0" smtClean="0"/>
                        <a:t>適應力和</a:t>
                      </a:r>
                      <a:r>
                        <a:rPr lang="en-US" altLang="zh-TW" sz="2200" kern="1200" dirty="0" smtClean="0"/>
                        <a:t/>
                      </a:r>
                      <a:br>
                        <a:rPr lang="en-US" altLang="zh-TW" sz="2200" kern="1200" dirty="0" smtClean="0"/>
                      </a:br>
                      <a:r>
                        <a:rPr lang="zh-TW" altLang="en-US" sz="2200" kern="1200" dirty="0" smtClean="0"/>
                        <a:t>自我管理能力</a:t>
                      </a:r>
                      <a:r>
                        <a:rPr lang="en-US" altLang="zh-TW" sz="2200" kern="1200" dirty="0" smtClean="0"/>
                        <a:t>】</a:t>
                      </a:r>
                      <a:endParaRPr kumimoji="0" lang="zh-TW" altLang="en-US" sz="2200" b="0" i="0" u="none" strike="noStrike" cap="none" normalizeH="0" baseline="0" dirty="0" smtClean="0">
                        <a:ln>
                          <a:noFill/>
                        </a:ln>
                        <a:solidFill>
                          <a:schemeClr val="tx1"/>
                        </a:solidFill>
                        <a:effectLst/>
                        <a:latin typeface="華康棒棒體 Std W5" pitchFamily="82" charset="-120"/>
                        <a:ea typeface="華康棒棒體 Std W5" pitchFamily="82" charset="-120"/>
                      </a:endParaRPr>
                    </a:p>
                  </a:txBody>
                  <a:tcPr horzOverflow="overflow"/>
                </a:tc>
              </a:tr>
              <a:tr h="370840">
                <a:tc>
                  <a:txBody>
                    <a:bodyPr/>
                    <a:lstStyle/>
                    <a:p>
                      <a:pPr marL="457200" marR="0" lvl="0" indent="-457200" algn="ctr" defTabSz="914400" rtl="0" eaLnBrk="1" fontAlgn="base" latinLnBrk="0" hangingPunct="1">
                        <a:lnSpc>
                          <a:spcPct val="100000"/>
                        </a:lnSpc>
                        <a:spcBef>
                          <a:spcPct val="20000"/>
                        </a:spcBef>
                        <a:spcAft>
                          <a:spcPct val="0"/>
                        </a:spcAft>
                        <a:buClr>
                          <a:schemeClr val="hlink"/>
                        </a:buClr>
                        <a:buSzTx/>
                        <a:buFont typeface="+mj-lt"/>
                        <a:buNone/>
                        <a:tabLst/>
                      </a:pPr>
                      <a:r>
                        <a:rPr kumimoji="0" lang="zh-TW" altLang="en-US" sz="2200" u="none" strike="noStrike" cap="none" normalizeH="0" baseline="0" dirty="0" smtClean="0">
                          <a:ln>
                            <a:noFill/>
                          </a:ln>
                          <a:effectLst/>
                        </a:rPr>
                        <a:t>人際溝通能力</a:t>
                      </a:r>
                      <a:endParaRPr kumimoji="0" lang="en-US" altLang="zh-TW" sz="2200" b="0" i="0" u="none" strike="noStrike" cap="none" normalizeH="0" baseline="0" dirty="0" smtClean="0">
                        <a:ln>
                          <a:noFill/>
                        </a:ln>
                        <a:solidFill>
                          <a:srgbClr val="663300"/>
                        </a:solidFill>
                        <a:effectLst/>
                        <a:latin typeface="華康棒棒體 Std W5" pitchFamily="82" charset="-120"/>
                        <a:ea typeface="華康棒棒體 Std W5" pitchFamily="82" charset="-12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zh-TW" altLang="en-US" sz="2200" u="none" strike="noStrike" cap="none" normalizeH="0" baseline="0" dirty="0" smtClean="0">
                          <a:ln>
                            <a:noFill/>
                          </a:ln>
                          <a:effectLst/>
                        </a:rPr>
                        <a:t>做決定</a:t>
                      </a:r>
                      <a:endParaRPr kumimoji="0" lang="zh-TW" altLang="en-US" sz="2200" b="0" i="0" u="none" strike="noStrike" cap="none" normalizeH="0" baseline="0" dirty="0" smtClean="0">
                        <a:ln>
                          <a:noFill/>
                        </a:ln>
                        <a:solidFill>
                          <a:srgbClr val="663300"/>
                        </a:solidFill>
                        <a:effectLst/>
                        <a:latin typeface="華康棒棒體 Std W5" pitchFamily="82" charset="-120"/>
                        <a:ea typeface="華康棒棒體 Std W5" pitchFamily="82" charset="-120"/>
                      </a:endParaRPr>
                    </a:p>
                  </a:txBody>
                  <a:tcPr horzOverflow="overflow"/>
                </a:tc>
                <a:tc rowSpan="6">
                  <a:txBody>
                    <a:bodyPr/>
                    <a:lstStyle/>
                    <a:p>
                      <a:pPr>
                        <a:spcBef>
                          <a:spcPts val="1200"/>
                        </a:spcBef>
                      </a:pPr>
                      <a:r>
                        <a:rPr lang="zh-TW" altLang="en-US" sz="2200" kern="1200" dirty="0" smtClean="0"/>
                        <a:t>增加自信與自我控制、負責任與產生改變相關能力</a:t>
                      </a:r>
                      <a:endParaRPr lang="en-US" altLang="zh-TW" sz="2200" kern="1200" dirty="0" smtClean="0"/>
                    </a:p>
                    <a:p>
                      <a:pPr marL="457200" indent="-457200" algn="ctr">
                        <a:spcBef>
                          <a:spcPts val="1200"/>
                        </a:spcBef>
                        <a:buFont typeface="Wingdings" pitchFamily="2" charset="2"/>
                        <a:buAutoNum type="circleNumWdWhitePlain"/>
                      </a:pPr>
                      <a:r>
                        <a:rPr lang="zh-TW" altLang="en-US" sz="2200" kern="1200" dirty="0" smtClean="0"/>
                        <a:t>自我覺察</a:t>
                      </a:r>
                      <a:endParaRPr lang="en-US" altLang="zh-TW" sz="2200" kern="1200" dirty="0" smtClean="0"/>
                    </a:p>
                    <a:p>
                      <a:pPr marL="457200" marR="0" lvl="0" indent="-457200" algn="ctr" defTabSz="914400" rtl="0" eaLnBrk="1" fontAlgn="auto" latinLnBrk="0" hangingPunct="1">
                        <a:lnSpc>
                          <a:spcPct val="100000"/>
                        </a:lnSpc>
                        <a:spcBef>
                          <a:spcPts val="1200"/>
                        </a:spcBef>
                        <a:spcAft>
                          <a:spcPts val="0"/>
                        </a:spcAft>
                        <a:buClrTx/>
                        <a:buSzTx/>
                        <a:buFont typeface="Wingdings" pitchFamily="2" charset="2"/>
                        <a:buAutoNum type="circleNumWdWhitePlain"/>
                        <a:tabLst/>
                        <a:defRPr/>
                      </a:pPr>
                      <a:r>
                        <a:rPr kumimoji="0" lang="zh-TW" altLang="en-US" sz="2200" u="none" strike="noStrike" kern="1200" cap="none" normalizeH="0" baseline="0" dirty="0" smtClean="0">
                          <a:ln>
                            <a:noFill/>
                          </a:ln>
                          <a:effectLst/>
                        </a:rPr>
                        <a:t>目標設定</a:t>
                      </a:r>
                      <a:endParaRPr kumimoji="0" lang="en-US" altLang="zh-TW" sz="2200" u="none" strike="noStrike" kern="1200" cap="none" normalizeH="0" baseline="0" dirty="0" smtClean="0">
                        <a:ln>
                          <a:noFill/>
                        </a:ln>
                        <a:effectLst/>
                      </a:endParaRPr>
                    </a:p>
                    <a:p>
                      <a:pPr marL="457200" marR="0" lvl="0" indent="-457200" algn="ctr" defTabSz="914400" rtl="0" eaLnBrk="1" fontAlgn="auto" latinLnBrk="0" hangingPunct="1">
                        <a:lnSpc>
                          <a:spcPct val="100000"/>
                        </a:lnSpc>
                        <a:spcBef>
                          <a:spcPts val="1200"/>
                        </a:spcBef>
                        <a:spcAft>
                          <a:spcPts val="0"/>
                        </a:spcAft>
                        <a:buClrTx/>
                        <a:buSzTx/>
                        <a:buFont typeface="Wingdings" pitchFamily="2" charset="2"/>
                        <a:buAutoNum type="circleNumWdWhitePlain"/>
                        <a:tabLst/>
                        <a:defRPr/>
                      </a:pPr>
                      <a:r>
                        <a:rPr kumimoji="0" lang="zh-TW" altLang="en-US" sz="2200" u="none" strike="noStrike" kern="1200" cap="none" normalizeH="0" baseline="0" dirty="0" smtClean="0">
                          <a:ln>
                            <a:noFill/>
                          </a:ln>
                          <a:effectLst/>
                        </a:rPr>
                        <a:t>自我監控</a:t>
                      </a:r>
                      <a:endParaRPr kumimoji="0" lang="en-US" altLang="zh-TW" sz="2200" u="none" strike="noStrike" kern="1200" cap="none" normalizeH="0" baseline="0" dirty="0" smtClean="0">
                        <a:ln>
                          <a:noFill/>
                        </a:ln>
                        <a:effectLst/>
                      </a:endParaRPr>
                    </a:p>
                    <a:p>
                      <a:pPr marL="457200" marR="0" lvl="0" indent="-457200" algn="ctr" defTabSz="914400" rtl="0" eaLnBrk="1" fontAlgn="auto" latinLnBrk="0" hangingPunct="1">
                        <a:lnSpc>
                          <a:spcPct val="100000"/>
                        </a:lnSpc>
                        <a:spcBef>
                          <a:spcPts val="1200"/>
                        </a:spcBef>
                        <a:spcAft>
                          <a:spcPts val="0"/>
                        </a:spcAft>
                        <a:buClrTx/>
                        <a:buSzTx/>
                        <a:buFont typeface="Wingdings" pitchFamily="2" charset="2"/>
                        <a:buAutoNum type="circleNumWdWhitePlain"/>
                        <a:tabLst/>
                        <a:defRPr/>
                      </a:pPr>
                      <a:r>
                        <a:rPr kumimoji="0" lang="zh-TW" altLang="en-US" sz="2200" u="none" strike="noStrike" cap="none" normalizeH="0" baseline="0" dirty="0" smtClean="0">
                          <a:ln>
                            <a:noFill/>
                          </a:ln>
                          <a:effectLst/>
                        </a:rPr>
                        <a:t>情緒調適</a:t>
                      </a:r>
                      <a:endParaRPr kumimoji="0" lang="en-US" altLang="zh-TW" sz="2200" u="none" strike="noStrike" cap="none" normalizeH="0" baseline="0" dirty="0" smtClean="0">
                        <a:ln>
                          <a:noFill/>
                        </a:ln>
                        <a:effectLst/>
                      </a:endParaRPr>
                    </a:p>
                    <a:p>
                      <a:pPr marL="457200" marR="0" lvl="0" indent="-457200" algn="ctr" defTabSz="914400" rtl="0" eaLnBrk="1" fontAlgn="auto" latinLnBrk="0" hangingPunct="1">
                        <a:lnSpc>
                          <a:spcPct val="100000"/>
                        </a:lnSpc>
                        <a:spcBef>
                          <a:spcPts val="1200"/>
                        </a:spcBef>
                        <a:spcAft>
                          <a:spcPts val="0"/>
                        </a:spcAft>
                        <a:buClrTx/>
                        <a:buSzTx/>
                        <a:buFont typeface="Wingdings" pitchFamily="2" charset="2"/>
                        <a:buAutoNum type="circleNumWdWhitePlain"/>
                        <a:tabLst/>
                        <a:defRPr/>
                      </a:pPr>
                      <a:r>
                        <a:rPr kumimoji="0" lang="zh-TW" altLang="en-US" sz="2200" u="none" strike="noStrike" cap="none" normalizeH="0" baseline="0" dirty="0" smtClean="0">
                          <a:ln>
                            <a:noFill/>
                          </a:ln>
                          <a:effectLst/>
                        </a:rPr>
                        <a:t>抗壓能力</a:t>
                      </a:r>
                      <a:endParaRPr kumimoji="0" lang="zh-TW" altLang="en-US" sz="2200" b="0" i="0" u="none" strike="noStrike" cap="none" normalizeH="0" baseline="0" dirty="0" smtClean="0">
                        <a:ln>
                          <a:noFill/>
                        </a:ln>
                        <a:solidFill>
                          <a:srgbClr val="663300"/>
                        </a:solidFill>
                        <a:effectLst/>
                        <a:latin typeface="華康棒棒體 Std W5" pitchFamily="82" charset="-120"/>
                        <a:ea typeface="華康棒棒體 Std W5" pitchFamily="82" charset="-120"/>
                      </a:endParaRPr>
                    </a:p>
                  </a:txBody>
                  <a:tcPr/>
                </a:tc>
              </a:tr>
              <a:tr h="370840">
                <a:tc>
                  <a:txBody>
                    <a:bodyPr/>
                    <a:lstStyle/>
                    <a:p>
                      <a:pPr marL="457200" marR="0" lvl="0" indent="-457200" algn="ctr" defTabSz="914400" rtl="0" eaLnBrk="1" fontAlgn="base" latinLnBrk="0" hangingPunct="1">
                        <a:lnSpc>
                          <a:spcPct val="100000"/>
                        </a:lnSpc>
                        <a:spcBef>
                          <a:spcPct val="20000"/>
                        </a:spcBef>
                        <a:spcAft>
                          <a:spcPct val="0"/>
                        </a:spcAft>
                        <a:buClr>
                          <a:schemeClr val="hlink"/>
                        </a:buClr>
                        <a:buSzTx/>
                        <a:buFont typeface="+mj-lt"/>
                        <a:buNone/>
                        <a:tabLst/>
                      </a:pPr>
                      <a:r>
                        <a:rPr kumimoji="0" lang="zh-TW" altLang="en-US" sz="2200" u="none" strike="noStrike" cap="none" normalizeH="0" baseline="0" dirty="0" smtClean="0">
                          <a:ln>
                            <a:noFill/>
                          </a:ln>
                          <a:effectLst/>
                        </a:rPr>
                        <a:t>協商技巧</a:t>
                      </a:r>
                      <a:endParaRPr kumimoji="0" lang="en-US" altLang="zh-TW" sz="2200" b="0" i="0" u="none" strike="noStrike" cap="none" normalizeH="0" baseline="0" dirty="0" smtClean="0">
                        <a:ln>
                          <a:noFill/>
                        </a:ln>
                        <a:solidFill>
                          <a:srgbClr val="663300"/>
                        </a:solidFill>
                        <a:effectLst/>
                        <a:latin typeface="華康棒棒體 Std W5" pitchFamily="82" charset="-120"/>
                        <a:ea typeface="華康棒棒體 Std W5" pitchFamily="82" charset="-12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r>
                        <a:rPr kumimoji="0" lang="zh-TW" altLang="en-US" sz="2200" u="none" strike="noStrike" cap="none" normalizeH="0" baseline="0" dirty="0" smtClean="0">
                          <a:ln>
                            <a:noFill/>
                          </a:ln>
                          <a:effectLst/>
                        </a:rPr>
                        <a:t>解決問題</a:t>
                      </a:r>
                      <a:endParaRPr kumimoji="0" lang="zh-TW" altLang="en-US" sz="2200" b="0" i="0" u="none" strike="noStrike" cap="none" normalizeH="0" baseline="0" dirty="0" smtClean="0">
                        <a:ln>
                          <a:noFill/>
                        </a:ln>
                        <a:solidFill>
                          <a:srgbClr val="663300"/>
                        </a:solidFill>
                        <a:effectLst/>
                        <a:latin typeface="華康棒棒體 Std W5" pitchFamily="82" charset="-120"/>
                        <a:ea typeface="華康棒棒體 Std W5" pitchFamily="82" charset="-120"/>
                      </a:endParaRPr>
                    </a:p>
                  </a:txBody>
                  <a:tcPr horzOverflow="overflow"/>
                </a:tc>
                <a:tc vMerge="1">
                  <a:txBody>
                    <a:bodyPr/>
                    <a:lstStyle/>
                    <a:p>
                      <a:endParaRPr lang="zh-TW" altLang="en-US" dirty="0"/>
                    </a:p>
                  </a:txBody>
                  <a:tcPr/>
                </a:tc>
              </a:tr>
              <a:tr h="370840">
                <a:tc>
                  <a:txBody>
                    <a:bodyPr/>
                    <a:lstStyle/>
                    <a:p>
                      <a:pPr marL="457200" marR="0" lvl="0" indent="-457200" algn="ctr" defTabSz="914400" rtl="0" eaLnBrk="1" fontAlgn="base" latinLnBrk="0" hangingPunct="1">
                        <a:lnSpc>
                          <a:spcPct val="100000"/>
                        </a:lnSpc>
                        <a:spcBef>
                          <a:spcPct val="20000"/>
                        </a:spcBef>
                        <a:spcAft>
                          <a:spcPct val="0"/>
                        </a:spcAft>
                        <a:buClr>
                          <a:schemeClr val="hlink"/>
                        </a:buClr>
                        <a:buSzTx/>
                        <a:buFont typeface="+mj-lt"/>
                        <a:buNone/>
                        <a:tabLst/>
                      </a:pPr>
                      <a:r>
                        <a:rPr kumimoji="0" lang="zh-TW" altLang="en-US" sz="2200" u="none" strike="noStrike" cap="none" normalizeH="0" baseline="0" dirty="0" smtClean="0">
                          <a:ln>
                            <a:noFill/>
                          </a:ln>
                          <a:effectLst/>
                        </a:rPr>
                        <a:t>拒絕技能</a:t>
                      </a:r>
                      <a:endParaRPr kumimoji="0" lang="en-US" altLang="zh-TW" sz="2200" b="0" i="0" u="none" strike="noStrike" cap="none" normalizeH="0" baseline="0" dirty="0" smtClean="0">
                        <a:ln>
                          <a:noFill/>
                        </a:ln>
                        <a:solidFill>
                          <a:srgbClr val="663300"/>
                        </a:solidFill>
                        <a:effectLst/>
                        <a:latin typeface="華康棒棒體 Std W5" pitchFamily="82" charset="-120"/>
                        <a:ea typeface="華康棒棒體 Std W5" pitchFamily="82" charset="-12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defRPr/>
                      </a:pPr>
                      <a:r>
                        <a:rPr kumimoji="0" lang="zh-TW" altLang="en-US" sz="2200" u="none" strike="noStrike" cap="none" normalizeH="0" baseline="0" dirty="0" smtClean="0">
                          <a:ln>
                            <a:noFill/>
                          </a:ln>
                          <a:effectLst/>
                        </a:rPr>
                        <a:t>批判思考</a:t>
                      </a:r>
                      <a:endParaRPr kumimoji="0" lang="zh-TW" altLang="en-US" sz="2200" b="0" i="0" u="none" strike="noStrike" cap="none" normalizeH="0" baseline="0" dirty="0" smtClean="0">
                        <a:ln>
                          <a:noFill/>
                        </a:ln>
                        <a:solidFill>
                          <a:srgbClr val="663300"/>
                        </a:solidFill>
                        <a:effectLst/>
                        <a:latin typeface="華康棒棒體 Std W5" pitchFamily="82" charset="-120"/>
                        <a:ea typeface="華康棒棒體 Std W5" pitchFamily="82" charset="-120"/>
                      </a:endParaRPr>
                    </a:p>
                  </a:txBody>
                  <a:tcPr horzOverflow="overflow"/>
                </a:tc>
                <a:tc vMerge="1">
                  <a:txBody>
                    <a:bodyPr/>
                    <a:lstStyle/>
                    <a:p>
                      <a:endParaRPr lang="zh-TW" altLang="en-US" dirty="0"/>
                    </a:p>
                  </a:txBody>
                  <a:tcPr/>
                </a:tc>
              </a:tr>
              <a:tr h="370840">
                <a:tc>
                  <a:txBody>
                    <a:bodyPr/>
                    <a:lstStyle/>
                    <a:p>
                      <a:pPr marL="457200" marR="0" lvl="0" indent="-457200" algn="ctr" defTabSz="914400" rtl="0" eaLnBrk="1" fontAlgn="base" latinLnBrk="0" hangingPunct="1">
                        <a:lnSpc>
                          <a:spcPct val="100000"/>
                        </a:lnSpc>
                        <a:spcBef>
                          <a:spcPct val="20000"/>
                        </a:spcBef>
                        <a:spcAft>
                          <a:spcPct val="0"/>
                        </a:spcAft>
                        <a:buClr>
                          <a:schemeClr val="hlink"/>
                        </a:buClr>
                        <a:buSzTx/>
                        <a:buFont typeface="+mj-lt"/>
                        <a:buNone/>
                        <a:tabLst/>
                      </a:pPr>
                      <a:r>
                        <a:rPr kumimoji="0" lang="zh-TW" altLang="en-US" sz="2200" u="none" strike="noStrike" cap="none" normalizeH="0" baseline="0" dirty="0" smtClean="0">
                          <a:ln>
                            <a:noFill/>
                          </a:ln>
                          <a:effectLst/>
                        </a:rPr>
                        <a:t>同理心</a:t>
                      </a:r>
                      <a:endParaRPr kumimoji="0" lang="zh-TW" altLang="en-US" sz="2200" b="0" i="0" u="none" strike="noStrike" cap="none" normalizeH="0" baseline="0" dirty="0" smtClean="0">
                        <a:ln>
                          <a:noFill/>
                        </a:ln>
                        <a:solidFill>
                          <a:srgbClr val="663300"/>
                        </a:solidFill>
                        <a:effectLst/>
                        <a:latin typeface="華康棒棒體 Std W5" pitchFamily="82" charset="-120"/>
                        <a:ea typeface="華康棒棒體 Std W5" pitchFamily="82" charset="-120"/>
                      </a:endParaRPr>
                    </a:p>
                  </a:txBody>
                  <a:tcPr horzOverflow="overflow"/>
                </a:tc>
                <a:tc rowSpan="3">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zh-TW" altLang="en-US" sz="2200" b="0" i="0" u="none" strike="noStrike" cap="none" normalizeH="0" baseline="0" dirty="0" smtClean="0">
                        <a:ln>
                          <a:noFill/>
                        </a:ln>
                        <a:solidFill>
                          <a:schemeClr val="tx2"/>
                        </a:solidFill>
                        <a:effectLst/>
                        <a:latin typeface="華康棒棒體 Std W5" pitchFamily="82" charset="-120"/>
                        <a:ea typeface="華康棒棒體 Std W5" pitchFamily="82" charset="-120"/>
                      </a:endParaRPr>
                    </a:p>
                  </a:txBody>
                  <a:tcPr horzOverflow="overflow"/>
                </a:tc>
                <a:tc vMerge="1">
                  <a:txBody>
                    <a:bodyPr/>
                    <a:lstStyle/>
                    <a:p>
                      <a:endParaRPr lang="zh-TW" altLang="en-US" dirty="0"/>
                    </a:p>
                  </a:txBody>
                  <a:tcPr/>
                </a:tc>
              </a:tr>
              <a:tr h="370840">
                <a:tc>
                  <a:txBody>
                    <a:bodyPr/>
                    <a:lstStyle/>
                    <a:p>
                      <a:pPr marL="457200" marR="0" lvl="0" indent="-457200" algn="ctr" defTabSz="914400" rtl="0" eaLnBrk="1" fontAlgn="base" latinLnBrk="0" hangingPunct="1">
                        <a:lnSpc>
                          <a:spcPct val="100000"/>
                        </a:lnSpc>
                        <a:spcBef>
                          <a:spcPct val="20000"/>
                        </a:spcBef>
                        <a:spcAft>
                          <a:spcPct val="0"/>
                        </a:spcAft>
                        <a:buClr>
                          <a:schemeClr val="hlink"/>
                        </a:buClr>
                        <a:buSzTx/>
                        <a:buFont typeface="+mj-lt"/>
                        <a:buNone/>
                        <a:tabLst/>
                      </a:pPr>
                      <a:r>
                        <a:rPr lang="zh-TW" altLang="en-US" sz="2200" kern="1200" dirty="0" smtClean="0"/>
                        <a:t>合作與團隊作業</a:t>
                      </a:r>
                      <a:endParaRPr kumimoji="0" lang="zh-TW" altLang="en-US" sz="2200" b="0" i="0" u="none" strike="noStrike" cap="none" normalizeH="0" baseline="0" dirty="0" smtClean="0">
                        <a:ln>
                          <a:noFill/>
                        </a:ln>
                        <a:solidFill>
                          <a:srgbClr val="663300"/>
                        </a:solidFill>
                        <a:effectLst/>
                        <a:latin typeface="華康棒棒體 Std W5" pitchFamily="82" charset="-120"/>
                        <a:ea typeface="華康棒棒體 Std W5" pitchFamily="82" charset="-120"/>
                      </a:endParaRPr>
                    </a:p>
                  </a:txBody>
                  <a:tcPr horzOverflow="overflow"/>
                </a:tc>
                <a:tc vMerge="1">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zh-TW" altLang="en-US" sz="2400" b="1" i="0" u="none" strike="noStrike" cap="none" normalizeH="0" baseline="0" dirty="0" smtClean="0">
                        <a:ln>
                          <a:noFill/>
                        </a:ln>
                        <a:solidFill>
                          <a:schemeClr val="tx2"/>
                        </a:solidFill>
                        <a:effectLst/>
                        <a:latin typeface="標楷體" pitchFamily="65" charset="-120"/>
                        <a:ea typeface="標楷體" pitchFamily="65" charset="-120"/>
                      </a:endParaRPr>
                    </a:p>
                  </a:txBody>
                  <a:tcPr horzOverflow="overflow"/>
                </a:tc>
                <a:tc vMerge="1">
                  <a:txBody>
                    <a:bodyPr/>
                    <a:lstStyle/>
                    <a:p>
                      <a:endParaRPr lang="zh-TW" altLang="en-US" dirty="0"/>
                    </a:p>
                  </a:txBody>
                  <a:tcPr/>
                </a:tc>
              </a:tr>
              <a:tr h="370840">
                <a:tc>
                  <a:txBody>
                    <a:bodyPr/>
                    <a:lstStyle/>
                    <a:p>
                      <a:pPr marL="457200" marR="0" lvl="0" indent="-457200" algn="ctr" defTabSz="914400" rtl="0" eaLnBrk="1" fontAlgn="base" latinLnBrk="0" hangingPunct="1">
                        <a:lnSpc>
                          <a:spcPct val="100000"/>
                        </a:lnSpc>
                        <a:spcBef>
                          <a:spcPct val="20000"/>
                        </a:spcBef>
                        <a:spcAft>
                          <a:spcPct val="0"/>
                        </a:spcAft>
                        <a:buClr>
                          <a:schemeClr val="hlink"/>
                        </a:buClr>
                        <a:buSzTx/>
                        <a:buFont typeface="+mj-lt"/>
                        <a:buNone/>
                        <a:tabLst/>
                      </a:pPr>
                      <a:r>
                        <a:rPr lang="zh-TW" altLang="en-US" sz="2200" kern="1200" dirty="0" smtClean="0"/>
                        <a:t>倡導能力</a:t>
                      </a:r>
                      <a:endParaRPr kumimoji="0" lang="zh-TW" altLang="en-US" sz="2200" b="0" i="0" u="none" strike="noStrike" cap="none" normalizeH="0" baseline="0" dirty="0" smtClean="0">
                        <a:ln>
                          <a:noFill/>
                        </a:ln>
                        <a:solidFill>
                          <a:srgbClr val="663300"/>
                        </a:solidFill>
                        <a:effectLst/>
                        <a:latin typeface="華康棒棒體 Std W5" pitchFamily="82" charset="-120"/>
                        <a:ea typeface="華康棒棒體 Std W5" pitchFamily="82" charset="-120"/>
                      </a:endParaRPr>
                    </a:p>
                  </a:txBody>
                  <a:tcPr horzOverflow="overflow"/>
                </a:tc>
                <a:tc vMerge="1">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endParaRPr kumimoji="0" lang="zh-TW" altLang="en-US" sz="2400" b="1" i="0" u="none" strike="noStrike" cap="none" normalizeH="0" baseline="0" dirty="0" smtClean="0">
                        <a:ln>
                          <a:noFill/>
                        </a:ln>
                        <a:solidFill>
                          <a:schemeClr val="tx2"/>
                        </a:solidFill>
                        <a:effectLst/>
                        <a:latin typeface="標楷體" pitchFamily="65" charset="-120"/>
                        <a:ea typeface="標楷體" pitchFamily="65" charset="-120"/>
                      </a:endParaRPr>
                    </a:p>
                  </a:txBody>
                  <a:tcPr horzOverflow="overflow"/>
                </a:tc>
                <a:tc vMerge="1">
                  <a:txBody>
                    <a:bodyPr/>
                    <a:lstStyle/>
                    <a:p>
                      <a:endParaRPr lang="zh-TW" altLang="en-US" dirty="0"/>
                    </a:p>
                  </a:txBody>
                  <a:tcPr/>
                </a:tc>
              </a:tr>
            </a:tbl>
          </a:graphicData>
        </a:graphic>
      </p:graphicFrame>
      <p:pic>
        <p:nvPicPr>
          <p:cNvPr id="1026" name="Picture 2" descr="C:\Users\user\AppData\Local\Microsoft\Windows\Temporary Internet Files\Content.IE5\WEU8I521\MC900416532[1].wmf"/>
          <p:cNvPicPr>
            <a:picLocks noChangeAspect="1" noChangeArrowheads="1"/>
          </p:cNvPicPr>
          <p:nvPr/>
        </p:nvPicPr>
        <p:blipFill>
          <a:blip r:embed="rId2" cstate="print"/>
          <a:srcRect/>
          <a:stretch>
            <a:fillRect/>
          </a:stretch>
        </p:blipFill>
        <p:spPr bwMode="auto">
          <a:xfrm>
            <a:off x="3929058" y="4143380"/>
            <a:ext cx="1524000" cy="1543050"/>
          </a:xfrm>
          <a:prstGeom prst="rect">
            <a:avLst/>
          </a:prstGeom>
          <a:noFill/>
        </p:spPr>
      </p:pic>
    </p:spTree>
    <p:extLst>
      <p:ext uri="{BB962C8B-B14F-4D97-AF65-F5344CB8AC3E}">
        <p14:creationId xmlns:p14="http://schemas.microsoft.com/office/powerpoint/2010/main" val="3073939145"/>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785132" y="1335868"/>
            <a:ext cx="3775393" cy="523220"/>
          </a:xfrm>
          <a:ln>
            <a:headEnd/>
            <a:tailEnd/>
          </a:ln>
        </p:spPr>
        <p:style>
          <a:lnRef idx="2">
            <a:schemeClr val="accent1"/>
          </a:lnRef>
          <a:fillRef idx="1">
            <a:schemeClr val="lt1"/>
          </a:fillRef>
          <a:effectRef idx="0">
            <a:schemeClr val="accent1"/>
          </a:effectRef>
          <a:fontRef idx="minor">
            <a:schemeClr val="dk1"/>
          </a:fontRef>
        </p:style>
        <p:txBody>
          <a:bodyPr vert="horz" wrap="none" lIns="91440" tIns="45720" rIns="91440" bIns="45720" numCol="1" anchor="ctr" anchorCtr="0" compatLnSpc="1">
            <a:prstTxWarp prst="textNoShape">
              <a:avLst/>
            </a:prstTxWarp>
            <a:spAutoFit/>
          </a:bodyPr>
          <a:lstStyle/>
          <a:p>
            <a:pPr algn="l" eaLnBrk="0" hangingPunct="0"/>
            <a:r>
              <a:rPr lang="en-US" altLang="zh-TW" sz="2800" b="1" dirty="0" smtClean="0">
                <a:solidFill>
                  <a:schemeClr val="tx1"/>
                </a:solidFill>
                <a:latin typeface="標楷體" pitchFamily="65" charset="-120"/>
                <a:ea typeface="標楷體" pitchFamily="65" charset="-120"/>
                <a:cs typeface="Times New Roman" pitchFamily="18" charset="0"/>
              </a:rPr>
              <a:t>5.</a:t>
            </a:r>
            <a:r>
              <a:rPr lang="zh-TW" altLang="en-US" sz="2800" b="1" dirty="0" smtClean="0">
                <a:solidFill>
                  <a:schemeClr val="tx1"/>
                </a:solidFill>
                <a:latin typeface="標楷體" pitchFamily="65" charset="-120"/>
                <a:ea typeface="標楷體" pitchFamily="65" charset="-120"/>
                <a:cs typeface="Times New Roman" pitchFamily="18" charset="0"/>
              </a:rPr>
              <a:t>全方位優質健康服務</a:t>
            </a:r>
          </a:p>
        </p:txBody>
      </p:sp>
      <p:sp>
        <p:nvSpPr>
          <p:cNvPr id="32772" name="Rectangle 3"/>
          <p:cNvSpPr>
            <a:spLocks noGrp="1" noChangeArrowheads="1"/>
          </p:cNvSpPr>
          <p:nvPr>
            <p:ph idx="1"/>
          </p:nvPr>
        </p:nvSpPr>
        <p:spPr>
          <a:xfrm>
            <a:off x="1042987" y="2060575"/>
            <a:ext cx="7219269" cy="3816350"/>
          </a:xfrm>
        </p:spPr>
        <p:txBody>
          <a:bodyPr>
            <a:normAutofit fontScale="92500"/>
          </a:bodyPr>
          <a:lstStyle/>
          <a:p>
            <a:pPr>
              <a:lnSpc>
                <a:spcPct val="150000"/>
              </a:lnSpc>
            </a:pPr>
            <a:r>
              <a:rPr lang="zh-TW" altLang="en-GB" dirty="0" smtClean="0">
                <a:solidFill>
                  <a:schemeClr val="tx1"/>
                </a:solidFill>
                <a:latin typeface="標楷體" pitchFamily="65" charset="-120"/>
                <a:ea typeface="標楷體" pitchFamily="65" charset="-120"/>
                <a:cs typeface="Times New Roman" pitchFamily="18" charset="0"/>
              </a:rPr>
              <a:t> 提供方便的健康服務</a:t>
            </a:r>
            <a:endParaRPr lang="en-US" altLang="zh-TW" dirty="0" smtClean="0">
              <a:solidFill>
                <a:schemeClr val="tx1"/>
              </a:solidFill>
              <a:latin typeface="標楷體" pitchFamily="65" charset="-120"/>
              <a:ea typeface="標楷體" pitchFamily="65" charset="-120"/>
              <a:cs typeface="Times New Roman" pitchFamily="18" charset="0"/>
            </a:endParaRPr>
          </a:p>
          <a:p>
            <a:pPr lvl="1">
              <a:lnSpc>
                <a:spcPct val="150000"/>
              </a:lnSpc>
              <a:buClr>
                <a:schemeClr val="tx1"/>
              </a:buClr>
              <a:buFont typeface="Wingdings" pitchFamily="2" charset="2"/>
              <a:buChar char="ü"/>
            </a:pPr>
            <a:r>
              <a:rPr lang="zh-TW" altLang="en-GB" sz="2400" dirty="0" smtClean="0">
                <a:solidFill>
                  <a:schemeClr val="tx1"/>
                </a:solidFill>
                <a:latin typeface="標楷體" pitchFamily="65" charset="-120"/>
                <a:ea typeface="標楷體" pitchFamily="65" charset="-120"/>
                <a:cs typeface="Times New Roman" pitchFamily="18" charset="0"/>
              </a:rPr>
              <a:t>利用資源在學校提供一些包括如篩檢、診斷</a:t>
            </a:r>
            <a:r>
              <a:rPr lang="zh-TW" altLang="en-GB" sz="2400" dirty="0">
                <a:solidFill>
                  <a:schemeClr val="tx1"/>
                </a:solidFill>
                <a:latin typeface="標楷體" pitchFamily="65" charset="-120"/>
                <a:ea typeface="標楷體" pitchFamily="65" charset="-120"/>
                <a:cs typeface="Times New Roman" pitchFamily="18" charset="0"/>
              </a:rPr>
              <a:t>、生長發育、預防注射、或一些相關的藥物等</a:t>
            </a:r>
            <a:r>
              <a:rPr lang="zh-TW" altLang="en-GB" sz="2400" dirty="0" smtClean="0">
                <a:solidFill>
                  <a:schemeClr val="tx1"/>
                </a:solidFill>
                <a:latin typeface="標楷體" pitchFamily="65" charset="-120"/>
                <a:ea typeface="標楷體" pitchFamily="65" charset="-120"/>
                <a:cs typeface="Times New Roman" pitchFamily="18" charset="0"/>
              </a:rPr>
              <a:t>服務</a:t>
            </a:r>
            <a:endParaRPr lang="en-US" altLang="zh-TW" sz="2400" dirty="0" smtClean="0">
              <a:solidFill>
                <a:schemeClr val="tx1"/>
              </a:solidFill>
              <a:latin typeface="標楷體" pitchFamily="65" charset="-120"/>
              <a:ea typeface="標楷體" pitchFamily="65" charset="-120"/>
              <a:cs typeface="Times New Roman" pitchFamily="18" charset="0"/>
            </a:endParaRPr>
          </a:p>
          <a:p>
            <a:pPr lvl="1">
              <a:lnSpc>
                <a:spcPct val="150000"/>
              </a:lnSpc>
              <a:buClr>
                <a:schemeClr val="tx1"/>
              </a:buClr>
              <a:buFont typeface="Wingdings" pitchFamily="2" charset="2"/>
              <a:buChar char="ü"/>
            </a:pPr>
            <a:r>
              <a:rPr lang="zh-TW" altLang="en-US" sz="2400" dirty="0" smtClean="0">
                <a:solidFill>
                  <a:schemeClr val="tx1"/>
                </a:solidFill>
                <a:latin typeface="標楷體" pitchFamily="65" charset="-120"/>
                <a:ea typeface="標楷體" pitchFamily="65" charset="-120"/>
                <a:cs typeface="Times New Roman" pitchFamily="18" charset="0"/>
              </a:rPr>
              <a:t>學校健康資料分析</a:t>
            </a:r>
            <a:endParaRPr lang="en-US" altLang="zh-TW" sz="2400" dirty="0" smtClean="0">
              <a:solidFill>
                <a:schemeClr val="tx1"/>
              </a:solidFill>
              <a:latin typeface="標楷體" pitchFamily="65" charset="-120"/>
              <a:ea typeface="標楷體" pitchFamily="65" charset="-120"/>
              <a:cs typeface="Times New Roman" pitchFamily="18" charset="0"/>
            </a:endParaRPr>
          </a:p>
          <a:p>
            <a:pPr lvl="1">
              <a:lnSpc>
                <a:spcPct val="150000"/>
              </a:lnSpc>
              <a:buClr>
                <a:schemeClr val="tx1"/>
              </a:buClr>
              <a:buFont typeface="Wingdings" pitchFamily="2" charset="2"/>
              <a:buChar char="ü"/>
            </a:pPr>
            <a:r>
              <a:rPr lang="zh-TW" altLang="en-GB" sz="2400" u="sng" dirty="0" smtClean="0">
                <a:solidFill>
                  <a:schemeClr val="tx1"/>
                </a:solidFill>
                <a:latin typeface="標楷體" pitchFamily="65" charset="-120"/>
                <a:ea typeface="標楷體" pitchFamily="65" charset="-120"/>
                <a:cs typeface="Times New Roman" pitchFamily="18" charset="0"/>
              </a:rPr>
              <a:t>與地方的醫療院所結盟以提供適當的服務</a:t>
            </a:r>
            <a:endParaRPr lang="en-US" altLang="zh-TW" sz="2400" u="sng" dirty="0" smtClean="0">
              <a:solidFill>
                <a:schemeClr val="tx1"/>
              </a:solidFill>
              <a:latin typeface="標楷體" pitchFamily="65" charset="-120"/>
              <a:ea typeface="標楷體" pitchFamily="65" charset="-120"/>
              <a:cs typeface="Times New Roman" pitchFamily="18" charset="0"/>
            </a:endParaRPr>
          </a:p>
          <a:p>
            <a:pPr lvl="1">
              <a:lnSpc>
                <a:spcPct val="150000"/>
              </a:lnSpc>
              <a:buClr>
                <a:schemeClr val="tx1"/>
              </a:buClr>
              <a:buFont typeface="Wingdings" pitchFamily="2" charset="2"/>
              <a:buChar char="ü"/>
            </a:pPr>
            <a:r>
              <a:rPr lang="zh-TW" altLang="en-GB" sz="2400" dirty="0" smtClean="0">
                <a:solidFill>
                  <a:schemeClr val="tx1"/>
                </a:solidFill>
                <a:latin typeface="標楷體" pitchFamily="65" charset="-120"/>
                <a:ea typeface="標楷體" pitchFamily="65" charset="-120"/>
                <a:cs typeface="Times New Roman" pitchFamily="18" charset="0"/>
              </a:rPr>
              <a:t>營養及食品安全計畫</a:t>
            </a:r>
            <a:endParaRPr lang="zh-TW" altLang="en-US" sz="2400" dirty="0" smtClean="0">
              <a:solidFill>
                <a:schemeClr val="tx1"/>
              </a:solidFill>
              <a:latin typeface="標楷體" pitchFamily="65" charset="-120"/>
              <a:ea typeface="標楷體" pitchFamily="65" charset="-120"/>
              <a:cs typeface="Times New Roman" pitchFamily="18" charset="0"/>
            </a:endParaRPr>
          </a:p>
          <a:p>
            <a:pPr eaLnBrk="1" hangingPunct="1">
              <a:lnSpc>
                <a:spcPct val="150000"/>
              </a:lnSpc>
            </a:pPr>
            <a:endParaRPr lang="en-US" altLang="zh-TW" dirty="0" smtClean="0">
              <a:solidFill>
                <a:schemeClr val="tx1"/>
              </a:solidFill>
              <a:latin typeface="標楷體" pitchFamily="65" charset="-120"/>
              <a:ea typeface="標楷體" pitchFamily="65" charset="-120"/>
              <a:cs typeface="Times New Roman" pitchFamily="18" charset="0"/>
            </a:endParaRPr>
          </a:p>
        </p:txBody>
      </p:sp>
    </p:spTree>
    <p:extLst>
      <p:ext uri="{BB962C8B-B14F-4D97-AF65-F5344CB8AC3E}">
        <p14:creationId xmlns:p14="http://schemas.microsoft.com/office/powerpoint/2010/main" val="147299481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佈景主題6">
  <a:themeElements>
    <a:clrScheme name="Default Design 3">
      <a:dk1>
        <a:srgbClr val="0C71E0"/>
      </a:dk1>
      <a:lt1>
        <a:srgbClr val="FFFFFF"/>
      </a:lt1>
      <a:dk2>
        <a:srgbClr val="333333"/>
      </a:dk2>
      <a:lt2>
        <a:srgbClr val="B2B2B2"/>
      </a:lt2>
      <a:accent1>
        <a:srgbClr val="8BC91B"/>
      </a:accent1>
      <a:accent2>
        <a:srgbClr val="009999"/>
      </a:accent2>
      <a:accent3>
        <a:srgbClr val="FFFFFF"/>
      </a:accent3>
      <a:accent4>
        <a:srgbClr val="095FBF"/>
      </a:accent4>
      <a:accent5>
        <a:srgbClr val="C4E1AB"/>
      </a:accent5>
      <a:accent6>
        <a:srgbClr val="008A8A"/>
      </a:accent6>
      <a:hlink>
        <a:srgbClr val="9999FF"/>
      </a:hlink>
      <a:folHlink>
        <a:srgbClr val="3366CC"/>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251A8"/>
        </a:dk1>
        <a:lt1>
          <a:srgbClr val="FFFFFF"/>
        </a:lt1>
        <a:dk2>
          <a:srgbClr val="333333"/>
        </a:dk2>
        <a:lt2>
          <a:srgbClr val="B2B2B2"/>
        </a:lt2>
        <a:accent1>
          <a:srgbClr val="41BAF7"/>
        </a:accent1>
        <a:accent2>
          <a:srgbClr val="009999"/>
        </a:accent2>
        <a:accent3>
          <a:srgbClr val="FFFFFF"/>
        </a:accent3>
        <a:accent4>
          <a:srgbClr val="01448F"/>
        </a:accent4>
        <a:accent5>
          <a:srgbClr val="B0D9FA"/>
        </a:accent5>
        <a:accent6>
          <a:srgbClr val="008A8A"/>
        </a:accent6>
        <a:hlink>
          <a:srgbClr val="9999FF"/>
        </a:hlink>
        <a:folHlink>
          <a:srgbClr val="0066CC"/>
        </a:folHlink>
      </a:clrScheme>
      <a:clrMap bg1="lt1" tx1="dk1" bg2="lt2" tx2="dk2" accent1="accent1" accent2="accent2" accent3="accent3" accent4="accent4" accent5="accent5" accent6="accent6" hlink="hlink" folHlink="folHlink"/>
    </a:extraClrScheme>
    <a:extraClrScheme>
      <a:clrScheme name="Default Design 2">
        <a:dk1>
          <a:srgbClr val="174FB5"/>
        </a:dk1>
        <a:lt1>
          <a:srgbClr val="FFFFFF"/>
        </a:lt1>
        <a:dk2>
          <a:srgbClr val="000000"/>
        </a:dk2>
        <a:lt2>
          <a:srgbClr val="B2B2B2"/>
        </a:lt2>
        <a:accent1>
          <a:srgbClr val="E9C12D"/>
        </a:accent1>
        <a:accent2>
          <a:srgbClr val="C78DD7"/>
        </a:accent2>
        <a:accent3>
          <a:srgbClr val="FFFFFF"/>
        </a:accent3>
        <a:accent4>
          <a:srgbClr val="12429A"/>
        </a:accent4>
        <a:accent5>
          <a:srgbClr val="F2DDAD"/>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
      <a:clrScheme name="Default Design 3">
        <a:dk1>
          <a:srgbClr val="0C71E0"/>
        </a:dk1>
        <a:lt1>
          <a:srgbClr val="FFFFFF"/>
        </a:lt1>
        <a:dk2>
          <a:srgbClr val="333333"/>
        </a:dk2>
        <a:lt2>
          <a:srgbClr val="B2B2B2"/>
        </a:lt2>
        <a:accent1>
          <a:srgbClr val="8BC91B"/>
        </a:accent1>
        <a:accent2>
          <a:srgbClr val="009999"/>
        </a:accent2>
        <a:accent3>
          <a:srgbClr val="FFFFFF"/>
        </a:accent3>
        <a:accent4>
          <a:srgbClr val="095FBF"/>
        </a:accent4>
        <a:accent5>
          <a:srgbClr val="C4E1AB"/>
        </a:accent5>
        <a:accent6>
          <a:srgbClr val="008A8A"/>
        </a:accent6>
        <a:hlink>
          <a:srgbClr val="9999FF"/>
        </a:hlink>
        <a:folHlink>
          <a:srgbClr val="3366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佈景主題6</Template>
  <TotalTime>2347</TotalTime>
  <Words>3748</Words>
  <Application>Microsoft Office PowerPoint</Application>
  <PresentationFormat>如螢幕大小 (4:3)</PresentationFormat>
  <Paragraphs>371</Paragraphs>
  <Slides>47</Slides>
  <Notes>4</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47</vt:i4>
      </vt:variant>
    </vt:vector>
  </HeadingPairs>
  <TitlesOfParts>
    <vt:vector size="56" baseType="lpstr">
      <vt:lpstr>Arial</vt:lpstr>
      <vt:lpstr>新細明體</vt:lpstr>
      <vt:lpstr>Wingdings</vt:lpstr>
      <vt:lpstr>Calibri</vt:lpstr>
      <vt:lpstr>標楷體</vt:lpstr>
      <vt:lpstr>Times New Roman</vt:lpstr>
      <vt:lpstr>Verdana</vt:lpstr>
      <vt:lpstr>華康棒棒體 Std W5</vt:lpstr>
      <vt:lpstr>佈景主題6</vt:lpstr>
      <vt:lpstr>健康促進學校推動理念與策略</vt:lpstr>
      <vt:lpstr>現在健康促進學校與過去學校衛生之異同</vt:lpstr>
      <vt:lpstr>PowerPoint 簡報</vt:lpstr>
      <vt:lpstr>PowerPoint 簡報</vt:lpstr>
      <vt:lpstr>4.課程-健康生活技能訓練</vt:lpstr>
      <vt:lpstr>skill-based health education 以技能導向為主的健康教育</vt:lpstr>
      <vt:lpstr>健康生活技能</vt:lpstr>
      <vt:lpstr>健康生活技能</vt:lpstr>
      <vt:lpstr>5.全方位優質健康服務</vt:lpstr>
      <vt:lpstr>6.家長及社區參與</vt:lpstr>
      <vt:lpstr>健康促進學校的成功關鍵</vt:lpstr>
      <vt:lpstr>健康促進學校計畫撰寫</vt:lpstr>
      <vt:lpstr>100年度 教育部補助地方政府 辦理學校健康促進實施計畫 </vt:lpstr>
      <vt:lpstr>依據、目的</vt:lpstr>
      <vt:lpstr>PowerPoint 簡報</vt:lpstr>
      <vt:lpstr>地方政府推動策略：</vt:lpstr>
      <vt:lpstr>PowerPoint 簡報</vt:lpstr>
      <vt:lpstr>PowerPoint 簡報</vt:lpstr>
      <vt:lpstr>PowerPoint 簡報</vt:lpstr>
      <vt:lpstr>PowerPoint 簡報</vt:lpstr>
      <vt:lpstr>PowerPoint 簡報</vt:lpstr>
      <vt:lpstr>PowerPoint 簡報</vt:lpstr>
      <vt:lpstr>PowerPoint 簡報</vt:lpstr>
      <vt:lpstr>考核:</vt:lpstr>
      <vt:lpstr>計畫撰寫範例 </vt:lpstr>
      <vt:lpstr>PowerPoint 簡報</vt:lpstr>
      <vt:lpstr>組織團隊的建立與充能</vt:lpstr>
      <vt:lpstr>PowerPoint 簡報</vt:lpstr>
      <vt:lpstr>健康診斷與需求評估</vt:lpstr>
      <vt:lpstr>PowerPoint 簡報</vt:lpstr>
      <vt:lpstr>計畫擬定與執行</vt:lpstr>
      <vt:lpstr>計畫的具體目標 </vt:lpstr>
      <vt:lpstr>PowerPoint 簡報</vt:lpstr>
      <vt:lpstr>評價與回饋</vt:lpstr>
      <vt:lpstr>質性及量性</vt:lpstr>
      <vt:lpstr>評價的種類</vt:lpstr>
      <vt:lpstr>PowerPoint 簡報</vt:lpstr>
      <vt:lpstr>PowerPoint 簡報</vt:lpstr>
      <vt:lpstr>PowerPoint 簡報</vt:lpstr>
      <vt:lpstr>PowerPoint 簡報</vt:lpstr>
      <vt:lpstr>健康促進學校行動方案介紹</vt:lpstr>
      <vt:lpstr>PowerPoint 簡報</vt:lpstr>
      <vt:lpstr>研究焦點設定</vt:lpstr>
      <vt:lpstr>六大範疇與介入策略示例</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以實證為導向之健康促進學校行動研究方案 輔導模式與執行辦法</dc:title>
  <dc:creator>user</dc:creator>
  <cp:lastModifiedBy>Liling</cp:lastModifiedBy>
  <cp:revision>158</cp:revision>
  <dcterms:created xsi:type="dcterms:W3CDTF">2010-10-25T13:20:53Z</dcterms:created>
  <dcterms:modified xsi:type="dcterms:W3CDTF">2012-01-09T17:14:05Z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TC010187211028</vt:lpwstr>
  </property>
</Properties>
</file>