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1" r:id="rId1"/>
    <p:sldMasterId id="2147483683" r:id="rId2"/>
    <p:sldMasterId id="2147483695" r:id="rId3"/>
    <p:sldMasterId id="2147483707" r:id="rId4"/>
  </p:sldMasterIdLst>
  <p:notesMasterIdLst>
    <p:notesMasterId r:id="rId61"/>
  </p:notesMasterIdLst>
  <p:handoutMasterIdLst>
    <p:handoutMasterId r:id="rId62"/>
  </p:handoutMasterIdLst>
  <p:sldIdLst>
    <p:sldId id="256" r:id="rId5"/>
    <p:sldId id="257" r:id="rId6"/>
    <p:sldId id="258" r:id="rId7"/>
    <p:sldId id="259" r:id="rId8"/>
    <p:sldId id="260" r:id="rId9"/>
    <p:sldId id="310" r:id="rId10"/>
    <p:sldId id="262" r:id="rId11"/>
    <p:sldId id="263" r:id="rId12"/>
    <p:sldId id="311" r:id="rId13"/>
    <p:sldId id="312" r:id="rId14"/>
    <p:sldId id="313" r:id="rId15"/>
    <p:sldId id="314" r:id="rId16"/>
    <p:sldId id="315" r:id="rId17"/>
    <p:sldId id="316"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317"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Lst>
  <p:sldSz cx="9144000" cy="6858000" type="screen4x3"/>
  <p:notesSz cx="6797675" cy="9926638"/>
  <p:kinsoku lang="zh-TW" invalStChars="!%),.:;?]}¨·ˇˉ་―‖’”…‰∶、。〃々〉》」』】〕〗！＂＇％），．：；？］｀｜｝～￠" invalEndChars="([{·‘“〈《「『【〔〖（．［｛￡￥"/>
  <p:defaultTextStyle>
    <a:defPPr>
      <a:defRPr lang="zh-TW"/>
    </a:defPPr>
    <a:lvl1pPr algn="l" defTabSz="914400" fontAlgn="base" hangingPunct="1">
      <a:spcBef>
        <a:spcPts val="0"/>
      </a:spcBef>
      <a:spcAft>
        <a:spcPts val="0"/>
      </a:spcAft>
      <a:buNone/>
      <a:defRPr sz="1800" kern="1200">
        <a:solidFill>
          <a:schemeClr val="tx1"/>
        </a:solidFill>
        <a:latin typeface="Arial" pitchFamily="34" charset="0"/>
        <a:ea typeface="新細明體" pitchFamily="18" charset="-120"/>
        <a:cs typeface="Times New Roman" charset="0"/>
      </a:defRPr>
    </a:lvl1pPr>
    <a:lvl2pPr marL="457200" indent="0" algn="l" defTabSz="914400" fontAlgn="base" hangingPunct="1">
      <a:spcBef>
        <a:spcPts val="0"/>
      </a:spcBef>
      <a:spcAft>
        <a:spcPts val="0"/>
      </a:spcAft>
      <a:buNone/>
      <a:defRPr sz="1800" kern="1200">
        <a:solidFill>
          <a:schemeClr val="tx1"/>
        </a:solidFill>
        <a:latin typeface="Arial" pitchFamily="34" charset="0"/>
        <a:ea typeface="新細明體" pitchFamily="18" charset="-120"/>
        <a:cs typeface="Times New Roman" charset="0"/>
      </a:defRPr>
    </a:lvl2pPr>
    <a:lvl3pPr marL="914400" indent="0" algn="l" defTabSz="914400" fontAlgn="base" hangingPunct="1">
      <a:spcBef>
        <a:spcPts val="0"/>
      </a:spcBef>
      <a:spcAft>
        <a:spcPts val="0"/>
      </a:spcAft>
      <a:buNone/>
      <a:defRPr sz="1800" kern="1200">
        <a:solidFill>
          <a:schemeClr val="tx1"/>
        </a:solidFill>
        <a:latin typeface="Arial" pitchFamily="34" charset="0"/>
        <a:ea typeface="新細明體" pitchFamily="18" charset="-120"/>
        <a:cs typeface="Times New Roman" charset="0"/>
      </a:defRPr>
    </a:lvl3pPr>
    <a:lvl4pPr marL="1371600" indent="0" algn="l" defTabSz="914400" fontAlgn="base" hangingPunct="1">
      <a:spcBef>
        <a:spcPts val="0"/>
      </a:spcBef>
      <a:spcAft>
        <a:spcPts val="0"/>
      </a:spcAft>
      <a:buNone/>
      <a:defRPr sz="1800" kern="1200">
        <a:solidFill>
          <a:schemeClr val="tx1"/>
        </a:solidFill>
        <a:latin typeface="Arial" pitchFamily="34" charset="0"/>
        <a:ea typeface="新細明體" pitchFamily="18" charset="-120"/>
        <a:cs typeface="Times New Roman" charset="0"/>
      </a:defRPr>
    </a:lvl4pPr>
    <a:lvl5pPr marL="1828800" indent="0" algn="l" defTabSz="914400" fontAlgn="base" hangingPunct="1">
      <a:spcBef>
        <a:spcPts val="0"/>
      </a:spcBef>
      <a:spcAft>
        <a:spcPts val="0"/>
      </a:spcAft>
      <a:buNone/>
      <a:defRPr sz="1800" kern="1200">
        <a:solidFill>
          <a:schemeClr val="tx1"/>
        </a:solidFill>
        <a:latin typeface="Arial" pitchFamily="34" charset="0"/>
        <a:ea typeface="新細明體" pitchFamily="18" charset="-120"/>
        <a:cs typeface="Times New Roman" charset="0"/>
      </a:defRPr>
    </a:lvl5pPr>
    <a:lvl6pPr marL="2286000" indent="0" algn="l" defTabSz="914400" eaLnBrk="1" fontAlgn="auto" latinLnBrk="0" hangingPunct="1">
      <a:buNone/>
      <a:defRPr sz="1800" kern="1200">
        <a:solidFill>
          <a:schemeClr val="tx1"/>
        </a:solidFill>
        <a:latin typeface="Arial" pitchFamily="34" charset="0"/>
        <a:ea typeface="新細明體" pitchFamily="18" charset="-120"/>
        <a:cs typeface="Times New Roman" charset="0"/>
      </a:defRPr>
    </a:lvl6pPr>
    <a:lvl7pPr marL="2743200" indent="0" algn="l" defTabSz="914400" eaLnBrk="1" fontAlgn="auto" latinLnBrk="0" hangingPunct="1">
      <a:buNone/>
      <a:defRPr sz="1800" kern="1200">
        <a:solidFill>
          <a:schemeClr val="tx1"/>
        </a:solidFill>
        <a:latin typeface="Arial" pitchFamily="34" charset="0"/>
        <a:ea typeface="新細明體" pitchFamily="18" charset="-120"/>
        <a:cs typeface="Times New Roman" charset="0"/>
      </a:defRPr>
    </a:lvl7pPr>
    <a:lvl8pPr marL="3200400" indent="0" algn="l" defTabSz="914400" eaLnBrk="1" fontAlgn="auto" latinLnBrk="0" hangingPunct="1">
      <a:buNone/>
      <a:defRPr sz="1800" kern="1200">
        <a:solidFill>
          <a:schemeClr val="tx1"/>
        </a:solidFill>
        <a:latin typeface="Arial" pitchFamily="34" charset="0"/>
        <a:ea typeface="新細明體" pitchFamily="18" charset="-120"/>
        <a:cs typeface="Times New Roman" charset="0"/>
      </a:defRPr>
    </a:lvl8pPr>
    <a:lvl9pPr marL="3200400" indent="0" algn="l" defTabSz="914400" eaLnBrk="1" fontAlgn="auto" latinLnBrk="0" hangingPunct="1">
      <a:buNone/>
      <a:defRPr sz="1800" kern="1200">
        <a:solidFill>
          <a:schemeClr val="tx1"/>
        </a:solidFill>
        <a:latin typeface="Arial" pitchFamily="34" charset="0"/>
        <a:ea typeface="新細明體" pitchFamily="18" charset="-120"/>
        <a:cs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396">
          <p15:clr>
            <a:srgbClr val="A4A3A4"/>
          </p15:clr>
        </p15:guide>
        <p15:guide id="2" pos="2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65" autoAdjust="0"/>
    <p:restoredTop sz="93345" autoAdjust="0"/>
  </p:normalViewPr>
  <p:slideViewPr>
    <p:cSldViewPr>
      <p:cViewPr varScale="1">
        <p:scale>
          <a:sx n="63" d="100"/>
          <a:sy n="63" d="100"/>
        </p:scale>
        <p:origin x="10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4"/>
    </p:cViewPr>
  </p:sorterViewPr>
  <p:notesViewPr>
    <p:cSldViewPr>
      <p:cViewPr varScale="1">
        <p:scale>
          <a:sx n="69" d="100"/>
          <a:sy n="69" d="100"/>
        </p:scale>
        <p:origin x="0" y="0"/>
      </p:cViewPr>
      <p:guideLst>
        <p:guide orient="horz" pos="3396"/>
        <p:guide pos="2126"/>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a110677\&#26700;&#38754;\&#20581;&#20445;&#37291;&#30274;&#36027;&#29992;&#25903;&#20986;.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a110677\&#26700;&#38754;\&#19990;&#30028;&#20581;&#24247;&#27298;&#26597;&#37291;&#23416;&#26371;\&#25976;&#25818;\&#37291;&#30274;&#36039;&#28304;&#25976;&#25818;(&#35336;&#31639;).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20840;&#27665;&#20581;&#24247;&#20445;&#38570;&#20013;&#25991;&#31777;&#20171;\1010330_&#27511;&#24180;&#20581;&#20445;&#36001;&#21209;&#25910;&#25903;&#24773;&#24418;.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D:\C&#25644;&#36942;&#20358;&#30340;\&#26700;&#38754;\ING\&#34892;&#25919;&#38498;&#22577;&#21578;\&#38263;&#29031;&#20445;&#38570;&#21046;&#24230;&#35215;&#21123;&#22577;&#21578;-2\&#25976;&#25818;&#36039;&#26009;\&#25976;&#25818;&#36039;&#26009;.xls"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D:\&#25512;&#20272;-&#20154;&#25976;&#21450;&#20154;&#21147;\&#25512;&#20272;&#20154;&#25976;\&#36001;&#21209;&#27169;&#25836;-&#38656;&#35201;&#35519;&#26597;&#31532;&#19968;&#38542;&#27573;-&#20154;&#25976;&#25512;&#20272;_&#32147;&#24314;&#26371;2012&#33267;2060_1020618_101&#24180;&#20839;&#25919;&#37096;&#32113;&#35336;&#24180;&#22577;.xls"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dPt>
            <c:idx val="1"/>
            <c:bubble3D val="0"/>
            <c:explosion val="11"/>
          </c:dPt>
          <c:dLbls>
            <c:dLbl>
              <c:idx val="0"/>
              <c:layout>
                <c:manualLayout>
                  <c:x val="-0.28447522000926562"/>
                  <c:y val="-0.15668735758258903"/>
                </c:manualLayout>
              </c:layout>
              <c:spPr/>
              <c:txPr>
                <a:bodyPr/>
                <a:lstStyle/>
                <a:p>
                  <a:pPr>
                    <a:defRPr sz="2000" b="1" baseline="0">
                      <a:solidFill>
                        <a:schemeClr val="bg1"/>
                      </a:solidFill>
                      <a:latin typeface="Times New Roman" pitchFamily="18" charset="0"/>
                      <a:ea typeface="標楷體" pitchFamily="65" charset="-120"/>
                    </a:defRPr>
                  </a:pPr>
                  <a:endParaRPr lang="zh-TW"/>
                </a:p>
              </c:txPr>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0.19549544542226577"/>
                  <c:y val="9.1372488399968532E-2"/>
                </c:manualLayout>
              </c:layout>
              <c:spPr/>
              <c:txPr>
                <a:bodyPr/>
                <a:lstStyle/>
                <a:p>
                  <a:pPr>
                    <a:defRPr sz="2000" b="1" baseline="0">
                      <a:solidFill>
                        <a:schemeClr val="bg1"/>
                      </a:solidFill>
                      <a:latin typeface="Times New Roman" pitchFamily="18" charset="0"/>
                      <a:ea typeface="標楷體" pitchFamily="65" charset="-120"/>
                    </a:defRPr>
                  </a:pPr>
                  <a:endParaRPr lang="zh-TW"/>
                </a:p>
              </c:txPr>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200" b="1" baseline="0">
                    <a:latin typeface="Times New Roman" pitchFamily="18" charset="0"/>
                    <a:ea typeface="標楷體" pitchFamily="65" charset="-120"/>
                  </a:defRPr>
                </a:pPr>
                <a:endParaRPr lang="zh-TW"/>
              </a:p>
            </c:txPr>
            <c:showLegendKey val="0"/>
            <c:showVal val="0"/>
            <c:showCatName val="1"/>
            <c:showSerName val="0"/>
            <c:showPercent val="1"/>
            <c:showBubbleSize val="0"/>
            <c:showLeaderLines val="1"/>
            <c:extLst>
              <c:ext xmlns:c15="http://schemas.microsoft.com/office/drawing/2012/chart" uri="{CE6537A1-D6FC-4f65-9D91-7224C49458BB}"/>
            </c:extLst>
          </c:dLbls>
          <c:cat>
            <c:strRef>
              <c:f>醫療費用支出!$E$3:$E$4</c:f>
              <c:strCache>
                <c:ptCount val="2"/>
                <c:pt idx="0">
                  <c:v>門診醫療</c:v>
                </c:pt>
                <c:pt idx="1">
                  <c:v>住院醫療</c:v>
                </c:pt>
              </c:strCache>
            </c:strRef>
          </c:cat>
          <c:val>
            <c:numRef>
              <c:f>醫療費用支出!$G$3:$G$4</c:f>
              <c:numCache>
                <c:formatCode>0.0%</c:formatCode>
                <c:ptCount val="2"/>
                <c:pt idx="0">
                  <c:v>0.68938517179023096</c:v>
                </c:pt>
                <c:pt idx="1">
                  <c:v>0.31061482820976788</c:v>
                </c:pt>
              </c:numCache>
            </c:numRef>
          </c:val>
        </c:ser>
        <c:dLbls>
          <c:showLegendKey val="0"/>
          <c:showVal val="0"/>
          <c:showCatName val="1"/>
          <c:showSerName val="0"/>
          <c:showPercent val="1"/>
          <c:showBubbleSize val="0"/>
          <c:showLeaderLines val="1"/>
        </c:dLbls>
      </c:pie3DChart>
      <c:spPr>
        <a:noFill/>
        <a:ln w="25400">
          <a:noFill/>
        </a:ln>
      </c:spPr>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3.2354946935980823E-2"/>
          <c:y val="8.2381526413432812E-2"/>
          <c:w val="0.90514517859180665"/>
          <c:h val="0.75742115297480916"/>
        </c:manualLayout>
      </c:layout>
      <c:pie3DChart>
        <c:varyColors val="1"/>
        <c:ser>
          <c:idx val="0"/>
          <c:order val="0"/>
          <c:explosion val="25"/>
          <c:dPt>
            <c:idx val="0"/>
            <c:bubble3D val="0"/>
            <c:spPr>
              <a:solidFill>
                <a:srgbClr val="00B050"/>
              </a:solidFill>
            </c:spPr>
          </c:dPt>
          <c:dLbls>
            <c:dLbl>
              <c:idx val="0"/>
              <c:tx>
                <c:rich>
                  <a:bodyPr/>
                  <a:lstStyle/>
                  <a:p>
                    <a:r>
                      <a:rPr lang="en-US" altLang="zh-TW" dirty="0" smtClean="0"/>
                      <a:t>93.5%</a:t>
                    </a:r>
                    <a:endParaRPr lang="en-US" altLang="zh-TW" dirty="0"/>
                  </a:p>
                </c:rich>
              </c:tx>
              <c:showLegendKey val="0"/>
              <c:showVal val="0"/>
              <c:showCatName val="0"/>
              <c:showSerName val="0"/>
              <c:showPercent val="1"/>
              <c:showBubbleSize val="0"/>
              <c:extLst>
                <c:ext xmlns:c15="http://schemas.microsoft.com/office/drawing/2012/chart" uri="{CE6537A1-D6FC-4f65-9D91-7224C49458BB}"/>
              </c:extLst>
            </c:dLbl>
            <c:dLbl>
              <c:idx val="1"/>
              <c:layout>
                <c:manualLayout>
                  <c:x val="8.7251046937379242E-2"/>
                  <c:y val="9.360593260863373E-2"/>
                </c:manualLayout>
              </c:layout>
              <c:tx>
                <c:rich>
                  <a:bodyPr/>
                  <a:lstStyle/>
                  <a:p>
                    <a:r>
                      <a:rPr lang="en-US" altLang="zh-TW" dirty="0" smtClean="0"/>
                      <a:t>6.5%</a:t>
                    </a:r>
                    <a:endParaRPr lang="en-US" altLang="zh-TW"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400" b="1">
                    <a:latin typeface="Times New Roman" pitchFamily="18" charset="0"/>
                    <a:cs typeface="Times New Roman" pitchFamily="18" charset="0"/>
                  </a:defRPr>
                </a:pPr>
                <a:endParaRPr lang="zh-TW"/>
              </a:p>
            </c:txPr>
            <c:showLegendKey val="0"/>
            <c:showVal val="0"/>
            <c:showCatName val="0"/>
            <c:showSerName val="0"/>
            <c:showPercent val="1"/>
            <c:showBubbleSize val="0"/>
            <c:showLeaderLines val="1"/>
            <c:extLst>
              <c:ext xmlns:c15="http://schemas.microsoft.com/office/drawing/2012/chart" uri="{CE6537A1-D6FC-4f65-9D91-7224C49458BB}"/>
            </c:extLst>
          </c:dLbls>
          <c:cat>
            <c:strRef>
              <c:f>健保特約!$A$7:$B$7</c:f>
              <c:strCache>
                <c:ptCount val="2"/>
                <c:pt idx="0">
                  <c:v>已特約</c:v>
                </c:pt>
                <c:pt idx="1">
                  <c:v>未特約</c:v>
                </c:pt>
              </c:strCache>
            </c:strRef>
          </c:cat>
          <c:val>
            <c:numRef>
              <c:f>健保特約!$A$8:$B$8</c:f>
              <c:numCache>
                <c:formatCode>0.00%</c:formatCode>
                <c:ptCount val="2"/>
                <c:pt idx="0">
                  <c:v>0.92126395818484197</c:v>
                </c:pt>
                <c:pt idx="1">
                  <c:v>7.8736041815159113E-2</c:v>
                </c:pt>
              </c:numCache>
            </c:numRef>
          </c:val>
        </c:ser>
        <c:dLbls>
          <c:showLegendKey val="0"/>
          <c:showVal val="0"/>
          <c:showCatName val="0"/>
          <c:showSerName val="0"/>
          <c:showPercent val="1"/>
          <c:showBubbleSize val="0"/>
          <c:showLeaderLines val="1"/>
        </c:dLbls>
      </c:pie3DChart>
      <c:spPr>
        <a:noFill/>
        <a:ln w="25400">
          <a:noFill/>
        </a:ln>
      </c:spPr>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8871451099449374E-2"/>
          <c:y val="2.3069299297260478E-2"/>
          <c:w val="0.90614714696519372"/>
          <c:h val="0.89131152011780657"/>
        </c:manualLayout>
      </c:layout>
      <c:lineChart>
        <c:grouping val="standard"/>
        <c:varyColors val="0"/>
        <c:ser>
          <c:idx val="1"/>
          <c:order val="0"/>
          <c:tx>
            <c:strRef>
              <c:f>Sheet1!$B$3</c:f>
              <c:strCache>
                <c:ptCount val="1"/>
                <c:pt idx="0">
                  <c:v>保險收入</c:v>
                </c:pt>
              </c:strCache>
            </c:strRef>
          </c:tx>
          <c:spPr>
            <a:ln w="38100">
              <a:solidFill>
                <a:srgbClr val="339933"/>
              </a:solidFill>
            </a:ln>
          </c:spPr>
          <c:marker>
            <c:symbol val="none"/>
          </c:marker>
          <c:cat>
            <c:numRef>
              <c:f>Sheet1!$A$4:$A$20</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Sheet1!$B$4:$B$20</c:f>
              <c:numCache>
                <c:formatCode>#,##0_ </c:formatCode>
                <c:ptCount val="17"/>
                <c:pt idx="0">
                  <c:v>1939.9105385299999</c:v>
                </c:pt>
                <c:pt idx="1">
                  <c:v>2413.277288119918</c:v>
                </c:pt>
                <c:pt idx="2">
                  <c:v>2436.383586540082</c:v>
                </c:pt>
                <c:pt idx="3">
                  <c:v>2604.8022089000001</c:v>
                </c:pt>
                <c:pt idx="4">
                  <c:v>2648.9479461400001</c:v>
                </c:pt>
                <c:pt idx="5">
                  <c:v>2851.7016130299999</c:v>
                </c:pt>
                <c:pt idx="6">
                  <c:v>2861.462489399918</c:v>
                </c:pt>
                <c:pt idx="7">
                  <c:v>3076.0678523000001</c:v>
                </c:pt>
                <c:pt idx="8">
                  <c:v>3367.6081595599999</c:v>
                </c:pt>
                <c:pt idx="9">
                  <c:v>3522.44220993</c:v>
                </c:pt>
                <c:pt idx="10">
                  <c:v>3610.9230700300022</c:v>
                </c:pt>
                <c:pt idx="11">
                  <c:v>3818.9039284800001</c:v>
                </c:pt>
                <c:pt idx="12">
                  <c:v>3873.8213719600012</c:v>
                </c:pt>
                <c:pt idx="13">
                  <c:v>4019.7464782799993</c:v>
                </c:pt>
                <c:pt idx="14">
                  <c:v>4030.8877825900022</c:v>
                </c:pt>
                <c:pt idx="15">
                  <c:v>4608.2643431000006</c:v>
                </c:pt>
                <c:pt idx="16">
                  <c:v>4927.1298287601567</c:v>
                </c:pt>
              </c:numCache>
            </c:numRef>
          </c:val>
          <c:smooth val="1"/>
        </c:ser>
        <c:ser>
          <c:idx val="2"/>
          <c:order val="1"/>
          <c:tx>
            <c:strRef>
              <c:f>Sheet1!$C$3</c:f>
              <c:strCache>
                <c:ptCount val="1"/>
                <c:pt idx="0">
                  <c:v>保險成本</c:v>
                </c:pt>
              </c:strCache>
            </c:strRef>
          </c:tx>
          <c:spPr>
            <a:ln w="38100">
              <a:solidFill>
                <a:srgbClr val="FF0000"/>
              </a:solidFill>
            </a:ln>
          </c:spPr>
          <c:marker>
            <c:symbol val="none"/>
          </c:marker>
          <c:cat>
            <c:numRef>
              <c:f>Sheet1!$A$4:$A$20</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Sheet1!$C$4:$C$20</c:f>
              <c:numCache>
                <c:formatCode>#,##0_ </c:formatCode>
                <c:ptCount val="17"/>
                <c:pt idx="0">
                  <c:v>1568.4746995800001</c:v>
                </c:pt>
                <c:pt idx="1">
                  <c:v>2229.3821386200002</c:v>
                </c:pt>
                <c:pt idx="2">
                  <c:v>2376.12793612</c:v>
                </c:pt>
                <c:pt idx="3">
                  <c:v>2620.3966254899997</c:v>
                </c:pt>
                <c:pt idx="4">
                  <c:v>2858.9799342900747</c:v>
                </c:pt>
                <c:pt idx="5">
                  <c:v>2842.0593064000022</c:v>
                </c:pt>
                <c:pt idx="6">
                  <c:v>3017.88445361</c:v>
                </c:pt>
                <c:pt idx="7">
                  <c:v>3232.6160926100001</c:v>
                </c:pt>
                <c:pt idx="8">
                  <c:v>3371.4368830399999</c:v>
                </c:pt>
                <c:pt idx="9">
                  <c:v>3526.7414092700001</c:v>
                </c:pt>
                <c:pt idx="10">
                  <c:v>3674.2683310499997</c:v>
                </c:pt>
                <c:pt idx="11">
                  <c:v>3822.096157670082</c:v>
                </c:pt>
                <c:pt idx="12">
                  <c:v>4011.495154350082</c:v>
                </c:pt>
                <c:pt idx="13">
                  <c:v>4159.2995980300002</c:v>
                </c:pt>
                <c:pt idx="14">
                  <c:v>4347.8688515020003</c:v>
                </c:pt>
                <c:pt idx="15">
                  <c:v>4423.1254153600003</c:v>
                </c:pt>
                <c:pt idx="16">
                  <c:v>4592.3380838199992</c:v>
                </c:pt>
              </c:numCache>
            </c:numRef>
          </c:val>
          <c:smooth val="1"/>
        </c:ser>
        <c:ser>
          <c:idx val="3"/>
          <c:order val="2"/>
          <c:tx>
            <c:strRef>
              <c:f>Sheet1!$D$3</c:f>
              <c:strCache>
                <c:ptCount val="1"/>
                <c:pt idx="0">
                  <c:v>保險收入
(未實施)</c:v>
                </c:pt>
              </c:strCache>
            </c:strRef>
          </c:tx>
          <c:spPr>
            <a:ln w="38100">
              <a:solidFill>
                <a:srgbClr val="339933"/>
              </a:solidFill>
              <a:prstDash val="sysDash"/>
            </a:ln>
          </c:spPr>
          <c:marker>
            <c:symbol val="none"/>
          </c:marker>
          <c:cat>
            <c:numRef>
              <c:f>Sheet1!$A$4:$A$20</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Sheet1!$D$4:$D$20</c:f>
              <c:numCache>
                <c:formatCode>#,##0_ </c:formatCode>
                <c:ptCount val="17"/>
                <c:pt idx="0">
                  <c:v>1939.91</c:v>
                </c:pt>
                <c:pt idx="1">
                  <c:v>2413.27</c:v>
                </c:pt>
                <c:pt idx="2">
                  <c:v>2436.4</c:v>
                </c:pt>
                <c:pt idx="3">
                  <c:v>2600</c:v>
                </c:pt>
                <c:pt idx="4">
                  <c:v>2648.94</c:v>
                </c:pt>
                <c:pt idx="5">
                  <c:v>2711.7</c:v>
                </c:pt>
                <c:pt idx="6">
                  <c:v>2735.462489399918</c:v>
                </c:pt>
                <c:pt idx="7">
                  <c:v>2825.07</c:v>
                </c:pt>
                <c:pt idx="8">
                  <c:v>3123.6</c:v>
                </c:pt>
                <c:pt idx="9">
                  <c:v>3243.44</c:v>
                </c:pt>
                <c:pt idx="10">
                  <c:v>3403</c:v>
                </c:pt>
                <c:pt idx="11">
                  <c:v>3404.9883319199998</c:v>
                </c:pt>
                <c:pt idx="12">
                  <c:v>3512.4247106436401</c:v>
                </c:pt>
                <c:pt idx="13">
                  <c:v>3619.8610893672799</c:v>
                </c:pt>
                <c:pt idx="14">
                  <c:v>3727.2974680909097</c:v>
                </c:pt>
                <c:pt idx="15">
                  <c:v>3834.7338468145522</c:v>
                </c:pt>
                <c:pt idx="16">
                  <c:v>3942.1702255381902</c:v>
                </c:pt>
              </c:numCache>
            </c:numRef>
          </c:val>
          <c:smooth val="1"/>
        </c:ser>
        <c:ser>
          <c:idx val="4"/>
          <c:order val="3"/>
          <c:tx>
            <c:strRef>
              <c:f>Sheet1!$E$3</c:f>
              <c:strCache>
                <c:ptCount val="1"/>
                <c:pt idx="0">
                  <c:v>保險成本
(未實施)</c:v>
                </c:pt>
              </c:strCache>
            </c:strRef>
          </c:tx>
          <c:spPr>
            <a:ln w="38100">
              <a:solidFill>
                <a:srgbClr val="FF0000"/>
              </a:solidFill>
              <a:prstDash val="sysDash"/>
            </a:ln>
          </c:spPr>
          <c:marker>
            <c:symbol val="none"/>
          </c:marker>
          <c:cat>
            <c:numRef>
              <c:f>Sheet1!$A$4:$A$20</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Sheet1!$E$4:$E$20</c:f>
              <c:numCache>
                <c:formatCode>#,##0_ </c:formatCode>
                <c:ptCount val="17"/>
                <c:pt idx="0">
                  <c:v>1568.47</c:v>
                </c:pt>
                <c:pt idx="1">
                  <c:v>2229.38</c:v>
                </c:pt>
                <c:pt idx="2">
                  <c:v>2376.14</c:v>
                </c:pt>
                <c:pt idx="3">
                  <c:v>2620.4</c:v>
                </c:pt>
                <c:pt idx="4">
                  <c:v>2858.98</c:v>
                </c:pt>
                <c:pt idx="5">
                  <c:v>3092.06</c:v>
                </c:pt>
                <c:pt idx="6">
                  <c:v>3267.8844536066999</c:v>
                </c:pt>
                <c:pt idx="7">
                  <c:v>3532.6160926101002</c:v>
                </c:pt>
                <c:pt idx="8">
                  <c:v>3751.4300000000012</c:v>
                </c:pt>
                <c:pt idx="9">
                  <c:v>3976.74</c:v>
                </c:pt>
                <c:pt idx="10">
                  <c:v>4224.2699999999995</c:v>
                </c:pt>
                <c:pt idx="11">
                  <c:v>4426.6598123361055</c:v>
                </c:pt>
                <c:pt idx="12">
                  <c:v>4650.9634046479814</c:v>
                </c:pt>
                <c:pt idx="13">
                  <c:v>4875.2669969598546</c:v>
                </c:pt>
                <c:pt idx="14">
                  <c:v>5099.5705892714604</c:v>
                </c:pt>
                <c:pt idx="15">
                  <c:v>5323.8741815832054</c:v>
                </c:pt>
                <c:pt idx="16">
                  <c:v>5548.1777738949395</c:v>
                </c:pt>
              </c:numCache>
            </c:numRef>
          </c:val>
          <c:smooth val="1"/>
        </c:ser>
        <c:dLbls>
          <c:showLegendKey val="0"/>
          <c:showVal val="0"/>
          <c:showCatName val="0"/>
          <c:showSerName val="0"/>
          <c:showPercent val="0"/>
          <c:showBubbleSize val="0"/>
        </c:dLbls>
        <c:smooth val="0"/>
        <c:axId val="223394896"/>
        <c:axId val="223395456"/>
      </c:lineChart>
      <c:catAx>
        <c:axId val="223394896"/>
        <c:scaling>
          <c:orientation val="minMax"/>
        </c:scaling>
        <c:delete val="0"/>
        <c:axPos val="b"/>
        <c:numFmt formatCode="General" sourceLinked="1"/>
        <c:majorTickMark val="out"/>
        <c:minorTickMark val="none"/>
        <c:tickLblPos val="nextTo"/>
        <c:txPr>
          <a:bodyPr/>
          <a:lstStyle/>
          <a:p>
            <a:pPr>
              <a:defRPr sz="1600">
                <a:latin typeface="Times New Roman" pitchFamily="18" charset="0"/>
                <a:ea typeface="標楷體" pitchFamily="65" charset="-120"/>
                <a:cs typeface="Times New Roman" pitchFamily="18" charset="0"/>
              </a:defRPr>
            </a:pPr>
            <a:endParaRPr lang="zh-TW"/>
          </a:p>
        </c:txPr>
        <c:crossAx val="223395456"/>
        <c:crosses val="autoZero"/>
        <c:auto val="1"/>
        <c:lblAlgn val="ctr"/>
        <c:lblOffset val="100"/>
        <c:noMultiLvlLbl val="0"/>
      </c:catAx>
      <c:valAx>
        <c:axId val="223395456"/>
        <c:scaling>
          <c:orientation val="minMax"/>
          <c:max val="6000"/>
          <c:min val="1500"/>
        </c:scaling>
        <c:delete val="0"/>
        <c:axPos val="l"/>
        <c:numFmt formatCode="#,##0_ " sourceLinked="1"/>
        <c:majorTickMark val="out"/>
        <c:minorTickMark val="none"/>
        <c:tickLblPos val="nextTo"/>
        <c:txPr>
          <a:bodyPr/>
          <a:lstStyle/>
          <a:p>
            <a:pPr>
              <a:defRPr sz="1600">
                <a:latin typeface="Times New Roman" pitchFamily="18" charset="0"/>
                <a:ea typeface="標楷體" pitchFamily="65" charset="-120"/>
                <a:cs typeface="Times New Roman" pitchFamily="18" charset="0"/>
              </a:defRPr>
            </a:pPr>
            <a:endParaRPr lang="zh-TW"/>
          </a:p>
        </c:txPr>
        <c:crossAx val="223394896"/>
        <c:crosses val="autoZero"/>
        <c:crossBetween val="midCat"/>
        <c:majorUnit val="500"/>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3120339878378294E-2"/>
          <c:y val="2.8323607318485079E-2"/>
          <c:w val="0.93857718639228749"/>
          <c:h val="0.87861070992111989"/>
        </c:manualLayout>
      </c:layout>
      <c:lineChart>
        <c:grouping val="standard"/>
        <c:varyColors val="0"/>
        <c:ser>
          <c:idx val="0"/>
          <c:order val="0"/>
          <c:marker>
            <c:symbol val="none"/>
          </c:marker>
          <c:cat>
            <c:strRef>
              <c:f>Sheet1!$D$4:$L$4</c:f>
              <c:strCache>
                <c:ptCount val="9"/>
                <c:pt idx="0">
                  <c:v>99.7</c:v>
                </c:pt>
                <c:pt idx="1">
                  <c:v>99.10</c:v>
                </c:pt>
                <c:pt idx="2">
                  <c:v>100.01</c:v>
                </c:pt>
                <c:pt idx="3">
                  <c:v>100.07</c:v>
                </c:pt>
                <c:pt idx="4">
                  <c:v>101.01</c:v>
                </c:pt>
                <c:pt idx="5">
                  <c:v>101.07</c:v>
                </c:pt>
                <c:pt idx="6">
                  <c:v>102.01</c:v>
                </c:pt>
                <c:pt idx="7">
                  <c:v>102.07</c:v>
                </c:pt>
                <c:pt idx="8">
                  <c:v>102.12</c:v>
                </c:pt>
              </c:strCache>
            </c:strRef>
          </c:cat>
          <c:val>
            <c:numRef>
              <c:f>Sheet1!$D$5:$L$5</c:f>
              <c:numCache>
                <c:formatCode>General</c:formatCode>
                <c:ptCount val="9"/>
                <c:pt idx="0">
                  <c:v>66.2</c:v>
                </c:pt>
                <c:pt idx="1">
                  <c:v>27.8</c:v>
                </c:pt>
                <c:pt idx="2">
                  <c:v>25.4</c:v>
                </c:pt>
                <c:pt idx="3">
                  <c:v>21.9</c:v>
                </c:pt>
                <c:pt idx="4">
                  <c:v>19.600000000000001</c:v>
                </c:pt>
                <c:pt idx="5">
                  <c:v>14.8</c:v>
                </c:pt>
                <c:pt idx="6">
                  <c:v>4</c:v>
                </c:pt>
                <c:pt idx="7">
                  <c:v>3.7</c:v>
                </c:pt>
                <c:pt idx="8">
                  <c:v>3.7</c:v>
                </c:pt>
              </c:numCache>
            </c:numRef>
          </c:val>
          <c:smooth val="0"/>
        </c:ser>
        <c:dLbls>
          <c:showLegendKey val="0"/>
          <c:showVal val="0"/>
          <c:showCatName val="0"/>
          <c:showSerName val="0"/>
          <c:showPercent val="0"/>
          <c:showBubbleSize val="0"/>
        </c:dLbls>
        <c:smooth val="0"/>
        <c:axId val="219489648"/>
        <c:axId val="219490208"/>
      </c:lineChart>
      <c:catAx>
        <c:axId val="219489648"/>
        <c:scaling>
          <c:orientation val="minMax"/>
        </c:scaling>
        <c:delete val="0"/>
        <c:axPos val="b"/>
        <c:numFmt formatCode="General" sourceLinked="0"/>
        <c:majorTickMark val="out"/>
        <c:minorTickMark val="none"/>
        <c:tickLblPos val="nextTo"/>
        <c:crossAx val="219490208"/>
        <c:crosses val="autoZero"/>
        <c:auto val="1"/>
        <c:lblAlgn val="ctr"/>
        <c:lblOffset val="100"/>
        <c:noMultiLvlLbl val="0"/>
      </c:catAx>
      <c:valAx>
        <c:axId val="219490208"/>
        <c:scaling>
          <c:orientation val="minMax"/>
        </c:scaling>
        <c:delete val="0"/>
        <c:axPos val="l"/>
        <c:majorGridlines/>
        <c:numFmt formatCode="General" sourceLinked="1"/>
        <c:majorTickMark val="out"/>
        <c:minorTickMark val="none"/>
        <c:tickLblPos val="nextTo"/>
        <c:crossAx val="219489648"/>
        <c:crosses val="autoZero"/>
        <c:crossBetween val="between"/>
      </c:valAx>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461508868160657E-2"/>
          <c:y val="0.14973537207264068"/>
          <c:w val="0.91475281442559908"/>
          <c:h val="0.77878069800173588"/>
        </c:manualLayout>
      </c:layout>
      <c:lineChart>
        <c:grouping val="standard"/>
        <c:varyColors val="0"/>
        <c:ser>
          <c:idx val="0"/>
          <c:order val="0"/>
          <c:tx>
            <c:strRef>
              <c:f>Sheet1!$B$1</c:f>
              <c:strCache>
                <c:ptCount val="1"/>
                <c:pt idx="0">
                  <c:v>65歲以上</c:v>
                </c:pt>
              </c:strCache>
            </c:strRef>
          </c:tx>
          <c:spPr>
            <a:ln w="38100">
              <a:solidFill>
                <a:srgbClr val="000080"/>
              </a:solidFill>
              <a:prstDash val="solid"/>
            </a:ln>
          </c:spPr>
          <c:marker>
            <c:symbol val="none"/>
          </c:marker>
          <c:dPt>
            <c:idx val="19"/>
            <c:bubble3D val="0"/>
            <c:spPr>
              <a:ln w="38100">
                <a:solidFill>
                  <a:srgbClr val="000080"/>
                </a:solidFill>
                <a:prstDash val="solid"/>
              </a:ln>
            </c:spPr>
          </c:dPt>
          <c:cat>
            <c:numRef>
              <c:f>Sheet1!$A$2:$A$68</c:f>
              <c:numCache>
                <c:formatCode>General</c:formatCode>
                <c:ptCount val="67"/>
                <c:pt idx="0">
                  <c:v>79</c:v>
                </c:pt>
                <c:pt idx="3">
                  <c:v>82</c:v>
                </c:pt>
                <c:pt idx="22">
                  <c:v>101</c:v>
                </c:pt>
                <c:pt idx="28">
                  <c:v>107</c:v>
                </c:pt>
                <c:pt idx="35">
                  <c:v>114</c:v>
                </c:pt>
                <c:pt idx="66">
                  <c:v>145</c:v>
                </c:pt>
              </c:numCache>
            </c:numRef>
          </c:cat>
          <c:val>
            <c:numRef>
              <c:f>Sheet1!$B$2:$B$68</c:f>
              <c:numCache>
                <c:formatCode>General</c:formatCode>
                <c:ptCount val="67"/>
                <c:pt idx="0">
                  <c:v>6.22</c:v>
                </c:pt>
                <c:pt idx="1">
                  <c:v>6.53</c:v>
                </c:pt>
                <c:pt idx="2">
                  <c:v>6.81</c:v>
                </c:pt>
                <c:pt idx="3">
                  <c:v>7.1</c:v>
                </c:pt>
                <c:pt idx="4">
                  <c:v>7.38</c:v>
                </c:pt>
                <c:pt idx="5">
                  <c:v>7.64</c:v>
                </c:pt>
                <c:pt idx="6">
                  <c:v>7.8599999999999985</c:v>
                </c:pt>
                <c:pt idx="7">
                  <c:v>8.06</c:v>
                </c:pt>
                <c:pt idx="8">
                  <c:v>8.26</c:v>
                </c:pt>
                <c:pt idx="9">
                  <c:v>8.44</c:v>
                </c:pt>
                <c:pt idx="10">
                  <c:v>8.620000000000001</c:v>
                </c:pt>
                <c:pt idx="11">
                  <c:v>8.81</c:v>
                </c:pt>
                <c:pt idx="12">
                  <c:v>9.02</c:v>
                </c:pt>
                <c:pt idx="13">
                  <c:v>9.2399999999999984</c:v>
                </c:pt>
                <c:pt idx="14">
                  <c:v>9.48</c:v>
                </c:pt>
                <c:pt idx="15">
                  <c:v>9.7399999999999984</c:v>
                </c:pt>
                <c:pt idx="16">
                  <c:v>10</c:v>
                </c:pt>
                <c:pt idx="17">
                  <c:v>10.210000000000001</c:v>
                </c:pt>
                <c:pt idx="18">
                  <c:v>10.43</c:v>
                </c:pt>
                <c:pt idx="19">
                  <c:v>10.629999999999999</c:v>
                </c:pt>
                <c:pt idx="20">
                  <c:v>10.77</c:v>
                </c:pt>
                <c:pt idx="21">
                  <c:v>10.94</c:v>
                </c:pt>
                <c:pt idx="22" formatCode="0.00">
                  <c:v>11.157</c:v>
                </c:pt>
                <c:pt idx="23" formatCode="0.00">
                  <c:v>11.53</c:v>
                </c:pt>
                <c:pt idx="24" formatCode="0.00">
                  <c:v>12.009</c:v>
                </c:pt>
                <c:pt idx="25" formatCode="0.00">
                  <c:v>12.548999999999999</c:v>
                </c:pt>
                <c:pt idx="26" formatCode="0.00">
                  <c:v>13.264000000000001</c:v>
                </c:pt>
                <c:pt idx="27" formatCode="0.00">
                  <c:v>13.943</c:v>
                </c:pt>
                <c:pt idx="28" formatCode="0.00">
                  <c:v>14.632</c:v>
                </c:pt>
                <c:pt idx="29" formatCode="0.00">
                  <c:v>15.351000000000004</c:v>
                </c:pt>
                <c:pt idx="30" formatCode="0.00">
                  <c:v>16.125</c:v>
                </c:pt>
                <c:pt idx="31" formatCode="0.00">
                  <c:v>16.911000000000001</c:v>
                </c:pt>
                <c:pt idx="32" formatCode="0.00">
                  <c:v>17.637000000000135</c:v>
                </c:pt>
                <c:pt idx="33" formatCode="0.00">
                  <c:v>18.414000000000001</c:v>
                </c:pt>
                <c:pt idx="34" formatCode="0.00">
                  <c:v>19.22</c:v>
                </c:pt>
                <c:pt idx="35" formatCode="0.00">
                  <c:v>20.021000000000001</c:v>
                </c:pt>
                <c:pt idx="36" formatCode="0.00">
                  <c:v>20.817000000000135</c:v>
                </c:pt>
                <c:pt idx="37" formatCode="0.00">
                  <c:v>21.618000000000031</c:v>
                </c:pt>
                <c:pt idx="38" formatCode="0.00">
                  <c:v>22.424999999999986</c:v>
                </c:pt>
                <c:pt idx="39" formatCode="0.00">
                  <c:v>23.196000000000005</c:v>
                </c:pt>
                <c:pt idx="40" formatCode="0.00">
                  <c:v>23.927</c:v>
                </c:pt>
                <c:pt idx="41" formatCode="0.00">
                  <c:v>24.663</c:v>
                </c:pt>
                <c:pt idx="42" formatCode="0.00">
                  <c:v>25.285999999999689</c:v>
                </c:pt>
                <c:pt idx="43" formatCode="0.00">
                  <c:v>25.965999999999589</c:v>
                </c:pt>
                <c:pt idx="44" formatCode="0.00">
                  <c:v>26.638000000000005</c:v>
                </c:pt>
                <c:pt idx="45" formatCode="0.00">
                  <c:v>27.297000000000001</c:v>
                </c:pt>
                <c:pt idx="46" formatCode="0.00">
                  <c:v>27.91</c:v>
                </c:pt>
                <c:pt idx="47" formatCode="0.00">
                  <c:v>28.471999999999987</c:v>
                </c:pt>
                <c:pt idx="48" formatCode="0.00">
                  <c:v>29.026</c:v>
                </c:pt>
                <c:pt idx="49" formatCode="0.00">
                  <c:v>29.573</c:v>
                </c:pt>
                <c:pt idx="50" formatCode="0.00">
                  <c:v>30.132000000000001</c:v>
                </c:pt>
                <c:pt idx="51" formatCode="0.00">
                  <c:v>30.907</c:v>
                </c:pt>
                <c:pt idx="52" formatCode="0.00">
                  <c:v>31.54</c:v>
                </c:pt>
                <c:pt idx="53" formatCode="0.00">
                  <c:v>32.239000000000011</c:v>
                </c:pt>
                <c:pt idx="54" formatCode="0.00">
                  <c:v>32.976000000000006</c:v>
                </c:pt>
                <c:pt idx="55" formatCode="0.00">
                  <c:v>33.666000000000011</c:v>
                </c:pt>
                <c:pt idx="56" formatCode="0.00">
                  <c:v>34.368000000000002</c:v>
                </c:pt>
                <c:pt idx="57" formatCode="0.00">
                  <c:v>35.019000000000005</c:v>
                </c:pt>
                <c:pt idx="58" formatCode="0.00">
                  <c:v>35.575000000000003</c:v>
                </c:pt>
                <c:pt idx="59" formatCode="0.00">
                  <c:v>36.076000000000001</c:v>
                </c:pt>
                <c:pt idx="60" formatCode="0.00">
                  <c:v>36.457999999999998</c:v>
                </c:pt>
                <c:pt idx="61" formatCode="0.00">
                  <c:v>36.671000000000006</c:v>
                </c:pt>
                <c:pt idx="62" formatCode="0.00">
                  <c:v>36.913999999999994</c:v>
                </c:pt>
                <c:pt idx="63" formatCode="0.00">
                  <c:v>37.293000000000013</c:v>
                </c:pt>
                <c:pt idx="64" formatCode="0.00">
                  <c:v>37.538000000000011</c:v>
                </c:pt>
                <c:pt idx="65" formatCode="0.00">
                  <c:v>37.891000000000005</c:v>
                </c:pt>
                <c:pt idx="66" formatCode="0.00">
                  <c:v>38.172000000000011</c:v>
                </c:pt>
              </c:numCache>
            </c:numRef>
          </c:val>
          <c:smooth val="0"/>
        </c:ser>
        <c:ser>
          <c:idx val="1"/>
          <c:order val="1"/>
          <c:tx>
            <c:strRef>
              <c:f>Sheet1!$C$1</c:f>
              <c:strCache>
                <c:ptCount val="1"/>
                <c:pt idx="0">
                  <c:v>75歲以上</c:v>
                </c:pt>
              </c:strCache>
            </c:strRef>
          </c:tx>
          <c:spPr>
            <a:ln w="38100">
              <a:solidFill>
                <a:srgbClr val="FF00FF"/>
              </a:solidFill>
              <a:prstDash val="solid"/>
            </a:ln>
          </c:spPr>
          <c:marker>
            <c:symbol val="none"/>
          </c:marker>
          <c:cat>
            <c:numRef>
              <c:f>Sheet1!$A$2:$A$68</c:f>
              <c:numCache>
                <c:formatCode>General</c:formatCode>
                <c:ptCount val="67"/>
                <c:pt idx="0">
                  <c:v>79</c:v>
                </c:pt>
                <c:pt idx="3">
                  <c:v>82</c:v>
                </c:pt>
                <c:pt idx="22">
                  <c:v>101</c:v>
                </c:pt>
                <c:pt idx="28">
                  <c:v>107</c:v>
                </c:pt>
                <c:pt idx="35">
                  <c:v>114</c:v>
                </c:pt>
                <c:pt idx="66">
                  <c:v>145</c:v>
                </c:pt>
              </c:numCache>
            </c:numRef>
          </c:cat>
          <c:val>
            <c:numRef>
              <c:f>Sheet1!$C$2:$C$68</c:f>
              <c:numCache>
                <c:formatCode>General</c:formatCode>
                <c:ptCount val="67"/>
                <c:pt idx="0">
                  <c:v>1.84</c:v>
                </c:pt>
                <c:pt idx="1">
                  <c:v>1.9300000000000141</c:v>
                </c:pt>
                <c:pt idx="2" formatCode="0.00_ ">
                  <c:v>2.0280472336612183</c:v>
                </c:pt>
                <c:pt idx="3" formatCode="0.00_ ">
                  <c:v>2.1175765224180392</c:v>
                </c:pt>
                <c:pt idx="4" formatCode="0.00_ ">
                  <c:v>2.2226499222726517</c:v>
                </c:pt>
                <c:pt idx="5" formatCode="0.00_ ">
                  <c:v>2.3282481867785738</c:v>
                </c:pt>
                <c:pt idx="6" formatCode="0.00_ ">
                  <c:v>2.4603593340027121</c:v>
                </c:pt>
                <c:pt idx="7" formatCode="0.00_ ">
                  <c:v>2.5990884804934367</c:v>
                </c:pt>
                <c:pt idx="8" formatCode="0.00_ ">
                  <c:v>2.7334952802029648</c:v>
                </c:pt>
                <c:pt idx="9" formatCode="0.00_ ">
                  <c:v>2.8794262928673202</c:v>
                </c:pt>
                <c:pt idx="10" formatCode="0.00_ ">
                  <c:v>3.0509225076348931</c:v>
                </c:pt>
                <c:pt idx="11" formatCode="0.00_ ">
                  <c:v>3.2401901170280611</c:v>
                </c:pt>
                <c:pt idx="12" formatCode="0.00_ ">
                  <c:v>3.4284919844680308</c:v>
                </c:pt>
                <c:pt idx="13" formatCode="0.00_ ">
                  <c:v>3.630114291149408</c:v>
                </c:pt>
                <c:pt idx="14" formatCode="0.00_ ">
                  <c:v>3.8253353302961637</c:v>
                </c:pt>
                <c:pt idx="15" formatCode="0.00_ ">
                  <c:v>4.0191770160387685</c:v>
                </c:pt>
                <c:pt idx="16" formatCode="0.00_ ">
                  <c:v>4.2102719525564352</c:v>
                </c:pt>
                <c:pt idx="17" formatCode="0.00_ ">
                  <c:v>4.3436203631269805</c:v>
                </c:pt>
                <c:pt idx="18" formatCode="0.00_ ">
                  <c:v>4.4717567988687534</c:v>
                </c:pt>
                <c:pt idx="19" formatCode="0.00_ ">
                  <c:v>4.6110100047699385</c:v>
                </c:pt>
                <c:pt idx="20" formatCode="0.00_ ">
                  <c:v>4.8113370089593381</c:v>
                </c:pt>
                <c:pt idx="21" formatCode="0.00_ ">
                  <c:v>4.9540654245728524</c:v>
                </c:pt>
                <c:pt idx="22" formatCode="0.00_ ">
                  <c:v>5.0254236891995099</c:v>
                </c:pt>
                <c:pt idx="23" formatCode="0.00_ ">
                  <c:v>5.1686164079367245</c:v>
                </c:pt>
                <c:pt idx="24" formatCode="0.00_ ">
                  <c:v>5.3359725211463855</c:v>
                </c:pt>
                <c:pt idx="25" formatCode="0.00_ ">
                  <c:v>5.5164493730917314</c:v>
                </c:pt>
                <c:pt idx="26" formatCode="0.00_ ">
                  <c:v>5.6856364422658627</c:v>
                </c:pt>
                <c:pt idx="27" formatCode="0.00_ ">
                  <c:v>5.8380555113524695</c:v>
                </c:pt>
                <c:pt idx="28" formatCode="0.00_ ">
                  <c:v>5.9886266871057634</c:v>
                </c:pt>
                <c:pt idx="29" formatCode="0.00_ ">
                  <c:v>6.1187193322943525</c:v>
                </c:pt>
                <c:pt idx="30" formatCode="0.00_ ">
                  <c:v>6.1618128996502755</c:v>
                </c:pt>
                <c:pt idx="31" formatCode="0.00_ ">
                  <c:v>6.251033616553439</c:v>
                </c:pt>
                <c:pt idx="32" formatCode="0.00_ ">
                  <c:v>6.4508387727211733</c:v>
                </c:pt>
                <c:pt idx="33" formatCode="0.00_ ">
                  <c:v>6.7265302222378898</c:v>
                </c:pt>
                <c:pt idx="34" formatCode="0.00_ ">
                  <c:v>7.0871642820728091</c:v>
                </c:pt>
                <c:pt idx="35" formatCode="0.00_ ">
                  <c:v>7.4965693046124828</c:v>
                </c:pt>
                <c:pt idx="36" formatCode="0.00_ ">
                  <c:v>8.052592111986872</c:v>
                </c:pt>
                <c:pt idx="37" formatCode="0.00_ ">
                  <c:v>8.5763126942755559</c:v>
                </c:pt>
                <c:pt idx="38" formatCode="0.00_ ">
                  <c:v>9.1050051672209218</c:v>
                </c:pt>
                <c:pt idx="39" formatCode="0.00_ ">
                  <c:v>9.6575902815217756</c:v>
                </c:pt>
                <c:pt idx="40" formatCode="0.00_ ">
                  <c:v>10.252986898087773</c:v>
                </c:pt>
                <c:pt idx="41" formatCode="0.00_ ">
                  <c:v>10.857228807820867</c:v>
                </c:pt>
                <c:pt idx="42" formatCode="0.00_ ">
                  <c:v>11.406040243158706</c:v>
                </c:pt>
                <c:pt idx="43" formatCode="0.00_ ">
                  <c:v>11.997279028566568</c:v>
                </c:pt>
                <c:pt idx="44" formatCode="0.00_ ">
                  <c:v>12.61048711482052</c:v>
                </c:pt>
                <c:pt idx="45" formatCode="0.00_ ">
                  <c:v>13.217445482491048</c:v>
                </c:pt>
                <c:pt idx="46" formatCode="0.00_ ">
                  <c:v>13.819323334796971</c:v>
                </c:pt>
                <c:pt idx="47" formatCode="0.00_ ">
                  <c:v>14.423394237680156</c:v>
                </c:pt>
                <c:pt idx="48" formatCode="0.00_ ">
                  <c:v>15.02961988410542</c:v>
                </c:pt>
                <c:pt idx="49" formatCode="0.00_ ">
                  <c:v>15.596750657611366</c:v>
                </c:pt>
                <c:pt idx="50" formatCode="0.00_ ">
                  <c:v>16.123943044818191</c:v>
                </c:pt>
                <c:pt idx="51" formatCode="0.00_ ">
                  <c:v>16.649240828596827</c:v>
                </c:pt>
                <c:pt idx="52" formatCode="0.00_ ">
                  <c:v>17.063461005626177</c:v>
                </c:pt>
                <c:pt idx="53" formatCode="0.00_ ">
                  <c:v>17.522196826221492</c:v>
                </c:pt>
                <c:pt idx="54" formatCode="0.00_ ">
                  <c:v>17.965657542231178</c:v>
                </c:pt>
                <c:pt idx="55" formatCode="0.00_ ">
                  <c:v>18.387715666662366</c:v>
                </c:pt>
                <c:pt idx="56" formatCode="0.00_ ">
                  <c:v>18.758028199523789</c:v>
                </c:pt>
                <c:pt idx="57" formatCode="0.00_ ">
                  <c:v>19.07739474779633</c:v>
                </c:pt>
                <c:pt idx="58" formatCode="0.00_ ">
                  <c:v>19.386463447103889</c:v>
                </c:pt>
                <c:pt idx="59" formatCode="0.00_ ">
                  <c:v>19.689546599139096</c:v>
                </c:pt>
                <c:pt idx="60" formatCode="0.00_ ">
                  <c:v>20.006245688832326</c:v>
                </c:pt>
                <c:pt idx="61" formatCode="0.00_ ">
                  <c:v>20.534508594619595</c:v>
                </c:pt>
                <c:pt idx="62" formatCode="0.00_ ">
                  <c:v>20.932133501291489</c:v>
                </c:pt>
                <c:pt idx="63" formatCode="0.00_ ">
                  <c:v>21.403096768096695</c:v>
                </c:pt>
                <c:pt idx="64" formatCode="0.00_ ">
                  <c:v>21.919381954829213</c:v>
                </c:pt>
                <c:pt idx="65" formatCode="0.00_ ">
                  <c:v>22.400618292342589</c:v>
                </c:pt>
                <c:pt idx="66" formatCode="0.00_ ">
                  <c:v>22.902001394919989</c:v>
                </c:pt>
              </c:numCache>
            </c:numRef>
          </c:val>
          <c:smooth val="0"/>
        </c:ser>
        <c:dLbls>
          <c:showLegendKey val="0"/>
          <c:showVal val="0"/>
          <c:showCatName val="0"/>
          <c:showSerName val="0"/>
          <c:showPercent val="0"/>
          <c:showBubbleSize val="0"/>
        </c:dLbls>
        <c:smooth val="0"/>
        <c:axId val="94529584"/>
        <c:axId val="94530144"/>
      </c:lineChart>
      <c:catAx>
        <c:axId val="9452958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新細明體"/>
                <a:ea typeface="新細明體"/>
                <a:cs typeface="新細明體"/>
              </a:defRPr>
            </a:pPr>
            <a:endParaRPr lang="zh-TW"/>
          </a:p>
        </c:txPr>
        <c:crossAx val="94530144"/>
        <c:crosses val="autoZero"/>
        <c:auto val="1"/>
        <c:lblAlgn val="ctr"/>
        <c:lblOffset val="100"/>
        <c:tickLblSkip val="1"/>
        <c:tickMarkSkip val="1"/>
        <c:noMultiLvlLbl val="0"/>
      </c:catAx>
      <c:valAx>
        <c:axId val="94530144"/>
        <c:scaling>
          <c:orientation val="minMax"/>
        </c:scaling>
        <c:delete val="0"/>
        <c:axPos val="l"/>
        <c:numFmt formatCode="General" sourceLinked="1"/>
        <c:majorTickMark val="in"/>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新細明體"/>
                <a:ea typeface="新細明體"/>
                <a:cs typeface="新細明體"/>
              </a:defRPr>
            </a:pPr>
            <a:endParaRPr lang="zh-TW"/>
          </a:p>
        </c:txPr>
        <c:crossAx val="94529584"/>
        <c:crosses val="autoZero"/>
        <c:crossBetween val="between"/>
      </c:valAx>
      <c:spPr>
        <a:noFill/>
        <a:ln w="12700">
          <a:noFill/>
          <a:prstDash val="solid"/>
        </a:ln>
      </c:spPr>
    </c:plotArea>
    <c:legend>
      <c:legendPos val="r"/>
      <c:layout>
        <c:manualLayout>
          <c:xMode val="edge"/>
          <c:yMode val="edge"/>
          <c:x val="0.70871785595908265"/>
          <c:y val="0.74117327804420063"/>
          <c:w val="0.2811824080749889"/>
          <c:h val="0.15907737681924244"/>
        </c:manualLayout>
      </c:layout>
      <c:overlay val="0"/>
      <c:spPr>
        <a:solidFill>
          <a:srgbClr val="FFFFFF"/>
        </a:solidFill>
        <a:ln w="25400">
          <a:noFill/>
        </a:ln>
      </c:spPr>
      <c:txPr>
        <a:bodyPr/>
        <a:lstStyle/>
        <a:p>
          <a:pPr>
            <a:defRPr sz="1600" b="0" i="0" u="none" strike="noStrike" baseline="0">
              <a:solidFill>
                <a:srgbClr val="000000"/>
              </a:solidFill>
              <a:latin typeface="標楷體"/>
              <a:ea typeface="標楷體"/>
              <a:cs typeface="標楷體"/>
            </a:defRPr>
          </a:pPr>
          <a:endParaRPr lang="zh-TW"/>
        </a:p>
      </c:txPr>
    </c:legend>
    <c:plotVisOnly val="1"/>
    <c:dispBlanksAs val="gap"/>
    <c:showDLblsOverMax val="0"/>
  </c:chart>
  <c:spPr>
    <a:noFill/>
    <a:ln w="9525">
      <a:noFill/>
    </a:ln>
  </c:spPr>
  <c:txPr>
    <a:bodyPr/>
    <a:lstStyle/>
    <a:p>
      <a:pPr>
        <a:defRPr sz="1200" b="0" i="0" u="none" strike="noStrike" baseline="0">
          <a:solidFill>
            <a:srgbClr val="000000"/>
          </a:solidFill>
          <a:latin typeface="新細明體"/>
          <a:ea typeface="新細明體"/>
          <a:cs typeface="新細明體"/>
        </a:defRPr>
      </a:pPr>
      <a:endParaRPr lang="zh-TW"/>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2362428480169069"/>
          <c:y val="0.13045179904929871"/>
          <c:w val="0.8490756731395056"/>
          <c:h val="0.77603667305083712"/>
        </c:manualLayout>
      </c:layout>
      <c:bar3DChart>
        <c:barDir val="col"/>
        <c:grouping val="clustered"/>
        <c:varyColors val="0"/>
        <c:ser>
          <c:idx val="2"/>
          <c:order val="0"/>
          <c:tx>
            <c:strRef>
              <c:f>'5+及65+失能人數 (2)'!$A$3</c:f>
              <c:strCache>
                <c:ptCount val="1"/>
                <c:pt idx="0">
                  <c:v>5歲以上失能人數</c:v>
                </c:pt>
              </c:strCache>
            </c:strRef>
          </c:tx>
          <c:spPr>
            <a:solidFill>
              <a:srgbClr val="00B050"/>
            </a:solidFill>
          </c:spPr>
          <c:invertIfNegative val="0"/>
          <c:dPt>
            <c:idx val="0"/>
            <c:invertIfNegative val="0"/>
            <c:bubble3D val="0"/>
            <c:spPr>
              <a:solidFill>
                <a:srgbClr val="00B050"/>
              </a:solidFill>
            </c:spPr>
          </c:dPt>
          <c:dLbls>
            <c:dLbl>
              <c:idx val="0"/>
              <c:layout>
                <c:manualLayout>
                  <c:x val="1.2480499219969101E-2"/>
                  <c:y val="-1.084010531688710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640665626625285E-2"/>
                  <c:y val="-3.613368438962241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560582423296928E-2"/>
                  <c:y val="-1.084010531688693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8720748829953209E-2"/>
                  <c:y val="-7.2267368779244815E-3"/>
                </c:manualLayout>
              </c:layout>
              <c:showLegendKey val="0"/>
              <c:showVal val="1"/>
              <c:showCatName val="0"/>
              <c:showSerName val="0"/>
              <c:showPercent val="0"/>
              <c:showBubbleSize val="0"/>
              <c:extLst>
                <c:ext xmlns:c15="http://schemas.microsoft.com/office/drawing/2012/chart" uri="{CE6537A1-D6FC-4f65-9D91-7224C49458BB}"/>
              </c:extLst>
            </c:dLbl>
            <c:spPr>
              <a:noFill/>
            </c:spPr>
            <c:txPr>
              <a:bodyPr/>
              <a:lstStyle/>
              <a:p>
                <a:pPr>
                  <a:defRPr sz="1800" b="1"/>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'5+及65+失能人數 (2)'!$C$2:$F$2</c:f>
              <c:numCache>
                <c:formatCode>General</c:formatCode>
                <c:ptCount val="4"/>
                <c:pt idx="0">
                  <c:v>102</c:v>
                </c:pt>
                <c:pt idx="1">
                  <c:v>105</c:v>
                </c:pt>
                <c:pt idx="2">
                  <c:v>110</c:v>
                </c:pt>
                <c:pt idx="3">
                  <c:v>120</c:v>
                </c:pt>
              </c:numCache>
            </c:numRef>
          </c:cat>
          <c:val>
            <c:numRef>
              <c:f>'5+及65+失能人數 (2)'!$C$3:$F$3</c:f>
              <c:numCache>
                <c:formatCode>0_ </c:formatCode>
                <c:ptCount val="4"/>
                <c:pt idx="0">
                  <c:v>70.676909027645948</c:v>
                </c:pt>
                <c:pt idx="1">
                  <c:v>77.414889925578507</c:v>
                </c:pt>
                <c:pt idx="2">
                  <c:v>87.471461849171021</c:v>
                </c:pt>
                <c:pt idx="3">
                  <c:v>117.50332832866025</c:v>
                </c:pt>
              </c:numCache>
            </c:numRef>
          </c:val>
        </c:ser>
        <c:ser>
          <c:idx val="0"/>
          <c:order val="1"/>
          <c:tx>
            <c:strRef>
              <c:f>'5+及65+失能人數 (2)'!$A$4</c:f>
              <c:strCache>
                <c:ptCount val="1"/>
                <c:pt idx="0">
                  <c:v>65歲以上失能人數</c:v>
                </c:pt>
              </c:strCache>
            </c:strRef>
          </c:tx>
          <c:spPr>
            <a:solidFill>
              <a:srgbClr val="0070C0"/>
            </a:solidFill>
          </c:spPr>
          <c:invertIfNegative val="0"/>
          <c:dLbls>
            <c:dLbl>
              <c:idx val="0"/>
              <c:layout>
                <c:manualLayout>
                  <c:x val="1.0400416016640665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4560582423296928E-2"/>
                  <c:y val="-3.220611916264126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480499219969101E-2"/>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00416016640665E-2"/>
                  <c:y val="-6.4412238325282948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4560582423296928E-2"/>
                  <c:y val="-2.9521934859178258E-17"/>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4560582423296928E-2"/>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2880915236609928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b="1"/>
                </a:pPr>
                <a:endParaRPr lang="zh-TW"/>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'5+及65+失能人數 (2)'!$C$2:$F$2</c:f>
              <c:numCache>
                <c:formatCode>General</c:formatCode>
                <c:ptCount val="4"/>
                <c:pt idx="0">
                  <c:v>102</c:v>
                </c:pt>
                <c:pt idx="1">
                  <c:v>105</c:v>
                </c:pt>
                <c:pt idx="2">
                  <c:v>110</c:v>
                </c:pt>
                <c:pt idx="3">
                  <c:v>120</c:v>
                </c:pt>
              </c:numCache>
            </c:numRef>
          </c:cat>
          <c:val>
            <c:numRef>
              <c:f>'5+及65+失能人數 (2)'!$C$4:$F$4</c:f>
              <c:numCache>
                <c:formatCode>0_ </c:formatCode>
                <c:ptCount val="4"/>
                <c:pt idx="0">
                  <c:v>44.064043284391992</c:v>
                </c:pt>
                <c:pt idx="1">
                  <c:v>50.703811593716949</c:v>
                </c:pt>
                <c:pt idx="2">
                  <c:v>61.297983987775432</c:v>
                </c:pt>
                <c:pt idx="3">
                  <c:v>93.272598299713152</c:v>
                </c:pt>
              </c:numCache>
            </c:numRef>
          </c:val>
        </c:ser>
        <c:dLbls>
          <c:showLegendKey val="0"/>
          <c:showVal val="0"/>
          <c:showCatName val="0"/>
          <c:showSerName val="0"/>
          <c:showPercent val="0"/>
          <c:showBubbleSize val="0"/>
        </c:dLbls>
        <c:gapWidth val="150"/>
        <c:shape val="box"/>
        <c:axId val="94532944"/>
        <c:axId val="94533504"/>
        <c:axId val="0"/>
      </c:bar3DChart>
      <c:catAx>
        <c:axId val="94532944"/>
        <c:scaling>
          <c:orientation val="minMax"/>
        </c:scaling>
        <c:delete val="0"/>
        <c:axPos val="b"/>
        <c:title>
          <c:tx>
            <c:rich>
              <a:bodyPr/>
              <a:lstStyle/>
              <a:p>
                <a:pPr>
                  <a:defRPr sz="1400"/>
                </a:pPr>
                <a:r>
                  <a:rPr lang="zh-TW" altLang="en-US" sz="1400" b="0" dirty="0" smtClean="0"/>
                  <a:t>民國年</a:t>
                </a:r>
                <a:endParaRPr lang="zh-TW" altLang="en-US" sz="1400" b="0" dirty="0"/>
              </a:p>
            </c:rich>
          </c:tx>
          <c:layout>
            <c:manualLayout>
              <c:xMode val="edge"/>
              <c:yMode val="edge"/>
              <c:x val="0.92092706465154661"/>
              <c:y val="0.91858900518678199"/>
            </c:manualLayout>
          </c:layout>
          <c:overlay val="0"/>
        </c:title>
        <c:numFmt formatCode="General" sourceLinked="1"/>
        <c:majorTickMark val="out"/>
        <c:minorTickMark val="none"/>
        <c:tickLblPos val="nextTo"/>
        <c:txPr>
          <a:bodyPr/>
          <a:lstStyle/>
          <a:p>
            <a:pPr>
              <a:defRPr sz="1600" b="1"/>
            </a:pPr>
            <a:endParaRPr lang="zh-TW"/>
          </a:p>
        </c:txPr>
        <c:crossAx val="94533504"/>
        <c:crosses val="autoZero"/>
        <c:auto val="1"/>
        <c:lblAlgn val="ctr"/>
        <c:lblOffset val="100"/>
        <c:noMultiLvlLbl val="0"/>
      </c:catAx>
      <c:valAx>
        <c:axId val="94533504"/>
        <c:scaling>
          <c:orientation val="minMax"/>
        </c:scaling>
        <c:delete val="0"/>
        <c:axPos val="l"/>
        <c:majorGridlines/>
        <c:title>
          <c:tx>
            <c:rich>
              <a:bodyPr rot="0" vert="wordArtVertRtl"/>
              <a:lstStyle/>
              <a:p>
                <a:pPr>
                  <a:defRPr sz="1300" b="1"/>
                </a:pPr>
                <a:r>
                  <a:rPr lang="zh-TW" altLang="en-US" sz="1300" b="1"/>
                  <a:t>人數（單位：萬人）</a:t>
                </a:r>
              </a:p>
            </c:rich>
          </c:tx>
          <c:layout>
            <c:manualLayout>
              <c:xMode val="edge"/>
              <c:yMode val="edge"/>
              <c:x val="4.3034039349732524E-2"/>
              <c:y val="0.23668961669646371"/>
            </c:manualLayout>
          </c:layout>
          <c:overlay val="0"/>
        </c:title>
        <c:numFmt formatCode="0_ " sourceLinked="1"/>
        <c:majorTickMark val="out"/>
        <c:minorTickMark val="none"/>
        <c:tickLblPos val="nextTo"/>
        <c:txPr>
          <a:bodyPr/>
          <a:lstStyle/>
          <a:p>
            <a:pPr>
              <a:defRPr sz="1400" b="1"/>
            </a:pPr>
            <a:endParaRPr lang="zh-TW"/>
          </a:p>
        </c:txPr>
        <c:crossAx val="94532944"/>
        <c:crosses val="autoZero"/>
        <c:crossBetween val="between"/>
      </c:valAx>
      <c:spPr>
        <a:noFill/>
        <a:ln w="25400">
          <a:noFill/>
        </a:ln>
      </c:spPr>
    </c:plotArea>
    <c:legend>
      <c:legendPos val="r"/>
      <c:layout>
        <c:manualLayout>
          <c:xMode val="edge"/>
          <c:yMode val="edge"/>
          <c:x val="0.18765127287444291"/>
          <c:y val="3.6451303950850243E-2"/>
          <c:w val="0.71164743941891906"/>
          <c:h val="8.7320171935029861E-2"/>
        </c:manualLayout>
      </c:layout>
      <c:overlay val="0"/>
      <c:txPr>
        <a:bodyPr/>
        <a:lstStyle/>
        <a:p>
          <a:pPr>
            <a:defRPr sz="1600" b="1"/>
          </a:pPr>
          <a:endParaRPr lang="zh-TW"/>
        </a:p>
      </c:txPr>
    </c:legend>
    <c:plotVisOnly val="1"/>
    <c:dispBlanksAs val="gap"/>
    <c:showDLblsOverMax val="0"/>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0.70755</cdr:x>
      <cdr:y>0.63415</cdr:y>
    </cdr:from>
    <cdr:to>
      <cdr:x>0.95129</cdr:x>
      <cdr:y>0.89996</cdr:y>
    </cdr:to>
    <cdr:sp macro="" textlink="">
      <cdr:nvSpPr>
        <cdr:cNvPr id="2" name="文字方塊 1"/>
        <cdr:cNvSpPr txBox="1"/>
      </cdr:nvSpPr>
      <cdr:spPr>
        <a:xfrm xmlns:a="http://schemas.openxmlformats.org/drawingml/2006/main">
          <a:off x="5400600" y="1872208"/>
          <a:ext cx="1860432" cy="7847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800" b="1" dirty="0" smtClean="0">
              <a:solidFill>
                <a:srgbClr val="002060"/>
              </a:solidFill>
              <a:latin typeface="標楷體" pitchFamily="65" charset="-120"/>
              <a:ea typeface="標楷體" pitchFamily="65" charset="-120"/>
            </a:rPr>
            <a:t>二代健保實施後</a:t>
          </a:r>
          <a:endParaRPr lang="zh-TW" altLang="en-US" sz="1800" b="1" dirty="0">
            <a:solidFill>
              <a:srgbClr val="002060"/>
            </a:solidFill>
            <a:latin typeface="標楷體" pitchFamily="65" charset="-120"/>
            <a:ea typeface="標楷體" pitchFamily="65"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文字方塊"/>
          <p:cNvSpPr>
            <a:spLocks noGrp="1"/>
          </p:cNvSpPr>
          <p:nvPr>
            <p:ph type="hdr"/>
          </p:nvPr>
        </p:nvSpPr>
        <p:spPr>
          <a:xfrm>
            <a:off x="1" y="0"/>
            <a:ext cx="2922948" cy="539417"/>
          </a:xfrm>
          <a:prstGeom prst="rect">
            <a:avLst/>
          </a:prstGeom>
          <a:noFill/>
          <a:ln w="9525" cmpd="sng">
            <a:noFill/>
            <a:prstDash val="solid"/>
            <a:miter/>
          </a:ln>
        </p:spPr>
        <p:txBody>
          <a:bodyPr vert="horz" wrap="square" lIns="91321" tIns="45661" rIns="91321" bIns="45661" anchor="t" anchorCtr="0">
            <a:prstTxWarp prst="textNoShape">
              <a:avLst/>
            </a:prstTxWarp>
          </a:bodyPr>
          <a:lstStyle/>
          <a:p>
            <a:pPr algn="l"/>
            <a:r>
              <a:rPr lang="zh-TW" altLang="en-US" sz="1200" dirty="0">
                <a:cs typeface="新細明體" pitchFamily="18" charset="-120"/>
              </a:rPr>
              <a:t>&lt;頁首&gt;</a:t>
            </a:r>
          </a:p>
        </p:txBody>
      </p:sp>
      <p:sp>
        <p:nvSpPr>
          <p:cNvPr id="16" name="文字方塊"/>
          <p:cNvSpPr>
            <a:spLocks noGrp="1"/>
          </p:cNvSpPr>
          <p:nvPr>
            <p:ph type="dt" idx="1"/>
          </p:nvPr>
        </p:nvSpPr>
        <p:spPr>
          <a:xfrm>
            <a:off x="3821230" y="0"/>
            <a:ext cx="2922948" cy="539417"/>
          </a:xfrm>
          <a:prstGeom prst="rect">
            <a:avLst/>
          </a:prstGeom>
          <a:noFill/>
          <a:ln w="9525" cmpd="sng">
            <a:noFill/>
            <a:prstDash val="solid"/>
            <a:miter/>
          </a:ln>
        </p:spPr>
        <p:txBody>
          <a:bodyPr vert="horz" wrap="square" lIns="91321" tIns="45661" rIns="91321" bIns="45661" anchor="t" anchorCtr="0">
            <a:prstTxWarp prst="textNoShape">
              <a:avLst/>
            </a:prstTxWarp>
          </a:bodyPr>
          <a:lstStyle/>
          <a:p>
            <a:pPr algn="r"/>
            <a:fld id="{CAD2D6BD-DE1B-4B5F-8B41-2702339687B9}" type="datetime5">
              <a:rPr lang="zh-TW" altLang="en-US" sz="1200">
                <a:cs typeface="新細明體" pitchFamily="18" charset="-120"/>
              </a:rPr>
              <a:pPr algn="r"/>
              <a:t>2015年4月23日星期四</a:t>
            </a:fld>
            <a:endParaRPr lang="zh-TW" altLang="en-US" sz="1200" dirty="0">
              <a:cs typeface="新細明體" pitchFamily="18" charset="-120"/>
            </a:endParaRPr>
          </a:p>
        </p:txBody>
      </p:sp>
      <p:sp>
        <p:nvSpPr>
          <p:cNvPr id="17" name="文字方塊"/>
          <p:cNvSpPr>
            <a:spLocks noGrp="1"/>
          </p:cNvSpPr>
          <p:nvPr>
            <p:ph type="ftr" idx="2"/>
          </p:nvPr>
        </p:nvSpPr>
        <p:spPr>
          <a:xfrm>
            <a:off x="1"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pPr algn="l"/>
            <a:r>
              <a:rPr lang="zh-TW" altLang="en-US" sz="1200" dirty="0">
                <a:cs typeface="新細明體" pitchFamily="18" charset="-120"/>
              </a:rPr>
              <a:t>&lt;頁尾&gt;</a:t>
            </a:r>
          </a:p>
        </p:txBody>
      </p:sp>
      <p:sp>
        <p:nvSpPr>
          <p:cNvPr id="18" name="文字方塊"/>
          <p:cNvSpPr>
            <a:spLocks noGrp="1"/>
          </p:cNvSpPr>
          <p:nvPr>
            <p:ph type="sldNum" idx="3"/>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pPr algn="r"/>
            <a:r>
              <a:rPr lang="zh-TW" altLang="en-US" sz="1200" dirty="0">
                <a:cs typeface="新細明體" pitchFamily="18" charset="-120"/>
              </a:rPr>
              <a:t>&lt;#&gt;</a:t>
            </a:r>
          </a:p>
        </p:txBody>
      </p:sp>
    </p:spTree>
    <p:extLst>
      <p:ext uri="{BB962C8B-B14F-4D97-AF65-F5344CB8AC3E}">
        <p14:creationId xmlns:p14="http://schemas.microsoft.com/office/powerpoint/2010/main" val="561882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字方塊"/>
          <p:cNvSpPr>
            <a:spLocks noGrp="1"/>
          </p:cNvSpPr>
          <p:nvPr>
            <p:ph type="hdr"/>
          </p:nvPr>
        </p:nvSpPr>
        <p:spPr>
          <a:xfrm>
            <a:off x="1" y="0"/>
            <a:ext cx="2922948" cy="539417"/>
          </a:xfrm>
          <a:prstGeom prst="rect">
            <a:avLst/>
          </a:prstGeom>
          <a:noFill/>
          <a:ln w="9525" cmpd="sng">
            <a:noFill/>
            <a:prstDash val="solid"/>
            <a:miter/>
          </a:ln>
        </p:spPr>
        <p:txBody>
          <a:bodyPr vert="horz" wrap="square" lIns="91321" tIns="45661" rIns="91321" bIns="45661" anchor="t" anchorCtr="0">
            <a:prstTxWarp prst="textNoShape">
              <a:avLst/>
            </a:prstTxWarp>
          </a:bodyPr>
          <a:lstStyle>
            <a:lvl1pPr algn="l" fontAlgn="auto">
              <a:spcBef>
                <a:spcPts val="0"/>
              </a:spcBef>
              <a:spcAft>
                <a:spcPts val="0"/>
              </a:spcAft>
              <a:defRPr/>
            </a:lvl1pPr>
          </a:lstStyle>
          <a:p>
            <a:endParaRPr lang="zh-TW" altLang="en-US" sz="1200" dirty="0">
              <a:latin typeface="Calibri" charset="0"/>
              <a:cs typeface="新細明體" pitchFamily="18" charset="-120"/>
            </a:endParaRPr>
          </a:p>
        </p:txBody>
      </p:sp>
      <p:sp>
        <p:nvSpPr>
          <p:cNvPr id="10" name="文字方塊"/>
          <p:cNvSpPr>
            <a:spLocks noGrp="1"/>
          </p:cNvSpPr>
          <p:nvPr>
            <p:ph type="dt" idx="1"/>
          </p:nvPr>
        </p:nvSpPr>
        <p:spPr>
          <a:xfrm>
            <a:off x="3821230" y="0"/>
            <a:ext cx="2922948" cy="539417"/>
          </a:xfrm>
          <a:prstGeom prst="rect">
            <a:avLst/>
          </a:prstGeom>
          <a:noFill/>
          <a:ln w="9525" cmpd="sng">
            <a:noFill/>
            <a:prstDash val="solid"/>
            <a:miter/>
          </a:ln>
        </p:spPr>
        <p:txBody>
          <a:bodyPr vert="horz" wrap="square" lIns="91321" tIns="45661" rIns="91321" bIns="45661" anchor="t" anchorCtr="0">
            <a:prstTxWarp prst="textNoShape">
              <a:avLst/>
            </a:prstTxWarp>
          </a:bodyPr>
          <a:lstStyle>
            <a:lvl1pPr algn="r" fontAlgn="auto">
              <a:spcBef>
                <a:spcPts val="0"/>
              </a:spcBef>
              <a:spcAft>
                <a:spcPts val="0"/>
              </a:spcAft>
              <a:defRPr/>
            </a:lvl1pPr>
          </a:lstStyle>
          <a:p>
            <a:fld id="{CAD2D6BD-DE1B-4B5F-8B41-2702339687B9}" type="datetime5">
              <a:rPr lang="zh-TW" altLang="en-US" sz="1200" smtClean="0">
                <a:latin typeface="Calibri" charset="0"/>
                <a:cs typeface="新細明體" pitchFamily="18" charset="-120"/>
              </a:rPr>
              <a:pPr/>
              <a:t>2015年4月23日星期四</a:t>
            </a:fld>
            <a:endParaRPr lang="zh-TW" altLang="en-US" sz="1200" dirty="0">
              <a:latin typeface="Calibri" charset="0"/>
              <a:cs typeface="新細明體" pitchFamily="18" charset="-120"/>
            </a:endParaRPr>
          </a:p>
        </p:txBody>
      </p:sp>
      <p:sp>
        <p:nvSpPr>
          <p:cNvPr id="11" name="物件"/>
          <p:cNvSpPr>
            <a:spLocks noGrp="1" noRot="1" noChangeAspect="1"/>
          </p:cNvSpPr>
          <p:nvPr>
            <p:ph type="sldImg" idx="2"/>
          </p:nvPr>
        </p:nvSpPr>
        <p:spPr>
          <a:xfrm>
            <a:off x="679450" y="809625"/>
            <a:ext cx="5391150" cy="4044950"/>
          </a:xfrm>
          <a:prstGeom prst="rect">
            <a:avLst/>
          </a:prstGeom>
          <a:noFill/>
          <a:ln w="12700" cmpd="sng">
            <a:solidFill>
              <a:srgbClr val="000000"/>
            </a:solidFill>
            <a:prstDash val="solid"/>
            <a:miter/>
          </a:ln>
        </p:spPr>
      </p:sp>
      <p:sp>
        <p:nvSpPr>
          <p:cNvPr id="12" name="文字方塊"/>
          <p:cNvSpPr>
            <a:spLocks noGrp="1"/>
          </p:cNvSpPr>
          <p:nvPr>
            <p:ph type="body" idx="3"/>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文字方塊"/>
          <p:cNvSpPr>
            <a:spLocks noGrp="1"/>
          </p:cNvSpPr>
          <p:nvPr>
            <p:ph type="ftr" idx="4"/>
          </p:nvPr>
        </p:nvSpPr>
        <p:spPr>
          <a:xfrm>
            <a:off x="1"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lvl1pPr algn="l" fontAlgn="auto">
              <a:spcBef>
                <a:spcPts val="0"/>
              </a:spcBef>
              <a:spcAft>
                <a:spcPts val="0"/>
              </a:spcAft>
              <a:defRPr/>
            </a:lvl1pPr>
          </a:lstStyle>
          <a:p>
            <a:endParaRPr lang="zh-TW" altLang="en-US" sz="1200" dirty="0">
              <a:latin typeface="Calibri" charset="0"/>
              <a:cs typeface="新細明體" pitchFamily="18" charset="-120"/>
            </a:endParaRP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lvl1pPr algn="r" fontAlgn="auto">
              <a:spcBef>
                <a:spcPts val="0"/>
              </a:spcBef>
              <a:spcAft>
                <a:spcPts val="0"/>
              </a:spcAft>
              <a:defRPr/>
            </a:lvl1pPr>
          </a:lstStyle>
          <a:p>
            <a:fld id="{CAD2D6BD-DE1B-4B5F-8B41-2702339687B9}" type="slidenum">
              <a:rPr lang="zh-TW" altLang="en-US" sz="1200" smtClean="0">
                <a:latin typeface="Calibri" charset="0"/>
                <a:cs typeface="新細明體" pitchFamily="18" charset="-120"/>
              </a:rPr>
              <a:pPr/>
              <a:t>‹#›</a:t>
            </a:fld>
            <a:endParaRPr lang="zh-TW" altLang="en-US" sz="1200" dirty="0">
              <a:latin typeface="Calibri" charset="0"/>
              <a:cs typeface="新細明體" pitchFamily="18" charset="-120"/>
            </a:endParaRPr>
          </a:p>
        </p:txBody>
      </p:sp>
      <p:sp>
        <p:nvSpPr>
          <p:cNvPr id="2"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lvl1pPr algn="r" fontAlgn="auto">
              <a:spcBef>
                <a:spcPts val="0"/>
              </a:spcBef>
              <a:spcAft>
                <a:spcPts val="0"/>
              </a:spcAft>
              <a:defRPr/>
            </a:lvl1pPr>
          </a:lstStyle>
          <a:p>
            <a:fld id="{CAD2D6BD-DE1B-4B5F-8B41-2702339687B9}" type="slidenum">
              <a:rPr lang="zh-TW" altLang="en-US" sz="1200" smtClean="0">
                <a:latin typeface="Calibri" charset="0"/>
                <a:cs typeface="新細明體" pitchFamily="18" charset="-120"/>
              </a:rPr>
              <a:pPr/>
              <a:t>‹#›</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605987286"/>
      </p:ext>
    </p:extLst>
  </p:cSld>
  <p:clrMap bg1="lt1" tx1="dk1" bg2="lt2" tx2="dk2" accent1="accent1" accent2="accent2" accent3="accent3" accent4="accent4" accent5="accent5" accent6="accent6" hlink="hlink" folHlink="folHlink"/>
  <p:notesStyle>
    <a:lvl1pPr algn="l" defTabSz="914400" eaLnBrk="0" fontAlgn="base" hangingPunct="0">
      <a:spcBef>
        <a:spcPct val="30000"/>
      </a:spcBef>
      <a:spcAft>
        <a:spcPts val="0"/>
      </a:spcAft>
      <a:buNone/>
      <a:defRPr sz="1200" kern="1200">
        <a:solidFill>
          <a:schemeClr val="tx1"/>
        </a:solidFill>
        <a:latin typeface="Calibri" charset="0"/>
        <a:ea typeface="新細明體" pitchFamily="18" charset="-120"/>
        <a:cs typeface="新細明體" pitchFamily="18" charset="-120"/>
      </a:defRPr>
    </a:lvl1pPr>
    <a:lvl2pPr marL="457200" indent="0" algn="l" defTabSz="914400" eaLnBrk="0" fontAlgn="base" hangingPunct="0">
      <a:spcBef>
        <a:spcPct val="30000"/>
      </a:spcBef>
      <a:spcAft>
        <a:spcPts val="0"/>
      </a:spcAft>
      <a:buNone/>
      <a:defRPr sz="1200" kern="1200">
        <a:solidFill>
          <a:schemeClr val="tx1"/>
        </a:solidFill>
        <a:latin typeface="Calibri" charset="0"/>
        <a:ea typeface="新細明體" pitchFamily="18" charset="-120"/>
        <a:cs typeface="新細明體" pitchFamily="18" charset="-120"/>
      </a:defRPr>
    </a:lvl2pPr>
    <a:lvl3pPr marL="914400" indent="0" algn="l" defTabSz="914400" eaLnBrk="0" fontAlgn="base" hangingPunct="0">
      <a:spcBef>
        <a:spcPct val="30000"/>
      </a:spcBef>
      <a:spcAft>
        <a:spcPts val="0"/>
      </a:spcAft>
      <a:buNone/>
      <a:defRPr sz="1200" kern="1200">
        <a:solidFill>
          <a:schemeClr val="tx1"/>
        </a:solidFill>
        <a:latin typeface="Calibri" charset="0"/>
        <a:ea typeface="新細明體" pitchFamily="18" charset="-120"/>
        <a:cs typeface="新細明體" pitchFamily="18" charset="-120"/>
      </a:defRPr>
    </a:lvl3pPr>
    <a:lvl4pPr marL="1371600" indent="0" algn="l" defTabSz="914400" eaLnBrk="0" fontAlgn="base" hangingPunct="0">
      <a:spcBef>
        <a:spcPct val="30000"/>
      </a:spcBef>
      <a:spcAft>
        <a:spcPts val="0"/>
      </a:spcAft>
      <a:buNone/>
      <a:defRPr sz="1200" kern="1200">
        <a:solidFill>
          <a:schemeClr val="tx1"/>
        </a:solidFill>
        <a:latin typeface="Calibri" charset="0"/>
        <a:ea typeface="新細明體" pitchFamily="18" charset="-120"/>
        <a:cs typeface="新細明體" pitchFamily="18" charset="-120"/>
      </a:defRPr>
    </a:lvl4pPr>
    <a:lvl5pPr marL="1828800" indent="0" algn="l" defTabSz="914400" eaLnBrk="0" fontAlgn="base" hangingPunct="0">
      <a:spcBef>
        <a:spcPct val="30000"/>
      </a:spcBef>
      <a:spcAft>
        <a:spcPts val="0"/>
      </a:spcAft>
      <a:buNone/>
      <a:defRPr sz="1200" kern="1200">
        <a:solidFill>
          <a:schemeClr val="tx1"/>
        </a:solidFill>
        <a:latin typeface="Calibri" charset="0"/>
        <a:ea typeface="新細明體" pitchFamily="18" charset="-120"/>
        <a:cs typeface="新細明體" pitchFamily="18" charset="-120"/>
      </a:defRPr>
    </a:lvl5pPr>
    <a:lvl6pPr marL="2286000" indent="0" algn="l" defTabSz="914400" eaLnBrk="1" fontAlgn="auto" latinLnBrk="0" hangingPunct="1">
      <a:buNone/>
      <a:defRPr sz="1200" kern="1200">
        <a:solidFill>
          <a:schemeClr val="tx1"/>
        </a:solidFill>
        <a:latin typeface="Calibri" charset="0"/>
        <a:ea typeface="新細明體" pitchFamily="18" charset="-120"/>
        <a:cs typeface="新細明體" pitchFamily="18" charset="-120"/>
      </a:defRPr>
    </a:lvl6pPr>
    <a:lvl7pPr marL="2743200" indent="0" algn="l" defTabSz="914400" eaLnBrk="1" fontAlgn="auto" latinLnBrk="0" hangingPunct="1">
      <a:buNone/>
      <a:defRPr sz="1200" kern="1200">
        <a:solidFill>
          <a:schemeClr val="tx1"/>
        </a:solidFill>
        <a:latin typeface="Calibri" charset="0"/>
        <a:ea typeface="新細明體" pitchFamily="18" charset="-120"/>
        <a:cs typeface="新細明體" pitchFamily="18" charset="-120"/>
      </a:defRPr>
    </a:lvl7pPr>
    <a:lvl8pPr marL="3200400" indent="0" algn="l" defTabSz="914400" eaLnBrk="1" fontAlgn="auto" latinLnBrk="0" hangingPunct="1">
      <a:buNone/>
      <a:defRPr sz="1200" kern="1200">
        <a:solidFill>
          <a:schemeClr val="tx1"/>
        </a:solidFill>
        <a:latin typeface="Calibri" charset="0"/>
        <a:ea typeface="新細明體" pitchFamily="18" charset="-120"/>
        <a:cs typeface="新細明體" pitchFamily="18" charset="-120"/>
      </a:defRPr>
    </a:lvl8pPr>
    <a:lvl9pPr marL="3200400" indent="0" algn="l" defTabSz="914400" eaLnBrk="1" fontAlgn="auto" latinLnBrk="0" hangingPunct="1">
      <a:buNone/>
      <a:defRPr sz="1200" kern="1200">
        <a:solidFill>
          <a:schemeClr val="tx1"/>
        </a:solidFill>
        <a:latin typeface="Calibri" charset="0"/>
        <a:ea typeface="新細明體" pitchFamily="18" charset="-120"/>
        <a:cs typeface="新細明體" pitchFamily="18" charset="-12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31"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32"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1</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1</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28157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035"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en-US" altLang="zh-TW" sz="1400" dirty="0" smtClean="0">
                <a:latin typeface="Times New Roman" pitchFamily="18" charset="0"/>
                <a:ea typeface="標楷體" pitchFamily="65" charset="-120"/>
                <a:cs typeface="Times New Roman" pitchFamily="18" charset="0"/>
              </a:rPr>
              <a:t>2012</a:t>
            </a:r>
            <a:r>
              <a:rPr lang="zh-TW" altLang="en-US" sz="1400" dirty="0" smtClean="0">
                <a:latin typeface="Times New Roman" pitchFamily="18" charset="0"/>
                <a:ea typeface="標楷體" pitchFamily="65" charset="-120"/>
                <a:cs typeface="Times New Roman" pitchFamily="18" charset="0"/>
              </a:rPr>
              <a:t>年每人每年平均門診次數為</a:t>
            </a:r>
            <a:r>
              <a:rPr lang="en-US" altLang="zh-TW" sz="1400" dirty="0" smtClean="0">
                <a:latin typeface="Times New Roman" pitchFamily="18" charset="0"/>
                <a:ea typeface="標楷體" pitchFamily="65" charset="-120"/>
                <a:cs typeface="Times New Roman" pitchFamily="18" charset="0"/>
              </a:rPr>
              <a:t>15.12</a:t>
            </a:r>
            <a:r>
              <a:rPr lang="zh-TW" altLang="en-US" sz="1400" dirty="0" smtClean="0">
                <a:latin typeface="Times New Roman" pitchFamily="18" charset="0"/>
                <a:ea typeface="標楷體" pitchFamily="65" charset="-120"/>
                <a:cs typeface="Times New Roman" pitchFamily="18" charset="0"/>
              </a:rPr>
              <a:t>次，比大多數</a:t>
            </a:r>
            <a:r>
              <a:rPr lang="en-US" altLang="zh-TW" sz="1400" dirty="0" smtClean="0">
                <a:latin typeface="Times New Roman" pitchFamily="18" charset="0"/>
                <a:ea typeface="標楷體" pitchFamily="65" charset="-120"/>
                <a:cs typeface="Times New Roman" pitchFamily="18" charset="0"/>
              </a:rPr>
              <a:t>OECD</a:t>
            </a:r>
            <a:r>
              <a:rPr lang="zh-TW" altLang="en-US" sz="1400" dirty="0" smtClean="0">
                <a:latin typeface="Times New Roman" pitchFamily="18" charset="0"/>
                <a:ea typeface="標楷體" pitchFamily="65" charset="-120"/>
                <a:cs typeface="Times New Roman" pitchFamily="18" charset="0"/>
              </a:rPr>
              <a:t>國家為高，這應是就醫方便所致，但仍有改善空間。在住院方面，平均每年每百人住院次數為</a:t>
            </a:r>
            <a:r>
              <a:rPr lang="en-US" altLang="zh-TW" sz="1400" dirty="0" smtClean="0">
                <a:latin typeface="Times New Roman" pitchFamily="18" charset="0"/>
                <a:ea typeface="標楷體" pitchFamily="65" charset="-120"/>
                <a:cs typeface="Times New Roman" pitchFamily="18" charset="0"/>
              </a:rPr>
              <a:t>13.77</a:t>
            </a:r>
            <a:r>
              <a:rPr lang="zh-TW" altLang="en-US" sz="1400" dirty="0" smtClean="0">
                <a:latin typeface="Times New Roman" pitchFamily="18" charset="0"/>
                <a:ea typeface="標楷體" pitchFamily="65" charset="-120"/>
                <a:cs typeface="Times New Roman" pitchFamily="18" charset="0"/>
              </a:rPr>
              <a:t>件，約與其他國家相當。</a:t>
            </a:r>
            <a:endParaRPr lang="en-US" altLang="zh-TW" sz="1400" dirty="0" smtClean="0">
              <a:latin typeface="Times New Roman" pitchFamily="18" charset="0"/>
              <a:ea typeface="標楷體" pitchFamily="65" charset="-120"/>
              <a:cs typeface="Times New Roman" pitchFamily="18" charset="0"/>
            </a:endParaRPr>
          </a:p>
          <a:p>
            <a:endParaRPr lang="zh-TW" altLang="en-US" dirty="0" smtClean="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96E6E25C-C11E-4E25-B7E6-2B179F8482D5}" type="slidenum">
              <a:rPr lang="zh-TW" altLang="en-US" smtClean="0"/>
              <a:pPr>
                <a:defRPr/>
              </a:pPr>
              <a:t>10</a:t>
            </a:fld>
            <a:endParaRPr lang="zh-TW" altLang="en-US"/>
          </a:p>
        </p:txBody>
      </p:sp>
    </p:spTree>
    <p:extLst>
      <p:ext uri="{BB962C8B-B14F-4D97-AF65-F5344CB8AC3E}">
        <p14:creationId xmlns:p14="http://schemas.microsoft.com/office/powerpoint/2010/main" val="425796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505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180740" indent="-180740" eaLnBrk="1" hangingPunct="1">
              <a:lnSpc>
                <a:spcPct val="120000"/>
              </a:lnSpc>
              <a:buFont typeface="Wingdings" pitchFamily="2" charset="2"/>
              <a:buChar char="u"/>
            </a:pPr>
            <a:r>
              <a:rPr lang="zh-TW" altLang="en-US" sz="1400" dirty="0" smtClean="0">
                <a:latin typeface="標楷體" pitchFamily="65" charset="-120"/>
                <a:ea typeface="標楷體" pitchFamily="65" charset="-120"/>
                <a:cs typeface="Times New Roman" pitchFamily="18" charset="0"/>
              </a:rPr>
              <a:t>全民健保的特約醫療院所超過</a:t>
            </a:r>
            <a:r>
              <a:rPr lang="en-US" altLang="zh-TW" sz="1400" dirty="0" smtClean="0">
                <a:latin typeface="標楷體" pitchFamily="65" charset="-120"/>
                <a:ea typeface="標楷體" pitchFamily="65" charset="-120"/>
                <a:cs typeface="Times New Roman" pitchFamily="18" charset="0"/>
              </a:rPr>
              <a:t>2</a:t>
            </a:r>
            <a:r>
              <a:rPr lang="zh-TW" altLang="en-US" sz="1400" dirty="0" smtClean="0">
                <a:latin typeface="標楷體" pitchFamily="65" charset="-120"/>
                <a:ea typeface="標楷體" pitchFamily="65" charset="-120"/>
                <a:cs typeface="Times New Roman" pitchFamily="18" charset="0"/>
              </a:rPr>
              <a:t>萬家，均衡分佈全台各鄉鎮，民眾可自由選擇診所或醫院看病，就醫方便。</a:t>
            </a:r>
            <a:endParaRPr lang="en-US" altLang="zh-TW" sz="1400" dirty="0" smtClean="0">
              <a:latin typeface="標楷體" pitchFamily="65" charset="-120"/>
              <a:ea typeface="標楷體" pitchFamily="65" charset="-120"/>
              <a:cs typeface="Times New Roman" pitchFamily="18" charset="0"/>
            </a:endParaRPr>
          </a:p>
          <a:p>
            <a:pPr marL="180740" indent="-180740" eaLnBrk="1" hangingPunct="1">
              <a:lnSpc>
                <a:spcPct val="120000"/>
              </a:lnSpc>
              <a:buFont typeface="Wingdings" pitchFamily="2" charset="2"/>
              <a:buChar char="u"/>
            </a:pPr>
            <a:r>
              <a:rPr lang="zh-TW" altLang="en-US" sz="1400" dirty="0" smtClean="0">
                <a:latin typeface="標楷體" pitchFamily="65" charset="-120"/>
                <a:ea typeface="標楷體" pitchFamily="65" charset="-120"/>
                <a:cs typeface="Times New Roman" pitchFamily="18" charset="0"/>
              </a:rPr>
              <a:t>另對於山地、離島這些醫院和診所較少的地方，健保署實施「山地離島地區醫療給付效益提昇計畫」，鼓勵大型醫院至該地區提供定點或巡迴醫療服務，加強照顧該地民眾健康。</a:t>
            </a:r>
            <a:endParaRPr lang="en-US" altLang="zh-TW" sz="1400" dirty="0" smtClean="0">
              <a:latin typeface="標楷體" pitchFamily="65" charset="-120"/>
              <a:ea typeface="標楷體" pitchFamily="65" charset="-120"/>
              <a:cs typeface="Times New Roman" pitchFamily="18" charset="0"/>
            </a:endParaRPr>
          </a:p>
          <a:p>
            <a:pPr marL="180740" indent="-180740" eaLnBrk="1" hangingPunct="1">
              <a:lnSpc>
                <a:spcPct val="120000"/>
              </a:lnSpc>
            </a:pPr>
            <a:endParaRPr lang="zh-TW" altLang="en-US" sz="1400" dirty="0" smtClean="0">
              <a:latin typeface="標楷體" pitchFamily="65" charset="-120"/>
              <a:ea typeface="標楷體" pitchFamily="65" charset="-120"/>
              <a:cs typeface="Times New Roman" pitchFamily="18" charset="0"/>
            </a:endParaRPr>
          </a:p>
          <a:p>
            <a:pPr marL="180740" indent="-180740"/>
            <a:endParaRPr lang="zh-TW" altLang="en-US" sz="1400" dirty="0" smtClean="0">
              <a:latin typeface="標楷體" pitchFamily="65" charset="-12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8023ED10-3BAF-4C1B-A870-878EC6B3883D}" type="slidenum">
              <a:rPr lang="zh-TW" altLang="en-US" smtClean="0"/>
              <a:pPr>
                <a:defRPr/>
              </a:pPr>
              <a:t>11</a:t>
            </a:fld>
            <a:endParaRPr lang="zh-TW" altLang="en-US"/>
          </a:p>
        </p:txBody>
      </p:sp>
    </p:spTree>
    <p:extLst>
      <p:ext uri="{BB962C8B-B14F-4D97-AF65-F5344CB8AC3E}">
        <p14:creationId xmlns:p14="http://schemas.microsoft.com/office/powerpoint/2010/main" val="33452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608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en-US" altLang="zh-TW" sz="1400" dirty="0" smtClean="0">
              <a:ea typeface="標楷體" pitchFamily="65" charset="-120"/>
            </a:endParaRPr>
          </a:p>
          <a:p>
            <a:r>
              <a:rPr lang="zh-TW" altLang="en-US" dirty="0" smtClean="0"/>
              <a:t/>
            </a:r>
            <a:br>
              <a:rPr lang="zh-TW" altLang="en-US" dirty="0" smtClean="0"/>
            </a:br>
            <a:r>
              <a:rPr lang="zh-TW" altLang="en-US" dirty="0" smtClean="0"/>
              <a:t/>
            </a:r>
            <a:br>
              <a:rPr lang="zh-TW" altLang="en-US" dirty="0" smtClean="0"/>
            </a:br>
            <a:endParaRPr lang="zh-TW" altLang="en-US" dirty="0" smtClean="0"/>
          </a:p>
          <a:p>
            <a:endParaRPr lang="en-US" altLang="zh-TW" dirty="0" smtClean="0">
              <a:latin typeface="標楷體" pitchFamily="65" charset="-120"/>
              <a:ea typeface="標楷體" pitchFamily="65" charset="-120"/>
              <a:cs typeface="Times New Roman" pitchFamily="18" charset="0"/>
            </a:endParaRPr>
          </a:p>
        </p:txBody>
      </p:sp>
      <p:sp>
        <p:nvSpPr>
          <p:cNvPr id="4" name="投影片編號版面配置區 3"/>
          <p:cNvSpPr>
            <a:spLocks noGrp="1"/>
          </p:cNvSpPr>
          <p:nvPr>
            <p:ph type="sldNum" sz="quarter" idx="5"/>
          </p:nvPr>
        </p:nvSpPr>
        <p:spPr/>
        <p:txBody>
          <a:bodyPr/>
          <a:lstStyle/>
          <a:p>
            <a:pPr>
              <a:defRPr/>
            </a:pPr>
            <a:fld id="{C1F25994-6A10-4BDC-9CD8-AD6ABC340ECC}" type="slidenum">
              <a:rPr lang="zh-TW" altLang="en-US" smtClean="0"/>
              <a:pPr>
                <a:defRPr/>
              </a:pPr>
              <a:t>12</a:t>
            </a:fld>
            <a:endParaRPr lang="zh-TW" altLang="en-US"/>
          </a:p>
        </p:txBody>
      </p:sp>
    </p:spTree>
    <p:extLst>
      <p:ext uri="{BB962C8B-B14F-4D97-AF65-F5344CB8AC3E}">
        <p14:creationId xmlns:p14="http://schemas.microsoft.com/office/powerpoint/2010/main" val="2231642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a:ln/>
        </p:spPr>
      </p:sp>
      <p:sp>
        <p:nvSpPr>
          <p:cNvPr id="96259" name="備忘稿版面配置區 2"/>
          <p:cNvSpPr>
            <a:spLocks noGrp="1"/>
          </p:cNvSpPr>
          <p:nvPr>
            <p:ph type="body" idx="1"/>
          </p:nvPr>
        </p:nvSpPr>
        <p:spPr>
          <a:noFill/>
          <a:ln/>
        </p:spPr>
        <p:txBody>
          <a:bodyPr/>
          <a:lstStyle/>
          <a:p>
            <a:pPr>
              <a:spcBef>
                <a:spcPct val="0"/>
              </a:spcBef>
            </a:pPr>
            <a:endParaRPr lang="zh-TW" altLang="en-US" sz="1400" dirty="0" smtClean="0">
              <a:latin typeface="標楷體" pitchFamily="65" charset="-120"/>
              <a:ea typeface="標楷體" pitchFamily="65" charset="-120"/>
            </a:endParaRPr>
          </a:p>
          <a:p>
            <a:pPr>
              <a:spcBef>
                <a:spcPct val="0"/>
              </a:spcBef>
            </a:pPr>
            <a:endParaRPr lang="zh-TW" altLang="en-US" dirty="0" smtClean="0"/>
          </a:p>
        </p:txBody>
      </p:sp>
    </p:spTree>
    <p:extLst>
      <p:ext uri="{BB962C8B-B14F-4D97-AF65-F5344CB8AC3E}">
        <p14:creationId xmlns:p14="http://schemas.microsoft.com/office/powerpoint/2010/main" val="3129519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32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 name="投影片編號版面配置區 3"/>
          <p:cNvSpPr>
            <a:spLocks noGrp="1"/>
          </p:cNvSpPr>
          <p:nvPr>
            <p:ph type="sldNum" sz="quarter" idx="5"/>
          </p:nvPr>
        </p:nvSpPr>
        <p:spPr/>
        <p:txBody>
          <a:bodyPr/>
          <a:lstStyle/>
          <a:p>
            <a:pPr>
              <a:defRPr/>
            </a:pPr>
            <a:fld id="{945BC18F-7780-42E3-98D0-7DE36904031B}" type="slidenum">
              <a:rPr lang="zh-TW" altLang="en-US" smtClean="0"/>
              <a:pPr>
                <a:defRPr/>
              </a:pPr>
              <a:t>14</a:t>
            </a:fld>
            <a:endParaRPr lang="zh-TW" altLang="en-US"/>
          </a:p>
        </p:txBody>
      </p:sp>
    </p:spTree>
    <p:extLst>
      <p:ext uri="{BB962C8B-B14F-4D97-AF65-F5344CB8AC3E}">
        <p14:creationId xmlns:p14="http://schemas.microsoft.com/office/powerpoint/2010/main" val="87907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7"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468"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TW" altLang="en-US" sz="1400" dirty="0">
              <a:latin typeface="標楷體" pitchFamily="65" charset="-120"/>
              <a:ea typeface="標楷體" pitchFamily="65" charset="-120"/>
            </a:endParaRPr>
          </a:p>
          <a:p>
            <a:endParaRPr lang="zh-TW" altLang="en-US" sz="1400" dirty="0"/>
          </a:p>
        </p:txBody>
      </p:sp>
      <p:sp>
        <p:nvSpPr>
          <p:cNvPr id="469"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15</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15</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035165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5"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476"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pPr marL="179725" indent="-179725" eaLnBrk="1" hangingPunct="1">
              <a:lnSpc>
                <a:spcPct val="110000"/>
              </a:lnSpc>
              <a:buFont typeface="Wingdings" pitchFamily="2" charset="2"/>
              <a:buChar char="u"/>
            </a:pPr>
            <a:r>
              <a:rPr lang="zh-TW" altLang="en-US" sz="1400" dirty="0">
                <a:latin typeface="標楷體" pitchFamily="65" charset="-120"/>
                <a:ea typeface="標楷體" pitchFamily="65" charset="-120"/>
              </a:rPr>
              <a:t>1995年全民健保開辦時，滿意度僅 </a:t>
            </a:r>
            <a:r>
              <a:rPr lang="en-US" altLang="zh-TW" sz="1400" dirty="0">
                <a:latin typeface="標楷體" pitchFamily="65" charset="-120"/>
                <a:ea typeface="標楷體" pitchFamily="65" charset="-120"/>
              </a:rPr>
              <a:t>39%</a:t>
            </a:r>
            <a:r>
              <a:rPr lang="zh-TW" altLang="en-US" sz="1400" dirty="0">
                <a:latin typeface="標楷體" pitchFamily="65" charset="-120"/>
                <a:ea typeface="標楷體" pitchFamily="65" charset="-120"/>
              </a:rPr>
              <a:t>，到</a:t>
            </a:r>
            <a:r>
              <a:rPr lang="en-US" altLang="zh-TW" sz="1400" dirty="0">
                <a:latin typeface="標楷體" pitchFamily="65" charset="-120"/>
                <a:ea typeface="標楷體" pitchFamily="65" charset="-120"/>
              </a:rPr>
              <a:t>2013</a:t>
            </a:r>
            <a:r>
              <a:rPr lang="zh-TW" altLang="en-US" sz="1400" dirty="0">
                <a:latin typeface="標楷體" pitchFamily="65" charset="-120"/>
                <a:ea typeface="標楷體" pitchFamily="65" charset="-120"/>
              </a:rPr>
              <a:t>年民眾對健保的滿意度已高達8</a:t>
            </a:r>
            <a:r>
              <a:rPr lang="en-US" altLang="zh-TW" sz="1400" dirty="0">
                <a:latin typeface="標楷體" pitchFamily="65" charset="-120"/>
                <a:ea typeface="標楷體" pitchFamily="65" charset="-120"/>
              </a:rPr>
              <a:t>0%</a:t>
            </a:r>
            <a:r>
              <a:rPr lang="zh-TW" altLang="en-US" sz="1400" dirty="0">
                <a:latin typeface="標楷體" pitchFamily="65" charset="-120"/>
                <a:ea typeface="標楷體" pitchFamily="65" charset="-120"/>
              </a:rPr>
              <a:t>。</a:t>
            </a:r>
            <a:endParaRPr lang="en-US" altLang="zh-TW" sz="1400" dirty="0">
              <a:latin typeface="標楷體" pitchFamily="65" charset="-120"/>
              <a:ea typeface="標楷體" pitchFamily="65" charset="-120"/>
            </a:endParaRPr>
          </a:p>
          <a:p>
            <a:pPr marL="179725" indent="-179725" eaLnBrk="1" hangingPunct="1">
              <a:lnSpc>
                <a:spcPct val="110000"/>
              </a:lnSpc>
              <a:buFont typeface="Wingdings" pitchFamily="2" charset="2"/>
              <a:buChar char="u"/>
            </a:pPr>
            <a:r>
              <a:rPr lang="zh-TW" altLang="en-US" sz="1400" dirty="0">
                <a:latin typeface="標楷體" pitchFamily="65" charset="-120"/>
                <a:ea typeface="標楷體" pitchFamily="65" charset="-120"/>
              </a:rPr>
              <a:t>在台灣，全民健保是民眾滿意度最高的公共政策之一。</a:t>
            </a:r>
          </a:p>
          <a:p>
            <a:endParaRPr lang="zh-TW" altLang="en-US" sz="1400" dirty="0">
              <a:latin typeface="標楷體" pitchFamily="65" charset="-120"/>
              <a:ea typeface="標楷體" pitchFamily="65" charset="-120"/>
            </a:endParaRPr>
          </a:p>
        </p:txBody>
      </p:sp>
      <p:sp>
        <p:nvSpPr>
          <p:cNvPr id="477"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16</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16</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73049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487"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488"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17</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17</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910115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4"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495" name="文字方塊"/>
          <p:cNvSpPr>
            <a:spLocks noGrp="1"/>
          </p:cNvSpPr>
          <p:nvPr>
            <p:ph type="body" idx="1"/>
          </p:nvPr>
        </p:nvSpPr>
        <p:spPr>
          <a:xfrm>
            <a:off x="876011" y="5125274"/>
            <a:ext cx="4993728" cy="4855522"/>
          </a:xfrm>
          <a:prstGeom prst="rect">
            <a:avLst/>
          </a:prstGeom>
          <a:noFill/>
          <a:ln w="9525" cmpd="sng">
            <a:solidFill>
              <a:srgbClr val="000000"/>
            </a:solidFill>
            <a:prstDash val="solid"/>
            <a:miter/>
          </a:ln>
        </p:spPr>
        <p:txBody>
          <a:bodyPr vert="horz" wrap="square" lIns="91321" tIns="45661" rIns="91321" bIns="45661" anchor="t" anchorCtr="0">
            <a:prstTxWarp prst="textNoShape">
              <a:avLst/>
            </a:prstTxWarp>
          </a:bodyPr>
          <a:lstStyle/>
          <a:p>
            <a:endParaRPr lang="zh-CN" altLang="en-US"/>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18</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479287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2"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503" name="文字方塊"/>
          <p:cNvSpPr>
            <a:spLocks noGrp="1"/>
          </p:cNvSpPr>
          <p:nvPr>
            <p:ph type="body" idx="1"/>
          </p:nvPr>
        </p:nvSpPr>
        <p:spPr>
          <a:xfrm>
            <a:off x="876011" y="5125274"/>
            <a:ext cx="4993728" cy="4855522"/>
          </a:xfrm>
          <a:prstGeom prst="rect">
            <a:avLst/>
          </a:prstGeom>
          <a:noFill/>
          <a:ln w="9525" cmpd="sng">
            <a:solidFill>
              <a:srgbClr val="000000"/>
            </a:solidFill>
            <a:prstDash val="solid"/>
            <a:miter/>
          </a:ln>
        </p:spPr>
        <p:txBody>
          <a:bodyPr vert="horz" wrap="square" lIns="91321" tIns="45661" rIns="91321" bIns="45661" anchor="t" anchorCtr="0">
            <a:prstTxWarp prst="textNoShape">
              <a:avLst/>
            </a:prstTxWarp>
          </a:bodyPr>
          <a:lstStyle/>
          <a:p>
            <a:endParaRPr lang="zh-CN" altLang="en-US"/>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19</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97540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301298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1"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522"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latin typeface="標楷體" pitchFamily="65" charset="-120"/>
                <a:ea typeface="標楷體" pitchFamily="65" charset="-120"/>
              </a:rPr>
              <a:t>台灣的健保制度受到國際上許多的肯定。在</a:t>
            </a:r>
            <a:r>
              <a:rPr lang="en-US" altLang="zh-TW">
                <a:latin typeface="標楷體" pitchFamily="65" charset="-120"/>
                <a:ea typeface="標楷體" pitchFamily="65" charset="-120"/>
              </a:rPr>
              <a:t>2012</a:t>
            </a:r>
            <a:r>
              <a:rPr lang="zh-TW" altLang="en-US">
                <a:latin typeface="標楷體" pitchFamily="65" charset="-120"/>
                <a:ea typeface="標楷體" pitchFamily="65" charset="-120"/>
              </a:rPr>
              <a:t>年時，就有四大國際媒體報導我國醫療及健保制度，其中美國有線電視新聞網報導台灣健保，能以低成本提供民眾高水準的醫療服務，足以作為美國健保改革的借鑑</a:t>
            </a:r>
            <a:r>
              <a:rPr lang="zh-TW" altLang="en-US">
                <a:solidFill>
                  <a:srgbClr val="0033CC"/>
                </a:solidFill>
                <a:latin typeface="標楷體" pitchFamily="65" charset="-120"/>
                <a:ea typeface="標楷體" pitchFamily="65" charset="-120"/>
              </a:rPr>
              <a:t>！</a:t>
            </a:r>
          </a:p>
          <a:p>
            <a:endParaRPr lang="zh-TW" altLang="en-US"/>
          </a:p>
        </p:txBody>
      </p:sp>
      <p:sp>
        <p:nvSpPr>
          <p:cNvPr id="523"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20</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20</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479489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21</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48588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579"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580"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22</a:t>
            </a:r>
            <a:endParaRPr lang="en-US" altLang="zh-TW">
              <a:cs typeface="新細明體" pitchFamily="18" charset="-120"/>
            </a:endParaRP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22</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882633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23</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879074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24</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63613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1" name="物件"/>
          <p:cNvSpPr>
            <a:spLocks noGrp="1" noRot="1" noChangeAspect="1"/>
          </p:cNvSpPr>
          <p:nvPr>
            <p:ph type="sldImg"/>
          </p:nvPr>
        </p:nvSpPr>
        <p:spPr>
          <a:xfrm>
            <a:off x="679450" y="809625"/>
            <a:ext cx="5391150" cy="4044950"/>
          </a:xfrm>
          <a:prstGeom prst="rect">
            <a:avLst/>
          </a:prstGeom>
          <a:noFill/>
          <a:ln w="9525" cmpd="sng">
            <a:noFill/>
            <a:prstDash val="solid"/>
            <a:miter/>
          </a:ln>
        </p:spPr>
      </p:sp>
      <p:sp>
        <p:nvSpPr>
          <p:cNvPr id="682" name="文字方塊"/>
          <p:cNvSpPr>
            <a:spLocks noGrp="1"/>
          </p:cNvSpPr>
          <p:nvPr>
            <p:ph type="body" idx="1"/>
          </p:nvPr>
        </p:nvSpPr>
        <p:spPr>
          <a:xfrm>
            <a:off x="874682" y="5125316"/>
            <a:ext cx="4996385" cy="4853023"/>
          </a:xfrm>
          <a:prstGeom prst="rect">
            <a:avLst/>
          </a:prstGeom>
          <a:noFill/>
          <a:ln w="9525" cmpd="sng">
            <a:solidFill>
              <a:srgbClr val="000000"/>
            </a:solidFill>
            <a:prstDash val="solid"/>
            <a:miter/>
          </a:ln>
        </p:spPr>
        <p:txBody>
          <a:bodyPr vert="horz" wrap="square" lIns="91321" tIns="45661" rIns="91321" bIns="45661" anchor="t" anchorCtr="0">
            <a:prstTxWarp prst="textNoShape">
              <a:avLst/>
            </a:prstTxWarp>
          </a:bodyPr>
          <a:lstStyle/>
          <a:p>
            <a:pPr marL="175920" indent="-175920">
              <a:lnSpc>
                <a:spcPct val="110000"/>
              </a:lnSpc>
              <a:buFont typeface="Wingdings" pitchFamily="2" charset="2"/>
              <a:buChar char="u"/>
            </a:pPr>
            <a:r>
              <a:rPr lang="zh-TW" altLang="en-US" sz="1600" dirty="0">
                <a:latin typeface="標楷體" pitchFamily="65" charset="-120"/>
                <a:ea typeface="標楷體" pitchFamily="65" charset="-120"/>
              </a:rPr>
              <a:t>因此，二代健保的保險費計算除了一般保險費外，額外徵收「補充保險費」。</a:t>
            </a:r>
            <a:endParaRPr lang="en-US" altLang="zh-TW" sz="1600" dirty="0">
              <a:latin typeface="標楷體" pitchFamily="65" charset="-120"/>
              <a:ea typeface="標楷體" pitchFamily="65" charset="-120"/>
            </a:endParaRPr>
          </a:p>
          <a:p>
            <a:pPr marL="175920" lvl="1" indent="-175920">
              <a:lnSpc>
                <a:spcPct val="110000"/>
              </a:lnSpc>
              <a:buFont typeface="Wingdings" pitchFamily="2" charset="2"/>
              <a:buChar char="u"/>
            </a:pPr>
            <a:r>
              <a:rPr lang="zh-TW" altLang="en-US" sz="1600" dirty="0">
                <a:latin typeface="標楷體" pitchFamily="65" charset="-120"/>
                <a:ea typeface="標楷體" pitchFamily="65" charset="-120"/>
              </a:rPr>
              <a:t>補充保險費的收取範圍包括：奬金、</a:t>
            </a:r>
            <a:r>
              <a:rPr lang="zh-TW" altLang="en-US" sz="1600" dirty="0">
                <a:latin typeface="標楷體" pitchFamily="65" charset="-120"/>
                <a:ea typeface="標楷體" pitchFamily="65" charset="-120"/>
                <a:cs typeface="Times New Roman" charset="0"/>
              </a:rPr>
              <a:t>兼職薪資</a:t>
            </a:r>
            <a:r>
              <a:rPr lang="zh-TW" altLang="en-US" sz="1600" dirty="0">
                <a:latin typeface="標楷體" pitchFamily="65" charset="-120"/>
                <a:ea typeface="標楷體" pitchFamily="65" charset="-120"/>
              </a:rPr>
              <a:t>、執行業務收入、股利所得、利息所得、租金收入等，收取補充保險費以拉近相同所得者之保險費負擔，提升保費負擔公平性。</a:t>
            </a:r>
            <a:endParaRPr lang="zh-TW" altLang="en-US" sz="2800" dirty="0">
              <a:solidFill>
                <a:srgbClr val="16165D"/>
              </a:solidFill>
              <a:latin typeface="標楷體" pitchFamily="65" charset="-120"/>
              <a:ea typeface="標楷體" pitchFamily="65" charset="-120"/>
            </a:endParaRPr>
          </a:p>
          <a:p>
            <a:pPr marL="175920" lvl="1" indent="-175920">
              <a:lnSpc>
                <a:spcPct val="110000"/>
              </a:lnSpc>
              <a:buFont typeface="Wingdings" pitchFamily="2" charset="2"/>
              <a:buChar char="u"/>
            </a:pPr>
            <a:endParaRPr lang="zh-TW" altLang="en-US" sz="2800" dirty="0">
              <a:solidFill>
                <a:srgbClr val="16165D"/>
              </a:solidFill>
              <a:latin typeface="標楷體" pitchFamily="65" charset="-120"/>
              <a:ea typeface="標楷體" pitchFamily="65" charset="-120"/>
            </a:endParaRPr>
          </a:p>
          <a:p>
            <a:pPr marL="175920" lvl="1" indent="-175920">
              <a:lnSpc>
                <a:spcPct val="110000"/>
              </a:lnSpc>
              <a:buFont typeface="Wingdings" pitchFamily="2" charset="2"/>
              <a:buChar char="u"/>
            </a:pPr>
            <a:endParaRPr lang="zh-TW" altLang="en-US" sz="2800" b="1" dirty="0">
              <a:solidFill>
                <a:srgbClr val="16165D"/>
              </a:solidFill>
              <a:latin typeface="標楷體" pitchFamily="65" charset="-120"/>
              <a:ea typeface="標楷體" pitchFamily="65" charset="-120"/>
            </a:endParaRPr>
          </a:p>
          <a:p>
            <a:pPr marL="175920" lvl="1" indent="-175920">
              <a:lnSpc>
                <a:spcPct val="110000"/>
              </a:lnSpc>
              <a:buFont typeface="Wingdings" pitchFamily="2" charset="2"/>
              <a:buChar char="u"/>
            </a:pPr>
            <a:endParaRPr lang="en-US" altLang="zh-TW" sz="2800" dirty="0">
              <a:solidFill>
                <a:srgbClr val="16165D"/>
              </a:solidFill>
              <a:latin typeface="標楷體" pitchFamily="65" charset="-120"/>
              <a:ea typeface="標楷體" pitchFamily="65" charset="-120"/>
            </a:endParaRPr>
          </a:p>
          <a:p>
            <a:pPr marL="175920" indent="-175920">
              <a:lnSpc>
                <a:spcPct val="110000"/>
              </a:lnSpc>
              <a:buFont typeface="Wingdings" pitchFamily="2" charset="2"/>
              <a:buChar char="u"/>
            </a:pPr>
            <a:endParaRPr lang="zh-TW" altLang="en-US" dirty="0"/>
          </a:p>
          <a:p>
            <a:pPr marL="175920" indent="-175920"/>
            <a:endParaRPr lang="zh-TW" altLang="en-US" dirty="0"/>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25</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80128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 name="物件"/>
          <p:cNvSpPr>
            <a:spLocks noGrp="1" noRot="1" noChangeAspect="1"/>
          </p:cNvSpPr>
          <p:nvPr>
            <p:ph type="sldImg"/>
          </p:nvPr>
        </p:nvSpPr>
        <p:spPr>
          <a:xfrm>
            <a:off x="679450" y="809625"/>
            <a:ext cx="5391150" cy="4044950"/>
          </a:xfrm>
          <a:prstGeom prst="rect">
            <a:avLst/>
          </a:prstGeom>
          <a:noFill/>
          <a:ln w="9525" cmpd="sng">
            <a:noFill/>
            <a:prstDash val="solid"/>
            <a:miter/>
          </a:ln>
        </p:spPr>
      </p:sp>
      <p:sp>
        <p:nvSpPr>
          <p:cNvPr id="722" name="文字方塊"/>
          <p:cNvSpPr>
            <a:spLocks noGrp="1"/>
          </p:cNvSpPr>
          <p:nvPr>
            <p:ph type="body" idx="1"/>
          </p:nvPr>
        </p:nvSpPr>
        <p:spPr>
          <a:xfrm>
            <a:off x="947048" y="5125316"/>
            <a:ext cx="4924020" cy="4853023"/>
          </a:xfrm>
          <a:prstGeom prst="rect">
            <a:avLst/>
          </a:prstGeom>
          <a:noFill/>
          <a:ln w="9525" cmpd="sng">
            <a:solidFill>
              <a:srgbClr val="000000"/>
            </a:solidFill>
            <a:prstDash val="solid"/>
            <a:miter/>
          </a:ln>
        </p:spPr>
        <p:txBody>
          <a:bodyPr vert="horz" wrap="square" lIns="91321" tIns="45661" rIns="91321" bIns="45661" anchor="t" anchorCtr="0">
            <a:prstTxWarp prst="textNoShape">
              <a:avLst/>
            </a:prstTxWarp>
          </a:bodyPr>
          <a:lstStyle/>
          <a:p>
            <a:pPr marL="175920" lvl="1" indent="-175920">
              <a:lnSpc>
                <a:spcPct val="110000"/>
              </a:lnSpc>
              <a:spcBef>
                <a:spcPts val="38"/>
              </a:spcBef>
              <a:buFont typeface="Wingdings" pitchFamily="2" charset="2"/>
              <a:buChar char="u"/>
            </a:pPr>
            <a:r>
              <a:rPr lang="zh-TW" altLang="en-US" sz="1600" dirty="0">
                <a:latin typeface="標楷體" pitchFamily="65" charset="-120"/>
                <a:ea typeface="標楷體" pitchFamily="65" charset="-120"/>
              </a:rPr>
              <a:t>二代健保將諸多資訊以公開、透明為原則，包括決策會議透明、品質資訊透明、醫院財報透明、重大違規透明等四大透明。</a:t>
            </a:r>
            <a:endParaRPr lang="en-US" altLang="zh-TW" sz="1600" dirty="0">
              <a:latin typeface="標楷體" pitchFamily="65" charset="-120"/>
              <a:ea typeface="標楷體" pitchFamily="65" charset="-120"/>
            </a:endParaRPr>
          </a:p>
          <a:p>
            <a:pPr marL="175920" lvl="1" indent="-175920">
              <a:lnSpc>
                <a:spcPct val="110000"/>
              </a:lnSpc>
              <a:spcBef>
                <a:spcPts val="38"/>
              </a:spcBef>
              <a:buFont typeface="Wingdings" pitchFamily="2" charset="2"/>
              <a:buChar char="u"/>
            </a:pPr>
            <a:r>
              <a:rPr lang="zh-TW" altLang="en-US" sz="1600" dirty="0">
                <a:latin typeface="標楷體" pitchFamily="65" charset="-120"/>
                <a:ea typeface="標楷體" pitchFamily="65" charset="-120"/>
              </a:rPr>
              <a:t>決策會議透明方面會將健保業務重要會議資訊對外公開；品質資訊透明方面除了將醫療院所服務類及疾病類指標公開外，並公開保險病床使用情形；醫院財報透明方面要求領取一定金額醫療費用之醫事服務機構必須公開財務報告；重大違規透明方面每月公布前月份違規情節重大處分名冊。</a:t>
            </a:r>
            <a:endParaRPr lang="en-US" altLang="zh-TW" sz="1600" dirty="0">
              <a:latin typeface="標楷體" pitchFamily="65" charset="-120"/>
              <a:ea typeface="標楷體" pitchFamily="65" charset="-120"/>
            </a:endParaRPr>
          </a:p>
          <a:p>
            <a:pPr marL="175920" lvl="1" indent="-175920">
              <a:lnSpc>
                <a:spcPct val="110000"/>
              </a:lnSpc>
              <a:spcBef>
                <a:spcPts val="38"/>
              </a:spcBef>
              <a:buFont typeface="Wingdings" pitchFamily="2" charset="2"/>
              <a:buChar char="u"/>
            </a:pPr>
            <a:r>
              <a:rPr lang="zh-TW" altLang="en-US" sz="1600" dirty="0">
                <a:latin typeface="標楷體" pitchFamily="65" charset="-120"/>
                <a:ea typeface="標楷體" pitchFamily="65" charset="-120"/>
              </a:rPr>
              <a:t>二代健保四大透明公開，以符合民眾的期待。</a:t>
            </a:r>
            <a:endParaRPr lang="en-US" altLang="zh-TW" sz="1600" dirty="0">
              <a:latin typeface="標楷體" pitchFamily="65" charset="-120"/>
              <a:ea typeface="標楷體" pitchFamily="65" charset="-120"/>
            </a:endParaRPr>
          </a:p>
          <a:p>
            <a:pPr marL="175920" lvl="1" indent="-175920">
              <a:lnSpc>
                <a:spcPct val="110000"/>
              </a:lnSpc>
              <a:spcBef>
                <a:spcPts val="38"/>
              </a:spcBef>
            </a:pPr>
            <a:endParaRPr lang="zh-TW" altLang="en-US" sz="3200" b="1" dirty="0">
              <a:solidFill>
                <a:srgbClr val="002060"/>
              </a:solidFill>
              <a:ea typeface="標楷體" pitchFamily="65" charset="-120"/>
            </a:endParaRPr>
          </a:p>
          <a:p>
            <a:pPr marL="175920" indent="-175920">
              <a:lnSpc>
                <a:spcPct val="110000"/>
              </a:lnSpc>
              <a:spcBef>
                <a:spcPts val="38"/>
              </a:spcBef>
              <a:buFont typeface="Wingdings" pitchFamily="2" charset="2"/>
              <a:buChar char="u"/>
            </a:pPr>
            <a:endParaRPr lang="zh-TW" altLang="en-US" dirty="0"/>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26</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31286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168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F41E940A-C47C-4D51-998B-353A39C8D8CD}" type="slidenum">
              <a:rPr lang="zh-TW" altLang="en-US" smtClean="0"/>
              <a:pPr>
                <a:defRPr/>
              </a:pPr>
              <a:t>28</a:t>
            </a:fld>
            <a:endParaRPr lang="zh-TW" altLang="en-US"/>
          </a:p>
        </p:txBody>
      </p:sp>
    </p:spTree>
    <p:extLst>
      <p:ext uri="{BB962C8B-B14F-4D97-AF65-F5344CB8AC3E}">
        <p14:creationId xmlns:p14="http://schemas.microsoft.com/office/powerpoint/2010/main" val="730881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29</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684485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30</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68585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490585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31</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288670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32</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396037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33</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296671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34</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491713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35</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423269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36</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274307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37</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646444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38</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82596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39</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925374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40</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31297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200"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201"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4</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419134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41</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2049836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42</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245378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43</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4063107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44</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289604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2B02BF-60CA-4139-88DB-0BEC34935AA3}" type="slidenum">
              <a:rPr lang="en-US" altLang="zh-TW" smtClean="0">
                <a:latin typeface="Arial" pitchFamily="34" charset="0"/>
                <a:cs typeface="華康粗圓體"/>
              </a:rPr>
              <a:pPr fontAlgn="base">
                <a:spcBef>
                  <a:spcPct val="0"/>
                </a:spcBef>
                <a:spcAft>
                  <a:spcPct val="0"/>
                </a:spcAft>
                <a:defRPr/>
              </a:pPr>
              <a:t>45</a:t>
            </a:fld>
            <a:endParaRPr lang="en-US" altLang="zh-TW" smtClean="0">
              <a:latin typeface="Arial" pitchFamily="34" charset="0"/>
              <a:cs typeface="華康粗圓體"/>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altLang="zh-TW" smtClean="0">
                <a:latin typeface="Arial" pitchFamily="34" charset="0"/>
              </a:rPr>
              <a:t>65</a:t>
            </a:r>
            <a:r>
              <a:rPr lang="zh-TW" altLang="en-US" smtClean="0">
                <a:latin typeface="Arial" pitchFamily="34" charset="0"/>
              </a:rPr>
              <a:t>歲以上人口比率將由</a:t>
            </a:r>
            <a:r>
              <a:rPr lang="en-US" altLang="zh-TW" smtClean="0">
                <a:latin typeface="Arial" pitchFamily="34" charset="0"/>
              </a:rPr>
              <a:t>98</a:t>
            </a:r>
            <a:r>
              <a:rPr lang="zh-TW" altLang="en-US" smtClean="0">
                <a:latin typeface="Arial" pitchFamily="34" charset="0"/>
              </a:rPr>
              <a:t>年</a:t>
            </a:r>
            <a:r>
              <a:rPr lang="en-US" altLang="zh-TW" smtClean="0">
                <a:latin typeface="Arial" pitchFamily="34" charset="0"/>
              </a:rPr>
              <a:t>10.63%</a:t>
            </a:r>
            <a:r>
              <a:rPr lang="zh-TW" altLang="en-US" smtClean="0">
                <a:latin typeface="Arial" pitchFamily="34" charset="0"/>
              </a:rPr>
              <a:t>，至</a:t>
            </a:r>
            <a:r>
              <a:rPr lang="en-US" altLang="zh-TW" smtClean="0">
                <a:latin typeface="Arial" pitchFamily="34" charset="0"/>
              </a:rPr>
              <a:t>106</a:t>
            </a:r>
            <a:r>
              <a:rPr lang="zh-TW" altLang="en-US" smtClean="0">
                <a:latin typeface="Arial" pitchFamily="34" charset="0"/>
              </a:rPr>
              <a:t>年增為</a:t>
            </a:r>
            <a:r>
              <a:rPr lang="en-US" altLang="zh-TW" smtClean="0">
                <a:latin typeface="Arial" pitchFamily="34" charset="0"/>
              </a:rPr>
              <a:t>14%</a:t>
            </a:r>
            <a:r>
              <a:rPr lang="zh-TW" altLang="en-US" smtClean="0">
                <a:latin typeface="Arial" pitchFamily="34" charset="0"/>
              </a:rPr>
              <a:t>，進入高齡社會</a:t>
            </a:r>
            <a:r>
              <a:rPr lang="en-US" altLang="zh-TW" smtClean="0">
                <a:latin typeface="Arial" pitchFamily="34" charset="0"/>
              </a:rPr>
              <a:t>;</a:t>
            </a:r>
            <a:r>
              <a:rPr lang="zh-TW" altLang="en-US" smtClean="0">
                <a:latin typeface="Arial" pitchFamily="34" charset="0"/>
              </a:rPr>
              <a:t>之後快速上升，</a:t>
            </a:r>
            <a:r>
              <a:rPr lang="en-US" altLang="zh-TW" smtClean="0">
                <a:latin typeface="Arial" pitchFamily="34" charset="0"/>
              </a:rPr>
              <a:t>116</a:t>
            </a:r>
            <a:r>
              <a:rPr lang="zh-TW" altLang="en-US" smtClean="0">
                <a:latin typeface="Arial" pitchFamily="34" charset="0"/>
              </a:rPr>
              <a:t>年達</a:t>
            </a:r>
            <a:r>
              <a:rPr lang="en-US" altLang="zh-TW" smtClean="0">
                <a:latin typeface="Arial" pitchFamily="34" charset="0"/>
              </a:rPr>
              <a:t>21.7%</a:t>
            </a:r>
            <a:r>
              <a:rPr lang="zh-TW" altLang="en-US" smtClean="0">
                <a:latin typeface="Arial" pitchFamily="34" charset="0"/>
              </a:rPr>
              <a:t>，邁入超高齡社會，</a:t>
            </a:r>
            <a:r>
              <a:rPr lang="en-US" altLang="zh-TW" smtClean="0">
                <a:latin typeface="Arial" pitchFamily="34" charset="0"/>
              </a:rPr>
              <a:t>145</a:t>
            </a:r>
            <a:r>
              <a:rPr lang="zh-TW" altLang="en-US" smtClean="0">
                <a:latin typeface="Arial" pitchFamily="34" charset="0"/>
              </a:rPr>
              <a:t>年達</a:t>
            </a:r>
            <a:r>
              <a:rPr lang="en-US" altLang="zh-TW" smtClean="0">
                <a:latin typeface="Arial" pitchFamily="34" charset="0"/>
              </a:rPr>
              <a:t>37.6%</a:t>
            </a:r>
            <a:r>
              <a:rPr lang="zh-TW" altLang="en-US" smtClean="0">
                <a:latin typeface="Arial" pitchFamily="34" charset="0"/>
              </a:rPr>
              <a:t>。其中，</a:t>
            </a:r>
            <a:r>
              <a:rPr lang="en-US" altLang="zh-TW" smtClean="0">
                <a:latin typeface="Arial" pitchFamily="34" charset="0"/>
              </a:rPr>
              <a:t>75</a:t>
            </a:r>
            <a:r>
              <a:rPr lang="zh-TW" altLang="en-US" smtClean="0">
                <a:latin typeface="Arial" pitchFamily="34" charset="0"/>
              </a:rPr>
              <a:t>歲以上屬老老人口將由</a:t>
            </a:r>
            <a:r>
              <a:rPr lang="en-US" altLang="zh-TW" smtClean="0">
                <a:latin typeface="Arial" pitchFamily="34" charset="0"/>
              </a:rPr>
              <a:t>98</a:t>
            </a:r>
            <a:r>
              <a:rPr lang="zh-TW" altLang="en-US" smtClean="0">
                <a:latin typeface="Arial" pitchFamily="34" charset="0"/>
              </a:rPr>
              <a:t>年的</a:t>
            </a:r>
            <a:r>
              <a:rPr lang="en-US" altLang="zh-TW" smtClean="0">
                <a:latin typeface="Arial" pitchFamily="34" charset="0"/>
              </a:rPr>
              <a:t>106</a:t>
            </a:r>
            <a:r>
              <a:rPr lang="zh-TW" altLang="en-US" smtClean="0">
                <a:latin typeface="Arial" pitchFamily="34" charset="0"/>
              </a:rPr>
              <a:t>萬人，升至</a:t>
            </a:r>
            <a:r>
              <a:rPr lang="en-US" altLang="zh-TW" smtClean="0">
                <a:latin typeface="Arial" pitchFamily="34" charset="0"/>
              </a:rPr>
              <a:t>145</a:t>
            </a:r>
            <a:r>
              <a:rPr lang="zh-TW" altLang="en-US" smtClean="0">
                <a:latin typeface="Arial" pitchFamily="34" charset="0"/>
              </a:rPr>
              <a:t>年的</a:t>
            </a:r>
            <a:r>
              <a:rPr lang="en-US" altLang="zh-TW" smtClean="0">
                <a:latin typeface="Arial" pitchFamily="34" charset="0"/>
              </a:rPr>
              <a:t>456</a:t>
            </a:r>
            <a:r>
              <a:rPr lang="zh-TW" altLang="en-US" smtClean="0">
                <a:latin typeface="Arial" pitchFamily="34" charset="0"/>
              </a:rPr>
              <a:t>萬人，其占全人口比率，由</a:t>
            </a:r>
            <a:r>
              <a:rPr lang="en-US" altLang="zh-TW" smtClean="0">
                <a:latin typeface="Arial" pitchFamily="34" charset="0"/>
              </a:rPr>
              <a:t>98</a:t>
            </a:r>
            <a:r>
              <a:rPr lang="zh-TW" altLang="en-US" smtClean="0">
                <a:latin typeface="Arial" pitchFamily="34" charset="0"/>
              </a:rPr>
              <a:t>年的</a:t>
            </a:r>
            <a:r>
              <a:rPr lang="en-US" altLang="zh-TW" smtClean="0">
                <a:latin typeface="Arial" pitchFamily="34" charset="0"/>
              </a:rPr>
              <a:t>4.61%</a:t>
            </a:r>
            <a:r>
              <a:rPr lang="zh-TW" altLang="en-US" smtClean="0">
                <a:latin typeface="Arial" pitchFamily="34" charset="0"/>
              </a:rPr>
              <a:t>增至</a:t>
            </a:r>
            <a:r>
              <a:rPr lang="en-US" altLang="zh-TW" smtClean="0">
                <a:latin typeface="Arial" pitchFamily="34" charset="0"/>
              </a:rPr>
              <a:t>145</a:t>
            </a:r>
            <a:r>
              <a:rPr lang="zh-TW" altLang="en-US" smtClean="0">
                <a:latin typeface="Arial" pitchFamily="34" charset="0"/>
              </a:rPr>
              <a:t>年的</a:t>
            </a:r>
            <a:r>
              <a:rPr lang="en-US" altLang="zh-TW" smtClean="0">
                <a:latin typeface="Arial" pitchFamily="34" charset="0"/>
              </a:rPr>
              <a:t>22.4%</a:t>
            </a:r>
            <a:r>
              <a:rPr lang="zh-TW" altLang="en-US" smtClean="0">
                <a:latin typeface="Arial" pitchFamily="34" charset="0"/>
              </a:rPr>
              <a:t>。</a:t>
            </a:r>
          </a:p>
          <a:p>
            <a:pPr eaLnBrk="1" hangingPunct="1">
              <a:spcBef>
                <a:spcPct val="0"/>
              </a:spcBef>
            </a:pPr>
            <a:endParaRPr lang="en-US" altLang="zh-TW" smtClean="0">
              <a:latin typeface="Arial" pitchFamily="34" charset="0"/>
            </a:endParaRPr>
          </a:p>
        </p:txBody>
      </p:sp>
    </p:spTree>
    <p:extLst>
      <p:ext uri="{BB962C8B-B14F-4D97-AF65-F5344CB8AC3E}">
        <p14:creationId xmlns:p14="http://schemas.microsoft.com/office/powerpoint/2010/main" val="2054985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16C2F-C0A5-4C64-9EA1-16E449B7CF59}" type="slidenum">
              <a:rPr lang="en-US" altLang="zh-TW" smtClean="0">
                <a:latin typeface="Arial" pitchFamily="34" charset="0"/>
                <a:cs typeface="華康粗圓體"/>
              </a:rPr>
              <a:pPr fontAlgn="base">
                <a:spcBef>
                  <a:spcPct val="0"/>
                </a:spcBef>
                <a:spcAft>
                  <a:spcPct val="0"/>
                </a:spcAft>
                <a:defRPr/>
              </a:pPr>
              <a:t>47</a:t>
            </a:fld>
            <a:endParaRPr lang="en-US" altLang="zh-TW" smtClean="0">
              <a:latin typeface="Arial" pitchFamily="34" charset="0"/>
              <a:cs typeface="華康粗圓體"/>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pitchFamily="34" charset="0"/>
            </a:endParaRPr>
          </a:p>
        </p:txBody>
      </p:sp>
    </p:spTree>
    <p:extLst>
      <p:ext uri="{BB962C8B-B14F-4D97-AF65-F5344CB8AC3E}">
        <p14:creationId xmlns:p14="http://schemas.microsoft.com/office/powerpoint/2010/main" val="2224091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49</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290374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8"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849"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850"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47</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50</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613426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51</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4123930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6" name="物件"/>
          <p:cNvSpPr>
            <a:spLocks noGrp="1" noRot="1" noChangeAspect="1"/>
          </p:cNvSpPr>
          <p:nvPr>
            <p:ph type="sldImg"/>
          </p:nvPr>
        </p:nvSpPr>
        <p:spPr>
          <a:xfrm>
            <a:off x="679450" y="809625"/>
            <a:ext cx="5391150" cy="4044950"/>
          </a:xfrm>
          <a:prstGeom prst="rect">
            <a:avLst/>
          </a:prstGeom>
          <a:noFill/>
          <a:ln w="9525" cmpd="sng">
            <a:noFill/>
            <a:prstDash val="solid"/>
            <a:miter/>
          </a:ln>
        </p:spPr>
      </p:sp>
      <p:sp>
        <p:nvSpPr>
          <p:cNvPr id="877"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878"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49</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52</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77515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206"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207"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5</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51676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53</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383560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54</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3433495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p:cNvSpPr>
            <a:spLocks noGrp="1" noRot="1" noChangeAspect="1"/>
          </p:cNvSpPr>
          <p:nvPr>
            <p:ph type="sldImg"/>
          </p:nvPr>
        </p:nvSpPr>
        <p:spPr/>
      </p:sp>
      <p:sp>
        <p:nvSpPr>
          <p:cNvPr id="3" name="文字方塊"/>
          <p:cNvSpPr>
            <a:spLocks noGrp="1"/>
          </p:cNvSpPr>
          <p:nvPr>
            <p:ph type="body" idx="1"/>
          </p:nvPr>
        </p:nvSpPr>
        <p:spPr/>
        <p:txBody>
          <a:bodyPr/>
          <a:lstStyle/>
          <a:p>
            <a:r>
              <a:rPr lang="zh-TW" altLang="en-US"/>
              <a:t>按一下此處新增備忘稿</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55</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60918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922"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923"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54</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56</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5144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pPr marL="179155" indent="-179155" eaLnBrk="1" hangingPunct="1">
              <a:lnSpc>
                <a:spcPct val="110000"/>
              </a:lnSpc>
              <a:spcBef>
                <a:spcPts val="38"/>
              </a:spcBef>
              <a:defRPr/>
            </a:pPr>
            <a:endParaRPr lang="zh-TW" altLang="en-US" sz="1400" dirty="0" smtClean="0">
              <a:latin typeface="Times New Roman" pitchFamily="18" charset="0"/>
              <a:ea typeface="標楷體" pitchFamily="65" charset="-120"/>
            </a:endParaRPr>
          </a:p>
          <a:p>
            <a:pPr eaLnBrk="1" hangingPunct="1">
              <a:defRPr/>
            </a:pPr>
            <a:endParaRPr lang="zh-TW" altLang="en-US" dirty="0"/>
          </a:p>
        </p:txBody>
      </p:sp>
      <p:sp>
        <p:nvSpPr>
          <p:cNvPr id="4" name="投影片編號版面配置區 3"/>
          <p:cNvSpPr>
            <a:spLocks noGrp="1"/>
          </p:cNvSpPr>
          <p:nvPr>
            <p:ph type="sldNum" sz="quarter" idx="5"/>
          </p:nvPr>
        </p:nvSpPr>
        <p:spPr/>
        <p:txBody>
          <a:bodyPr/>
          <a:lstStyle/>
          <a:p>
            <a:pPr>
              <a:defRPr/>
            </a:pPr>
            <a:fld id="{7276F693-4B3D-4B7E-9EF1-24FD2279D7A2}" type="slidenum">
              <a:rPr lang="zh-TW" altLang="en-US" smtClean="0"/>
              <a:pPr>
                <a:defRPr/>
              </a:pPr>
              <a:t>6</a:t>
            </a:fld>
            <a:endParaRPr lang="zh-TW" altLang="en-US"/>
          </a:p>
        </p:txBody>
      </p:sp>
    </p:spTree>
    <p:extLst>
      <p:ext uri="{BB962C8B-B14F-4D97-AF65-F5344CB8AC3E}">
        <p14:creationId xmlns:p14="http://schemas.microsoft.com/office/powerpoint/2010/main" val="271256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5"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296"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297"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7</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7</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28808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 name="物件"/>
          <p:cNvSpPr>
            <a:spLocks noGrp="1" noRot="1" noChangeAspect="1"/>
          </p:cNvSpPr>
          <p:nvPr>
            <p:ph type="sldImg"/>
          </p:nvPr>
        </p:nvSpPr>
        <p:spPr>
          <a:xfrm>
            <a:off x="679450" y="809625"/>
            <a:ext cx="5391150" cy="4044950"/>
          </a:xfrm>
          <a:prstGeom prst="rect">
            <a:avLst/>
          </a:prstGeom>
          <a:noFill/>
          <a:ln w="9525" cmpd="sng">
            <a:solidFill>
              <a:srgbClr val="000000"/>
            </a:solidFill>
            <a:prstDash val="solid"/>
            <a:miter/>
          </a:ln>
        </p:spPr>
      </p:sp>
      <p:sp>
        <p:nvSpPr>
          <p:cNvPr id="323" name="文字方塊"/>
          <p:cNvSpPr>
            <a:spLocks noGrp="1"/>
          </p:cNvSpPr>
          <p:nvPr>
            <p:ph type="body" idx="1"/>
          </p:nvPr>
        </p:nvSpPr>
        <p:spPr>
          <a:xfrm>
            <a:off x="674890" y="5125317"/>
            <a:ext cx="5395970" cy="4854746"/>
          </a:xfrm>
          <a:prstGeom prst="rect">
            <a:avLst/>
          </a:prstGeom>
          <a:noFill/>
          <a:ln w="9525" cmpd="sng">
            <a:noFill/>
            <a:prstDash val="solid"/>
            <a:miter/>
          </a:ln>
        </p:spPr>
        <p:txBody>
          <a:bodyPr vert="horz" wrap="square" lIns="91321" tIns="45661" rIns="91321" bIns="45661" anchor="t" anchorCtr="0">
            <a:prstTxWarp prst="textNoShape">
              <a:avLst/>
            </a:prstTxWarp>
          </a:bodyPr>
          <a:lstStyle/>
          <a:p>
            <a:endParaRPr lang="zh-CN" altLang="en-US"/>
          </a:p>
        </p:txBody>
      </p:sp>
      <p:sp>
        <p:nvSpPr>
          <p:cNvPr id="324" name="文字方塊"/>
          <p:cNvSpPr txBox="1">
            <a:spLocks/>
          </p:cNvSpPr>
          <p:nvPr/>
        </p:nvSpPr>
        <p:spPr>
          <a:xfrm>
            <a:off x="0" y="0"/>
            <a:ext cx="0" cy="0"/>
          </a:xfrm>
          <a:prstGeom prst="rect">
            <a:avLst/>
          </a:prstGeom>
          <a:noFill/>
          <a:ln w="9525" cmpd="sng">
            <a:noFill/>
            <a:prstDash val="solid"/>
            <a:miter/>
          </a:ln>
        </p:spPr>
        <p:txBody>
          <a:bodyPr vert="horz" wrap="square" lIns="91321" tIns="45661" rIns="91321" bIns="45661" anchor="t" anchorCtr="0">
            <a:prstTxWarp prst="textNoShape">
              <a:avLst/>
            </a:prstTxWarp>
          </a:bodyPr>
          <a:lstStyle/>
          <a:p>
            <a:r>
              <a:rPr lang="zh-TW" altLang="en-US">
                <a:cs typeface="新細明體" pitchFamily="18" charset="-120"/>
              </a:rPr>
              <a:t>8</a:t>
            </a:r>
          </a:p>
        </p:txBody>
      </p:sp>
      <p:sp>
        <p:nvSpPr>
          <p:cNvPr id="14" name="文字方塊"/>
          <p:cNvSpPr>
            <a:spLocks noGrp="1"/>
          </p:cNvSpPr>
          <p:nvPr>
            <p:ph type="sldNum" idx="5"/>
          </p:nvPr>
        </p:nvSpPr>
        <p:spPr>
          <a:xfrm>
            <a:off x="3821230" y="10248911"/>
            <a:ext cx="2922948" cy="539415"/>
          </a:xfrm>
          <a:prstGeom prst="rect">
            <a:avLst/>
          </a:prstGeom>
          <a:noFill/>
          <a:ln w="9525" cmpd="sng">
            <a:noFill/>
            <a:prstDash val="solid"/>
            <a:miter/>
          </a:ln>
        </p:spPr>
        <p:txBody>
          <a:bodyPr vert="horz" wrap="square" lIns="91321" tIns="45661" rIns="91321" bIns="45661" anchor="b" anchorCtr="0">
            <a:prstTxWarp prst="textNoShape">
              <a:avLst/>
            </a:prstTxWarp>
          </a:bodyPr>
          <a:lstStyle/>
          <a:p>
            <a:fld id="{CAD2D6BD-DE1B-4B5F-8B41-2702339687B9}" type="slidenum">
              <a:rPr lang="zh-TW" altLang="en-US" sz="1200">
                <a:latin typeface="Calibri" charset="0"/>
                <a:cs typeface="新細明體" pitchFamily="18" charset="-120"/>
              </a:rPr>
              <a:pPr/>
              <a:t>8</a:t>
            </a:fld>
            <a:endParaRPr lang="zh-TW" altLang="en-US" sz="1200" dirty="0">
              <a:latin typeface="Calibri" charset="0"/>
              <a:cs typeface="新細明體" pitchFamily="18" charset="-120"/>
            </a:endParaRPr>
          </a:p>
        </p:txBody>
      </p:sp>
    </p:spTree>
    <p:extLst>
      <p:ext uri="{BB962C8B-B14F-4D97-AF65-F5344CB8AC3E}">
        <p14:creationId xmlns:p14="http://schemas.microsoft.com/office/powerpoint/2010/main" val="1203017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2FF402-8736-41BD-8739-6FAE0EB3D31D}" type="slidenum">
              <a:rPr lang="en-US" altLang="zh-TW" smtClean="0">
                <a:latin typeface="Arial" charset="0"/>
              </a:rPr>
              <a:pPr fontAlgn="base">
                <a:spcBef>
                  <a:spcPct val="0"/>
                </a:spcBef>
                <a:spcAft>
                  <a:spcPct val="0"/>
                </a:spcAft>
                <a:defRPr/>
              </a:pPr>
              <a:t>9</a:t>
            </a:fld>
            <a:endParaRPr lang="en-US" altLang="zh-TW" smtClean="0">
              <a:latin typeface="Arial" charset="0"/>
            </a:endParaRPr>
          </a:p>
        </p:txBody>
      </p:sp>
      <p:sp>
        <p:nvSpPr>
          <p:cNvPr id="4099" name="Rectangle 2"/>
          <p:cNvSpPr>
            <a:spLocks noGrp="1" noRot="1" noChangeAspect="1" noChangeArrowheads="1" noTextEdit="1"/>
          </p:cNvSpPr>
          <p:nvPr>
            <p:ph type="sldImg"/>
          </p:nvPr>
        </p:nvSpPr>
        <p:spPr bwMode="auto">
          <a:xfrm>
            <a:off x="982663" y="777875"/>
            <a:ext cx="4878387" cy="3659188"/>
          </a:xfrm>
          <a:solidFill>
            <a:srgbClr val="FFFFFF"/>
          </a:solidFill>
          <a:ln>
            <a:solidFill>
              <a:srgbClr val="000000"/>
            </a:solidFill>
            <a:miter lim="800000"/>
            <a:headEnd/>
            <a:tailEnd/>
          </a:ln>
        </p:spPr>
      </p:sp>
      <p:sp>
        <p:nvSpPr>
          <p:cNvPr id="4100" name="Rectangle 3"/>
          <p:cNvSpPr>
            <a:spLocks noGrp="1" noChangeArrowheads="1"/>
          </p:cNvSpPr>
          <p:nvPr>
            <p:ph type="body" idx="1"/>
          </p:nvPr>
        </p:nvSpPr>
        <p:spPr bwMode="auto">
          <a:xfrm>
            <a:off x="737991" y="4675516"/>
            <a:ext cx="5464889" cy="4435967"/>
          </a:xfrm>
          <a:solidFill>
            <a:srgbClr val="FFFFFF"/>
          </a:solidFill>
        </p:spPr>
        <p:txBody>
          <a:bodyPr wrap="square" lIns="94229" tIns="47114" rIns="94229" bIns="47114" numCol="1" anchor="t" anchorCtr="0" compatLnSpc="1">
            <a:prstTxWarp prst="textNoShape">
              <a:avLst/>
            </a:prstTxWarp>
          </a:bodyPr>
          <a:lstStyle/>
          <a:p>
            <a:pPr marL="136348" indent="-136348" defTabSz="938578" eaLnBrk="1" hangingPunct="1">
              <a:lnSpc>
                <a:spcPct val="115000"/>
              </a:lnSpc>
              <a:spcBef>
                <a:spcPct val="35000"/>
              </a:spcBef>
              <a:buFont typeface="Wingdings" pitchFamily="2" charset="2"/>
              <a:buChar char="n"/>
            </a:pPr>
            <a:r>
              <a:rPr lang="zh-TW" altLang="en-US" sz="1400" dirty="0" smtClean="0">
                <a:latin typeface="Times New Roman" pitchFamily="18" charset="0"/>
                <a:ea typeface="標楷體" pitchFamily="65" charset="-120"/>
                <a:cs typeface="Times New Roman" pitchFamily="18" charset="0"/>
              </a:rPr>
              <a:t>在台灣，健康保險的醫療費用，</a:t>
            </a:r>
            <a:r>
              <a:rPr lang="en-US" altLang="zh-TW" sz="1400" u="sng" dirty="0" smtClean="0">
                <a:solidFill>
                  <a:srgbClr val="FF0000"/>
                </a:solidFill>
                <a:latin typeface="Times New Roman" pitchFamily="18" charset="0"/>
                <a:ea typeface="標楷體" pitchFamily="65" charset="-120"/>
                <a:cs typeface="Times New Roman" pitchFamily="18" charset="0"/>
              </a:rPr>
              <a:t>69%</a:t>
            </a:r>
            <a:r>
              <a:rPr lang="zh-TW" altLang="en-US" sz="1400" dirty="0" smtClean="0">
                <a:latin typeface="Times New Roman" pitchFamily="18" charset="0"/>
                <a:ea typeface="標楷體" pitchFamily="65" charset="-120"/>
                <a:cs typeface="Times New Roman" pitchFamily="18" charset="0"/>
              </a:rPr>
              <a:t>是用來支付門診服務，而僅</a:t>
            </a:r>
            <a:r>
              <a:rPr lang="en-US" altLang="zh-TW" sz="1400" u="sng" dirty="0" smtClean="0">
                <a:solidFill>
                  <a:srgbClr val="FF0000"/>
                </a:solidFill>
                <a:latin typeface="Times New Roman" pitchFamily="18" charset="0"/>
                <a:ea typeface="標楷體" pitchFamily="65" charset="-120"/>
                <a:cs typeface="Times New Roman" pitchFamily="18" charset="0"/>
              </a:rPr>
              <a:t>31%</a:t>
            </a:r>
            <a:r>
              <a:rPr lang="zh-TW" altLang="en-US" sz="1400" dirty="0" smtClean="0">
                <a:latin typeface="Times New Roman" pitchFamily="18" charset="0"/>
                <a:ea typeface="標楷體" pitchFamily="65" charset="-120"/>
                <a:cs typeface="Times New Roman" pitchFamily="18" charset="0"/>
              </a:rPr>
              <a:t>是用來支付住院醫療。</a:t>
            </a:r>
            <a:r>
              <a:rPr lang="en-US" altLang="zh-TW" sz="1400" dirty="0" smtClean="0">
                <a:latin typeface="Times New Roman" pitchFamily="18" charset="0"/>
                <a:ea typeface="標楷體" pitchFamily="65" charset="-120"/>
                <a:cs typeface="Times New Roman" pitchFamily="18" charset="0"/>
              </a:rPr>
              <a:t>2013</a:t>
            </a:r>
            <a:r>
              <a:rPr lang="zh-TW" altLang="en-US" sz="1400" dirty="0" smtClean="0">
                <a:latin typeface="Times New Roman" pitchFamily="18" charset="0"/>
                <a:ea typeface="標楷體" pitchFamily="65" charset="-120"/>
                <a:cs typeface="Times New Roman" pitchFamily="18" charset="0"/>
              </a:rPr>
              <a:t>年的醫療</a:t>
            </a:r>
            <a:r>
              <a:rPr lang="zh-TW" altLang="en-US" sz="1400" dirty="0" smtClean="0">
                <a:solidFill>
                  <a:srgbClr val="333333"/>
                </a:solidFill>
                <a:latin typeface="Times New Roman" pitchFamily="18" charset="0"/>
                <a:ea typeface="標楷體" pitchFamily="65" charset="-120"/>
                <a:cs typeface="Times New Roman" pitchFamily="18" charset="0"/>
              </a:rPr>
              <a:t>費用約為</a:t>
            </a:r>
            <a:r>
              <a:rPr lang="en-US" altLang="zh-TW" sz="1400" dirty="0" smtClean="0">
                <a:solidFill>
                  <a:srgbClr val="333333"/>
                </a:solidFill>
                <a:latin typeface="Times New Roman" pitchFamily="18" charset="0"/>
                <a:ea typeface="標楷體" pitchFamily="65" charset="-120"/>
                <a:cs typeface="Times New Roman" pitchFamily="18" charset="0"/>
              </a:rPr>
              <a:t>5,530</a:t>
            </a:r>
            <a:r>
              <a:rPr lang="zh-TW" altLang="en-US" sz="1400" dirty="0" smtClean="0">
                <a:solidFill>
                  <a:srgbClr val="333333"/>
                </a:solidFill>
                <a:latin typeface="Times New Roman" pitchFamily="18" charset="0"/>
                <a:ea typeface="標楷體" pitchFamily="65" charset="-120"/>
                <a:cs typeface="Times New Roman" pitchFamily="18" charset="0"/>
              </a:rPr>
              <a:t>億點</a:t>
            </a:r>
            <a:r>
              <a:rPr lang="en-US" altLang="zh-TW" sz="1400" dirty="0" smtClean="0">
                <a:latin typeface="Times New Roman" pitchFamily="18" charset="0"/>
                <a:ea typeface="標楷體" pitchFamily="65" charset="-120"/>
                <a:cs typeface="Times New Roman" pitchFamily="18" charset="0"/>
              </a:rPr>
              <a:t>。</a:t>
            </a:r>
          </a:p>
          <a:p>
            <a:pPr marL="136348" indent="-136348" defTabSz="938578" eaLnBrk="1" hangingPunct="1">
              <a:lnSpc>
                <a:spcPct val="115000"/>
              </a:lnSpc>
              <a:spcBef>
                <a:spcPct val="35000"/>
              </a:spcBef>
            </a:pPr>
            <a:endParaRPr lang="en-US" altLang="zh-TW" sz="1400" dirty="0" smtClean="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9672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文字方塊"/>
          <p:cNvSpPr>
            <a:spLocks noGrp="1"/>
          </p:cNvSpPr>
          <p:nvPr>
            <p:ph type="ctrTitle"/>
          </p:nvPr>
        </p:nvSpPr>
        <p:spPr>
          <a:xfrm>
            <a:off x="685800" y="2130425"/>
            <a:ext cx="7772400" cy="1470025"/>
          </a:xfrm>
        </p:spPr>
        <p:txBody>
          <a:bodyPr/>
          <a:lstStyle/>
          <a:p>
            <a:r>
              <a:rPr lang="zh-CN" altLang="en-US" smtClean="0"/>
              <a:t>按一下以編輯母片標題樣式</a:t>
            </a:r>
            <a:endParaRPr lang="zh-CN" altLang="en-US"/>
          </a:p>
        </p:txBody>
      </p:sp>
      <p:sp>
        <p:nvSpPr>
          <p:cNvPr id="3" name="文字方塊"/>
          <p:cNvSpPr>
            <a:spLocks noGrp="1"/>
          </p:cNvSpPr>
          <p:nvPr>
            <p:ph type="subTitle" idx="1"/>
          </p:nvPr>
        </p:nvSpPr>
        <p:spPr>
          <a:xfrm>
            <a:off x="1371600" y="38861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按一下以編輯母片副標題樣式</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67143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body" orient="vert" idx="1"/>
          </p:nvPr>
        </p:nvSpPr>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209173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文字方塊"/>
          <p:cNvSpPr>
            <a:spLocks noGrp="1"/>
          </p:cNvSpPr>
          <p:nvPr>
            <p:ph type="title" orient="vert"/>
          </p:nvPr>
        </p:nvSpPr>
        <p:spPr>
          <a:xfrm>
            <a:off x="6629400" y="274638"/>
            <a:ext cx="2057400" cy="5851525"/>
          </a:xfrm>
        </p:spPr>
        <p:txBody>
          <a:bodyPr vert="eaVert"/>
          <a:lstStyle/>
          <a:p>
            <a:r>
              <a:rPr lang="zh-CN" altLang="en-US" smtClean="0"/>
              <a:t>按一下以編輯母片標題樣式</a:t>
            </a:r>
            <a:endParaRPr lang="zh-CN" altLang="en-US"/>
          </a:p>
        </p:txBody>
      </p:sp>
      <p:sp>
        <p:nvSpPr>
          <p:cNvPr id="3" name="文字方塊"/>
          <p:cNvSpPr>
            <a:spLocks noGrp="1"/>
          </p:cNvSpPr>
          <p:nvPr>
            <p:ph type="body" orient="vert" idx="1"/>
          </p:nvPr>
        </p:nvSpPr>
        <p:spPr>
          <a:xfrm>
            <a:off x="457200" y="274638"/>
            <a:ext cx="6019800" cy="5851525"/>
          </a:xfrm>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5241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文字方塊"/>
          <p:cNvSpPr>
            <a:spLocks noGrp="1"/>
          </p:cNvSpPr>
          <p:nvPr>
            <p:ph type="ctrTitle"/>
          </p:nvPr>
        </p:nvSpPr>
        <p:spPr>
          <a:xfrm>
            <a:off x="685800" y="2130425"/>
            <a:ext cx="7772400" cy="1470025"/>
          </a:xfrm>
        </p:spPr>
        <p:txBody>
          <a:bodyPr/>
          <a:lstStyle/>
          <a:p>
            <a:r>
              <a:rPr lang="zh-CN" altLang="en-US" smtClean="0"/>
              <a:t>按一下以編輯母片標題樣式</a:t>
            </a:r>
            <a:endParaRPr lang="zh-CN" altLang="en-US"/>
          </a:p>
        </p:txBody>
      </p:sp>
      <p:sp>
        <p:nvSpPr>
          <p:cNvPr id="3" name="文字方塊"/>
          <p:cNvSpPr>
            <a:spLocks noGrp="1"/>
          </p:cNvSpPr>
          <p:nvPr>
            <p:ph type="subTitle" idx="1"/>
          </p:nvPr>
        </p:nvSpPr>
        <p:spPr>
          <a:xfrm>
            <a:off x="1371600" y="38861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按一下以編輯母片副標題樣式</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626840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idx="1"/>
          </p:nvPr>
        </p:nvSpPr>
        <p:spPr/>
        <p:txBody>
          <a:body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04832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節標題">
    <p:spTree>
      <p:nvGrpSpPr>
        <p:cNvPr id="1" name=""/>
        <p:cNvGrpSpPr/>
        <p:nvPr/>
      </p:nvGrpSpPr>
      <p:grpSpPr>
        <a:xfrm>
          <a:off x="0" y="0"/>
          <a:ext cx="0" cy="0"/>
          <a:chOff x="0" y="0"/>
          <a:chExt cx="0" cy="0"/>
        </a:xfrm>
      </p:grpSpPr>
      <p:sp>
        <p:nvSpPr>
          <p:cNvPr id="2" name="文字方塊"/>
          <p:cNvSpPr>
            <a:spLocks noGrp="1"/>
          </p:cNvSpPr>
          <p:nvPr>
            <p:ph type="title"/>
          </p:nvPr>
        </p:nvSpPr>
        <p:spPr>
          <a:xfrm>
            <a:off x="722313" y="4406900"/>
            <a:ext cx="7772400" cy="1362075"/>
          </a:xfrm>
        </p:spPr>
        <p:txBody>
          <a:bodyPr anchor="t"/>
          <a:lstStyle>
            <a:lvl1pPr algn="l">
              <a:defRPr sz="4000" b="1" cap="all"/>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按一下以編輯母片</a:t>
            </a:r>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435124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欄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318100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lvl1pPr>
              <a:defRPr/>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4" name="文字方塊"/>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6" name="文字方塊"/>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7"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8" name="文字方塊"/>
          <p:cNvSpPr>
            <a:spLocks noGrp="1"/>
          </p:cNvSpPr>
          <p:nvPr>
            <p:ph type="ftr" sz="quarter" idx="11"/>
          </p:nvPr>
        </p:nvSpPr>
        <p:spPr/>
        <p:txBody>
          <a:bodyPr/>
          <a:lstStyle/>
          <a:p>
            <a:endParaRPr lang="zh-CN" altLang="en-US"/>
          </a:p>
        </p:txBody>
      </p:sp>
      <p:sp>
        <p:nvSpPr>
          <p:cNvPr id="9"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246011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4" name="文字方塊"/>
          <p:cNvSpPr>
            <a:spLocks noGrp="1"/>
          </p:cNvSpPr>
          <p:nvPr>
            <p:ph type="ftr" sz="quarter" idx="11"/>
          </p:nvPr>
        </p:nvSpPr>
        <p:spPr/>
        <p:txBody>
          <a:bodyPr/>
          <a:lstStyle/>
          <a:p>
            <a:endParaRPr lang="zh-CN" altLang="en-US"/>
          </a:p>
        </p:txBody>
      </p:sp>
      <p:sp>
        <p:nvSpPr>
          <p:cNvPr id="5"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00994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3" name="文字方塊"/>
          <p:cNvSpPr>
            <a:spLocks noGrp="1"/>
          </p:cNvSpPr>
          <p:nvPr>
            <p:ph type="ftr" sz="quarter" idx="11"/>
          </p:nvPr>
        </p:nvSpPr>
        <p:spPr/>
        <p:txBody>
          <a:bodyPr/>
          <a:lstStyle/>
          <a:p>
            <a:endParaRPr lang="zh-CN" altLang="en-US"/>
          </a:p>
        </p:txBody>
      </p:sp>
      <p:sp>
        <p:nvSpPr>
          <p:cNvPr id="4"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961074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內容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457200" y="273050"/>
            <a:ext cx="3008313" cy="1162050"/>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7430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idx="1"/>
          </p:nvPr>
        </p:nvSpPr>
        <p:spPr/>
        <p:txBody>
          <a:body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587015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圖片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1792288" y="4800600"/>
            <a:ext cx="5486400" cy="566738"/>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字方塊"/>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648934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body" orient="vert" idx="1"/>
          </p:nvPr>
        </p:nvSpPr>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465016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文字方塊"/>
          <p:cNvSpPr>
            <a:spLocks noGrp="1"/>
          </p:cNvSpPr>
          <p:nvPr>
            <p:ph type="title" orient="vert"/>
          </p:nvPr>
        </p:nvSpPr>
        <p:spPr>
          <a:xfrm>
            <a:off x="6629400" y="274638"/>
            <a:ext cx="2057400" cy="5851525"/>
          </a:xfrm>
        </p:spPr>
        <p:txBody>
          <a:bodyPr vert="eaVert"/>
          <a:lstStyle/>
          <a:p>
            <a:r>
              <a:rPr lang="zh-CN" altLang="en-US" smtClean="0"/>
              <a:t>按一下以編輯母片標題樣式</a:t>
            </a:r>
            <a:endParaRPr lang="zh-CN" altLang="en-US"/>
          </a:p>
        </p:txBody>
      </p:sp>
      <p:sp>
        <p:nvSpPr>
          <p:cNvPr id="3" name="文字方塊"/>
          <p:cNvSpPr>
            <a:spLocks noGrp="1"/>
          </p:cNvSpPr>
          <p:nvPr>
            <p:ph type="body" orient="vert" idx="1"/>
          </p:nvPr>
        </p:nvSpPr>
        <p:spPr>
          <a:xfrm>
            <a:off x="457200" y="274638"/>
            <a:ext cx="6019800" cy="5851525"/>
          </a:xfrm>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976884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文字方塊"/>
          <p:cNvSpPr>
            <a:spLocks noGrp="1"/>
          </p:cNvSpPr>
          <p:nvPr>
            <p:ph type="ctrTitle"/>
          </p:nvPr>
        </p:nvSpPr>
        <p:spPr>
          <a:xfrm>
            <a:off x="685800" y="2130425"/>
            <a:ext cx="7772400" cy="1470025"/>
          </a:xfrm>
        </p:spPr>
        <p:txBody>
          <a:bodyPr/>
          <a:lstStyle/>
          <a:p>
            <a:r>
              <a:rPr lang="zh-CN" altLang="en-US" smtClean="0"/>
              <a:t>按一下以編輯母片標題樣式</a:t>
            </a:r>
            <a:endParaRPr lang="zh-CN" altLang="en-US"/>
          </a:p>
        </p:txBody>
      </p:sp>
      <p:sp>
        <p:nvSpPr>
          <p:cNvPr id="3" name="文字方塊"/>
          <p:cNvSpPr>
            <a:spLocks noGrp="1"/>
          </p:cNvSpPr>
          <p:nvPr>
            <p:ph type="subTitle" idx="1"/>
          </p:nvPr>
        </p:nvSpPr>
        <p:spPr>
          <a:xfrm>
            <a:off x="1371600" y="38861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按一下以編輯母片副標題樣式</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769644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idx="1"/>
          </p:nvPr>
        </p:nvSpPr>
        <p:spPr/>
        <p:txBody>
          <a:body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345061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節標題">
    <p:spTree>
      <p:nvGrpSpPr>
        <p:cNvPr id="1" name=""/>
        <p:cNvGrpSpPr/>
        <p:nvPr/>
      </p:nvGrpSpPr>
      <p:grpSpPr>
        <a:xfrm>
          <a:off x="0" y="0"/>
          <a:ext cx="0" cy="0"/>
          <a:chOff x="0" y="0"/>
          <a:chExt cx="0" cy="0"/>
        </a:xfrm>
      </p:grpSpPr>
      <p:sp>
        <p:nvSpPr>
          <p:cNvPr id="2" name="文字方塊"/>
          <p:cNvSpPr>
            <a:spLocks noGrp="1"/>
          </p:cNvSpPr>
          <p:nvPr>
            <p:ph type="title"/>
          </p:nvPr>
        </p:nvSpPr>
        <p:spPr>
          <a:xfrm>
            <a:off x="722313" y="4406900"/>
            <a:ext cx="7772400" cy="1362075"/>
          </a:xfrm>
        </p:spPr>
        <p:txBody>
          <a:bodyPr anchor="t"/>
          <a:lstStyle>
            <a:lvl1pPr algn="l">
              <a:defRPr sz="4000" b="1" cap="all"/>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按一下以編輯母片</a:t>
            </a:r>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322346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欄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206498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lvl1pPr>
              <a:defRPr/>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4" name="文字方塊"/>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6" name="文字方塊"/>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7"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8" name="文字方塊"/>
          <p:cNvSpPr>
            <a:spLocks noGrp="1"/>
          </p:cNvSpPr>
          <p:nvPr>
            <p:ph type="ftr" sz="quarter" idx="11"/>
          </p:nvPr>
        </p:nvSpPr>
        <p:spPr/>
        <p:txBody>
          <a:bodyPr/>
          <a:lstStyle/>
          <a:p>
            <a:endParaRPr lang="zh-CN" altLang="en-US"/>
          </a:p>
        </p:txBody>
      </p:sp>
      <p:sp>
        <p:nvSpPr>
          <p:cNvPr id="9"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410836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4" name="文字方塊"/>
          <p:cNvSpPr>
            <a:spLocks noGrp="1"/>
          </p:cNvSpPr>
          <p:nvPr>
            <p:ph type="ftr" sz="quarter" idx="11"/>
          </p:nvPr>
        </p:nvSpPr>
        <p:spPr/>
        <p:txBody>
          <a:bodyPr/>
          <a:lstStyle/>
          <a:p>
            <a:endParaRPr lang="zh-CN" altLang="en-US"/>
          </a:p>
        </p:txBody>
      </p:sp>
      <p:sp>
        <p:nvSpPr>
          <p:cNvPr id="5"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579998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3" name="文字方塊"/>
          <p:cNvSpPr>
            <a:spLocks noGrp="1"/>
          </p:cNvSpPr>
          <p:nvPr>
            <p:ph type="ftr" sz="quarter" idx="11"/>
          </p:nvPr>
        </p:nvSpPr>
        <p:spPr/>
        <p:txBody>
          <a:bodyPr/>
          <a:lstStyle/>
          <a:p>
            <a:endParaRPr lang="zh-CN" altLang="en-US"/>
          </a:p>
        </p:txBody>
      </p:sp>
      <p:sp>
        <p:nvSpPr>
          <p:cNvPr id="4"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00151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節標題">
    <p:spTree>
      <p:nvGrpSpPr>
        <p:cNvPr id="1" name=""/>
        <p:cNvGrpSpPr/>
        <p:nvPr/>
      </p:nvGrpSpPr>
      <p:grpSpPr>
        <a:xfrm>
          <a:off x="0" y="0"/>
          <a:ext cx="0" cy="0"/>
          <a:chOff x="0" y="0"/>
          <a:chExt cx="0" cy="0"/>
        </a:xfrm>
      </p:grpSpPr>
      <p:sp>
        <p:nvSpPr>
          <p:cNvPr id="2" name="文字方塊"/>
          <p:cNvSpPr>
            <a:spLocks noGrp="1"/>
          </p:cNvSpPr>
          <p:nvPr>
            <p:ph type="title"/>
          </p:nvPr>
        </p:nvSpPr>
        <p:spPr>
          <a:xfrm>
            <a:off x="722313" y="4406900"/>
            <a:ext cx="7772400" cy="1362075"/>
          </a:xfrm>
        </p:spPr>
        <p:txBody>
          <a:bodyPr anchor="t"/>
          <a:lstStyle>
            <a:lvl1pPr algn="l">
              <a:defRPr sz="4000" b="1" cap="all"/>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按一下以編輯母片</a:t>
            </a:r>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167261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內容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457200" y="273050"/>
            <a:ext cx="3008313" cy="1162050"/>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75632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圖片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1792288" y="4800600"/>
            <a:ext cx="5486400" cy="566738"/>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字方塊"/>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14235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body" orient="vert" idx="1"/>
          </p:nvPr>
        </p:nvSpPr>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290932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文字方塊"/>
          <p:cNvSpPr>
            <a:spLocks noGrp="1"/>
          </p:cNvSpPr>
          <p:nvPr>
            <p:ph type="title" orient="vert"/>
          </p:nvPr>
        </p:nvSpPr>
        <p:spPr>
          <a:xfrm>
            <a:off x="6629400" y="274638"/>
            <a:ext cx="2057400" cy="5851525"/>
          </a:xfrm>
        </p:spPr>
        <p:txBody>
          <a:bodyPr vert="eaVert"/>
          <a:lstStyle/>
          <a:p>
            <a:r>
              <a:rPr lang="zh-CN" altLang="en-US" smtClean="0"/>
              <a:t>按一下以編輯母片標題樣式</a:t>
            </a:r>
            <a:endParaRPr lang="zh-CN" altLang="en-US"/>
          </a:p>
        </p:txBody>
      </p:sp>
      <p:sp>
        <p:nvSpPr>
          <p:cNvPr id="3" name="文字方塊"/>
          <p:cNvSpPr>
            <a:spLocks noGrp="1"/>
          </p:cNvSpPr>
          <p:nvPr>
            <p:ph type="body" orient="vert" idx="1"/>
          </p:nvPr>
        </p:nvSpPr>
        <p:spPr>
          <a:xfrm>
            <a:off x="457200" y="274638"/>
            <a:ext cx="6019800" cy="5851525"/>
          </a:xfrm>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455811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文字方塊"/>
          <p:cNvSpPr>
            <a:spLocks noGrp="1"/>
          </p:cNvSpPr>
          <p:nvPr>
            <p:ph type="ctrTitle"/>
          </p:nvPr>
        </p:nvSpPr>
        <p:spPr>
          <a:xfrm>
            <a:off x="685800" y="2130425"/>
            <a:ext cx="7772400" cy="1470025"/>
          </a:xfrm>
        </p:spPr>
        <p:txBody>
          <a:bodyPr/>
          <a:lstStyle/>
          <a:p>
            <a:r>
              <a:rPr lang="zh-CN" altLang="en-US" smtClean="0"/>
              <a:t>按一下以編輯母片標題樣式</a:t>
            </a:r>
            <a:endParaRPr lang="zh-CN" altLang="en-US"/>
          </a:p>
        </p:txBody>
      </p:sp>
      <p:sp>
        <p:nvSpPr>
          <p:cNvPr id="3" name="文字方塊"/>
          <p:cNvSpPr>
            <a:spLocks noGrp="1"/>
          </p:cNvSpPr>
          <p:nvPr>
            <p:ph type="subTitle" idx="1"/>
          </p:nvPr>
        </p:nvSpPr>
        <p:spPr>
          <a:xfrm>
            <a:off x="1371600" y="38861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按一下以編輯母片副標題樣式</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372153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idx="1"/>
          </p:nvPr>
        </p:nvSpPr>
        <p:spPr/>
        <p:txBody>
          <a:body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887743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節標題">
    <p:spTree>
      <p:nvGrpSpPr>
        <p:cNvPr id="1" name=""/>
        <p:cNvGrpSpPr/>
        <p:nvPr/>
      </p:nvGrpSpPr>
      <p:grpSpPr>
        <a:xfrm>
          <a:off x="0" y="0"/>
          <a:ext cx="0" cy="0"/>
          <a:chOff x="0" y="0"/>
          <a:chExt cx="0" cy="0"/>
        </a:xfrm>
      </p:grpSpPr>
      <p:sp>
        <p:nvSpPr>
          <p:cNvPr id="2" name="文字方塊"/>
          <p:cNvSpPr>
            <a:spLocks noGrp="1"/>
          </p:cNvSpPr>
          <p:nvPr>
            <p:ph type="title"/>
          </p:nvPr>
        </p:nvSpPr>
        <p:spPr>
          <a:xfrm>
            <a:off x="722313" y="4406900"/>
            <a:ext cx="7772400" cy="1362075"/>
          </a:xfrm>
        </p:spPr>
        <p:txBody>
          <a:bodyPr anchor="t"/>
          <a:lstStyle>
            <a:lvl1pPr algn="l">
              <a:defRPr sz="4000" b="1" cap="all"/>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按一下以編輯母片</a:t>
            </a:r>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999889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欄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404495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lvl1pPr>
              <a:defRPr/>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4" name="文字方塊"/>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6" name="文字方塊"/>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7"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8" name="文字方塊"/>
          <p:cNvSpPr>
            <a:spLocks noGrp="1"/>
          </p:cNvSpPr>
          <p:nvPr>
            <p:ph type="ftr" sz="quarter" idx="11"/>
          </p:nvPr>
        </p:nvSpPr>
        <p:spPr/>
        <p:txBody>
          <a:bodyPr/>
          <a:lstStyle/>
          <a:p>
            <a:endParaRPr lang="zh-CN" altLang="en-US"/>
          </a:p>
        </p:txBody>
      </p:sp>
      <p:sp>
        <p:nvSpPr>
          <p:cNvPr id="9"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189427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4" name="文字方塊"/>
          <p:cNvSpPr>
            <a:spLocks noGrp="1"/>
          </p:cNvSpPr>
          <p:nvPr>
            <p:ph type="ftr" sz="quarter" idx="11"/>
          </p:nvPr>
        </p:nvSpPr>
        <p:spPr/>
        <p:txBody>
          <a:bodyPr/>
          <a:lstStyle/>
          <a:p>
            <a:endParaRPr lang="zh-CN" altLang="en-US"/>
          </a:p>
        </p:txBody>
      </p:sp>
      <p:sp>
        <p:nvSpPr>
          <p:cNvPr id="5"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32718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欄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22738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3" name="文字方塊"/>
          <p:cNvSpPr>
            <a:spLocks noGrp="1"/>
          </p:cNvSpPr>
          <p:nvPr>
            <p:ph type="ftr" sz="quarter" idx="11"/>
          </p:nvPr>
        </p:nvSpPr>
        <p:spPr/>
        <p:txBody>
          <a:bodyPr/>
          <a:lstStyle/>
          <a:p>
            <a:endParaRPr lang="zh-CN" altLang="en-US"/>
          </a:p>
        </p:txBody>
      </p:sp>
      <p:sp>
        <p:nvSpPr>
          <p:cNvPr id="4"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134611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內容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457200" y="273050"/>
            <a:ext cx="3008313" cy="1162050"/>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971890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圖片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1792288" y="4800600"/>
            <a:ext cx="5486400" cy="566738"/>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字方塊"/>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964338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body" orient="vert" idx="1"/>
          </p:nvPr>
        </p:nvSpPr>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640305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文字方塊"/>
          <p:cNvSpPr>
            <a:spLocks noGrp="1"/>
          </p:cNvSpPr>
          <p:nvPr>
            <p:ph type="title" orient="vert"/>
          </p:nvPr>
        </p:nvSpPr>
        <p:spPr>
          <a:xfrm>
            <a:off x="6629400" y="274638"/>
            <a:ext cx="2057400" cy="5851525"/>
          </a:xfrm>
        </p:spPr>
        <p:txBody>
          <a:bodyPr vert="eaVert"/>
          <a:lstStyle/>
          <a:p>
            <a:r>
              <a:rPr lang="zh-CN" altLang="en-US" smtClean="0"/>
              <a:t>按一下以編輯母片標題樣式</a:t>
            </a:r>
            <a:endParaRPr lang="zh-CN" altLang="en-US"/>
          </a:p>
        </p:txBody>
      </p:sp>
      <p:sp>
        <p:nvSpPr>
          <p:cNvPr id="3" name="文字方塊"/>
          <p:cNvSpPr>
            <a:spLocks noGrp="1"/>
          </p:cNvSpPr>
          <p:nvPr>
            <p:ph type="body" orient="vert" idx="1"/>
          </p:nvPr>
        </p:nvSpPr>
        <p:spPr>
          <a:xfrm>
            <a:off x="457200" y="274638"/>
            <a:ext cx="6019800" cy="5851525"/>
          </a:xfrm>
        </p:spPr>
        <p:txBody>
          <a:bodyPr vert="eaVert"/>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5" name="文字方塊"/>
          <p:cNvSpPr>
            <a:spLocks noGrp="1"/>
          </p:cNvSpPr>
          <p:nvPr>
            <p:ph type="ftr" sz="quarter" idx="11"/>
          </p:nvPr>
        </p:nvSpPr>
        <p:spPr/>
        <p:txBody>
          <a:bodyPr/>
          <a:lstStyle/>
          <a:p>
            <a:endParaRPr lang="zh-CN" altLang="en-US"/>
          </a:p>
        </p:txBody>
      </p:sp>
      <p:sp>
        <p:nvSpPr>
          <p:cNvPr id="6"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70124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lvl1pPr>
              <a:defRPr/>
            </a:lvl1pPr>
          </a:lstStyle>
          <a:p>
            <a:r>
              <a:rPr lang="zh-CN" altLang="en-US" smtClean="0"/>
              <a:t>按一下以編輯母片標題樣式</a:t>
            </a:r>
            <a:endParaRPr lang="zh-CN" altLang="en-US"/>
          </a:p>
        </p:txBody>
      </p:sp>
      <p:sp>
        <p:nvSpPr>
          <p:cNvPr id="3" name="文字方塊"/>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4" name="文字方塊"/>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5" name="文字方塊"/>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按一下以編輯母片</a:t>
            </a:r>
          </a:p>
        </p:txBody>
      </p:sp>
      <p:sp>
        <p:nvSpPr>
          <p:cNvPr id="6" name="文字方塊"/>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7"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8" name="文字方塊"/>
          <p:cNvSpPr>
            <a:spLocks noGrp="1"/>
          </p:cNvSpPr>
          <p:nvPr>
            <p:ph type="ftr" sz="quarter" idx="11"/>
          </p:nvPr>
        </p:nvSpPr>
        <p:spPr/>
        <p:txBody>
          <a:bodyPr/>
          <a:lstStyle/>
          <a:p>
            <a:endParaRPr lang="zh-CN" altLang="en-US"/>
          </a:p>
        </p:txBody>
      </p:sp>
      <p:sp>
        <p:nvSpPr>
          <p:cNvPr id="9"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59425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文字方塊"/>
          <p:cNvSpPr>
            <a:spLocks noGrp="1"/>
          </p:cNvSpPr>
          <p:nvPr>
            <p:ph type="title"/>
          </p:nvPr>
        </p:nvSpPr>
        <p:spPr/>
        <p:txBody>
          <a:bodyPr/>
          <a:lstStyle/>
          <a:p>
            <a:r>
              <a:rPr lang="zh-CN" altLang="en-US" smtClean="0"/>
              <a:t>按一下以編輯母片標題樣式</a:t>
            </a:r>
            <a:endParaRPr lang="zh-CN" altLang="en-US"/>
          </a:p>
        </p:txBody>
      </p:sp>
      <p:sp>
        <p:nvSpPr>
          <p:cNvPr id="3"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4" name="文字方塊"/>
          <p:cNvSpPr>
            <a:spLocks noGrp="1"/>
          </p:cNvSpPr>
          <p:nvPr>
            <p:ph type="ftr" sz="quarter" idx="11"/>
          </p:nvPr>
        </p:nvSpPr>
        <p:spPr/>
        <p:txBody>
          <a:bodyPr/>
          <a:lstStyle/>
          <a:p>
            <a:endParaRPr lang="zh-CN" altLang="en-US"/>
          </a:p>
        </p:txBody>
      </p:sp>
      <p:sp>
        <p:nvSpPr>
          <p:cNvPr id="5"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82682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3" name="文字方塊"/>
          <p:cNvSpPr>
            <a:spLocks noGrp="1"/>
          </p:cNvSpPr>
          <p:nvPr>
            <p:ph type="ftr" sz="quarter" idx="11"/>
          </p:nvPr>
        </p:nvSpPr>
        <p:spPr/>
        <p:txBody>
          <a:bodyPr/>
          <a:lstStyle/>
          <a:p>
            <a:endParaRPr lang="zh-CN" altLang="en-US"/>
          </a:p>
        </p:txBody>
      </p:sp>
      <p:sp>
        <p:nvSpPr>
          <p:cNvPr id="4"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139339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內容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457200" y="273050"/>
            <a:ext cx="3008313" cy="1162050"/>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按一下以編輯母片</a:t>
            </a:r>
          </a:p>
          <a:p>
            <a:pPr lvl="1"/>
            <a:r>
              <a:rPr lang="zh-CN" altLang="en-US" smtClean="0"/>
              <a:t>第二層</a:t>
            </a:r>
          </a:p>
          <a:p>
            <a:pPr lvl="2"/>
            <a:r>
              <a:rPr lang="zh-CN" altLang="en-US" smtClean="0"/>
              <a:t>第三層</a:t>
            </a:r>
          </a:p>
          <a:p>
            <a:pPr lvl="3"/>
            <a:r>
              <a:rPr lang="zh-CN" altLang="en-US" smtClean="0"/>
              <a:t>第四層</a:t>
            </a:r>
          </a:p>
          <a:p>
            <a:pPr lvl="4"/>
            <a:r>
              <a:rPr lang="zh-CN" altLang="en-US" smtClean="0"/>
              <a:t>第五層</a:t>
            </a:r>
            <a:endParaRPr lang="zh-CN" altLang="en-US"/>
          </a:p>
        </p:txBody>
      </p:sp>
      <p:sp>
        <p:nvSpPr>
          <p:cNvPr id="4" name="文字方塊"/>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214118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圖片及標題">
    <p:spTree>
      <p:nvGrpSpPr>
        <p:cNvPr id="1" name=""/>
        <p:cNvGrpSpPr/>
        <p:nvPr/>
      </p:nvGrpSpPr>
      <p:grpSpPr>
        <a:xfrm>
          <a:off x="0" y="0"/>
          <a:ext cx="0" cy="0"/>
          <a:chOff x="0" y="0"/>
          <a:chExt cx="0" cy="0"/>
        </a:xfrm>
      </p:grpSpPr>
      <p:sp>
        <p:nvSpPr>
          <p:cNvPr id="2" name="文字方塊"/>
          <p:cNvSpPr>
            <a:spLocks noGrp="1"/>
          </p:cNvSpPr>
          <p:nvPr>
            <p:ph type="title"/>
          </p:nvPr>
        </p:nvSpPr>
        <p:spPr>
          <a:xfrm>
            <a:off x="1792288" y="4800600"/>
            <a:ext cx="5486400" cy="566738"/>
          </a:xfrm>
        </p:spPr>
        <p:txBody>
          <a:bodyPr anchor="b"/>
          <a:lstStyle>
            <a:lvl1pPr algn="l">
              <a:defRPr sz="2000" b="1"/>
            </a:lvl1pPr>
          </a:lstStyle>
          <a:p>
            <a:r>
              <a:rPr lang="zh-CN" altLang="en-US" smtClean="0"/>
              <a:t>按一下以編輯母片標題樣式</a:t>
            </a:r>
            <a:endParaRPr lang="zh-CN" altLang="en-US"/>
          </a:p>
        </p:txBody>
      </p:sp>
      <p:sp>
        <p:nvSpPr>
          <p:cNvPr id="3" name="文字方塊"/>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字方塊"/>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按一下以編輯母片</a:t>
            </a:r>
          </a:p>
        </p:txBody>
      </p:sp>
      <p:sp>
        <p:nvSpPr>
          <p:cNvPr id="5" name="文字方塊"/>
          <p:cNvSpPr>
            <a:spLocks noGrp="1"/>
          </p:cNvSpPr>
          <p:nvPr>
            <p:ph type="dt" sz="half" idx="10"/>
          </p:nvPr>
        </p:nvSpPr>
        <p:spPr/>
        <p:txBody>
          <a:bodyPr/>
          <a:lstStyle/>
          <a:p>
            <a:fld id="{72514870-5082-4025-BC8A-5E070B8EB77D}" type="datetimeFigureOut">
              <a:rPr lang="zh-CN" altLang="en-US" smtClean="0"/>
              <a:pPr/>
              <a:t>2015/4/23</a:t>
            </a:fld>
            <a:endParaRPr lang="zh-CN" altLang="en-US"/>
          </a:p>
        </p:txBody>
      </p:sp>
      <p:sp>
        <p:nvSpPr>
          <p:cNvPr id="6" name="文字方塊"/>
          <p:cNvSpPr>
            <a:spLocks noGrp="1"/>
          </p:cNvSpPr>
          <p:nvPr>
            <p:ph type="ftr" sz="quarter" idx="11"/>
          </p:nvPr>
        </p:nvSpPr>
        <p:spPr/>
        <p:txBody>
          <a:bodyPr/>
          <a:lstStyle/>
          <a:p>
            <a:endParaRPr lang="zh-CN" altLang="en-US"/>
          </a:p>
        </p:txBody>
      </p:sp>
      <p:sp>
        <p:nvSpPr>
          <p:cNvPr id="7" name="文字方塊"/>
          <p:cNvSpPr>
            <a:spLocks noGrp="1"/>
          </p:cNvSpPr>
          <p:nvPr>
            <p:ph type="sldNum" sz="quarter" idx="12"/>
          </p:nvPr>
        </p:nvSpPr>
        <p:spPr/>
        <p:txBody>
          <a:bodyPr/>
          <a:lstStyle/>
          <a:p>
            <a:fld id="{3E00D155-3BB6-43CF-9AC4-BC63A66E74A9}" type="slidenum">
              <a:rPr lang="zh-CN" altLang="en-US" smtClean="0"/>
              <a:pPr/>
              <a:t>‹#›</a:t>
            </a:fld>
            <a:endParaRPr lang="zh-CN" altLang="en-US"/>
          </a:p>
        </p:txBody>
      </p:sp>
    </p:spTree>
    <p:extLst>
      <p:ext uri="{BB962C8B-B14F-4D97-AF65-F5344CB8AC3E}">
        <p14:creationId xmlns:p14="http://schemas.microsoft.com/office/powerpoint/2010/main" val="76707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 name="圖片" descr="heartlogo-01.png"/>
          <p:cNvPicPr>
            <a:picLocks noChangeAspect="1"/>
          </p:cNvPicPr>
          <p:nvPr/>
        </p:nvPicPr>
        <p:blipFill>
          <a:blip r:embed="rId13" cstate="print">
            <a:lum/>
          </a:blip>
          <a:stretch>
            <a:fillRect/>
          </a:stretch>
        </p:blipFill>
        <p:spPr>
          <a:xfrm>
            <a:off x="179512" y="188639"/>
            <a:ext cx="1962149" cy="1223963"/>
          </a:xfrm>
          <a:prstGeom prst="rect">
            <a:avLst/>
          </a:prstGeom>
          <a:noFill/>
          <a:ln w="9525" cmpd="sng">
            <a:noFill/>
            <a:prstDash val="solid"/>
            <a:miter/>
          </a:ln>
        </p:spPr>
      </p:pic>
      <p:sp>
        <p:nvSpPr>
          <p:cNvPr id="930" name="直線"/>
          <p:cNvSpPr>
            <a:spLocks/>
          </p:cNvSpPr>
          <p:nvPr/>
        </p:nvSpPr>
        <p:spPr>
          <a:xfrm>
            <a:off x="1691680" y="1340768"/>
            <a:ext cx="6985000" cy="0"/>
          </a:xfrm>
          <a:prstGeom prst="line">
            <a:avLst/>
          </a:prstGeom>
          <a:noFill/>
          <a:ln w="28575" cmpd="sng">
            <a:solidFill>
              <a:srgbClr val="92D050"/>
            </a:solidFill>
            <a:prstDash val="solid"/>
            <a:miter/>
          </a:ln>
        </p:spPr>
      </p:sp>
      <p:sp>
        <p:nvSpPr>
          <p:cNvPr id="19" name="文字方塊"/>
          <p:cNvSpPr>
            <a:spLocks noGrp="1"/>
          </p:cNvSpPr>
          <p:nvPr>
            <p:ph type="title"/>
          </p:nvPr>
        </p:nvSpPr>
        <p:spPr>
          <a:xfrm>
            <a:off x="685800" y="2130425"/>
            <a:ext cx="7772400" cy="1470024"/>
          </a:xfrm>
          <a:prstGeom prst="rect">
            <a:avLst/>
          </a:prstGeom>
          <a:noFill/>
          <a:ln w="9525" cmpd="sng">
            <a:noFill/>
            <a:prstDash val="solid"/>
            <a:miter/>
          </a:ln>
        </p:spPr>
        <p:txBody>
          <a:bodyPr vert="horz" wrap="square" lIns="91440" tIns="45720" rIns="91440" bIns="45720" anchor="ctr" anchorCtr="0">
            <a:prstTxWarp prst="textNoShape">
              <a:avLst/>
            </a:prstTxWarp>
          </a:bodyPr>
          <a:lstStyle/>
          <a:p>
            <a:r>
              <a:rPr lang="zh-TW" altLang="en-US"/>
              <a:t>按一下以編輯母片標題樣式</a:t>
            </a:r>
          </a:p>
        </p:txBody>
      </p:sp>
      <p:sp>
        <p:nvSpPr>
          <p:cNvPr id="20" name="文字方塊"/>
          <p:cNvSpPr>
            <a:spLocks noGrp="1"/>
          </p:cNvSpPr>
          <p:nvPr>
            <p:ph type="body" idx="1"/>
          </p:nvPr>
        </p:nvSpPr>
        <p:spPr>
          <a:xfrm>
            <a:off x="1371600" y="3886200"/>
            <a:ext cx="6400800" cy="175260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buNone/>
            </a:pPr>
            <a:r>
              <a:rPr lang="zh-TW" altLang="en-US">
                <a:solidFill>
                  <a:srgbClr val="898989"/>
                </a:solidFill>
              </a:rPr>
              <a:t>按一下以編輯母片副標題樣式</a:t>
            </a:r>
          </a:p>
        </p:txBody>
      </p:sp>
      <p:sp>
        <p:nvSpPr>
          <p:cNvPr id="21" name="文字方塊"/>
          <p:cNvSpPr>
            <a:spLocks noGrp="1"/>
          </p:cNvSpPr>
          <p:nvPr>
            <p:ph type="dt" idx="10"/>
          </p:nvPr>
        </p:nvSpPr>
        <p:spPr>
          <a:xfrm>
            <a:off x="457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l" fontAlgn="auto">
              <a:spcBef>
                <a:spcPts val="0"/>
              </a:spcBef>
              <a:spcAft>
                <a:spcPts val="0"/>
              </a:spcAft>
            </a:pPr>
            <a:fld id="{CAD2D6BD-DE1B-4B5F-8B41-2702339687B9}" type="datetime5">
              <a:rPr lang="zh-TW" altLang="en-US" sz="1200">
                <a:solidFill>
                  <a:srgbClr val="898989"/>
                </a:solidFill>
                <a:latin typeface="Calibri" charset="0"/>
                <a:ea typeface="新細明體" pitchFamily="18" charset="-120"/>
                <a:cs typeface="新細明體" pitchFamily="18" charset="-120"/>
              </a:rPr>
              <a:pPr algn="l" fontAlgn="auto">
                <a:spcBef>
                  <a:spcPts val="0"/>
                </a:spcBef>
                <a:spcAft>
                  <a:spcPts val="0"/>
                </a:spcAft>
              </a:pPr>
              <a:t>2015年4月23日星期四</a:t>
            </a:fld>
            <a:endParaRPr lang="zh-TW" altLang="en-US" sz="1200">
              <a:solidFill>
                <a:srgbClr val="898989"/>
              </a:solidFill>
              <a:latin typeface="Calibri" charset="0"/>
              <a:ea typeface="新細明體" pitchFamily="18" charset="-120"/>
              <a:cs typeface="新細明體" pitchFamily="18" charset="-120"/>
            </a:endParaRPr>
          </a:p>
        </p:txBody>
      </p:sp>
      <p:sp>
        <p:nvSpPr>
          <p:cNvPr id="22" name="文字方塊"/>
          <p:cNvSpPr>
            <a:spLocks noGrp="1"/>
          </p:cNvSpPr>
          <p:nvPr>
            <p:ph type="ftr"/>
          </p:nvPr>
        </p:nvSpPr>
        <p:spPr>
          <a:xfrm>
            <a:off x="3124200" y="6356349"/>
            <a:ext cx="2895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ctr" fontAlgn="auto">
              <a:spcBef>
                <a:spcPts val="0"/>
              </a:spcBef>
              <a:spcAft>
                <a:spcPts val="0"/>
              </a:spcAft>
            </a:pPr>
            <a:endParaRPr lang="zh-TW" altLang="en-US" sz="1200">
              <a:solidFill>
                <a:srgbClr val="898989"/>
              </a:solidFill>
              <a:latin typeface="Calibri" charset="0"/>
              <a:ea typeface="新細明體" pitchFamily="18" charset="-120"/>
              <a:cs typeface="新細明體" pitchFamily="18" charset="-120"/>
            </a:endParaRPr>
          </a:p>
        </p:txBody>
      </p:sp>
      <p:sp>
        <p:nvSpPr>
          <p:cNvPr id="23" name="文字方塊"/>
          <p:cNvSpPr>
            <a:spLocks noGrp="1"/>
          </p:cNvSpPr>
          <p:nvPr>
            <p:ph type="sldNum"/>
          </p:nvPr>
        </p:nvSpPr>
        <p:spPr>
          <a:xfrm>
            <a:off x="6553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r" fontAlgn="auto">
              <a:spcBef>
                <a:spcPts val="0"/>
              </a:spcBef>
              <a:spcAft>
                <a:spcPts val="0"/>
              </a:spcAft>
            </a:pPr>
            <a:r>
              <a:rPr lang="zh-TW" altLang="en-US" sz="1200">
                <a:solidFill>
                  <a:srgbClr val="898989"/>
                </a:solidFill>
                <a:latin typeface="Calibri" charset="0"/>
                <a:ea typeface="新細明體" pitchFamily="18" charset="-120"/>
                <a:cs typeface="新細明體" pitchFamily="18" charset="-120"/>
              </a:rPr>
              <a:t>&lt;#&gt;</a:t>
            </a:r>
          </a:p>
        </p:txBody>
      </p:sp>
    </p:spTree>
    <p:extLst>
      <p:ext uri="{BB962C8B-B14F-4D97-AF65-F5344CB8AC3E}">
        <p14:creationId xmlns:p14="http://schemas.microsoft.com/office/powerpoint/2010/main" val="38647925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914400" eaLnBrk="0" fontAlgn="base" hangingPunct="0">
        <a:spcBef>
          <a:spcPts val="0"/>
        </a:spcBef>
        <a:spcAft>
          <a:spcPts val="0"/>
        </a:spcAft>
        <a:buNone/>
        <a:defRPr sz="4400" kern="1200">
          <a:solidFill>
            <a:schemeClr val="tx1"/>
          </a:solidFill>
          <a:latin typeface="Calibri" charset="0"/>
          <a:ea typeface="新細明體" pitchFamily="18" charset="-120"/>
          <a:cs typeface="新細明體" pitchFamily="18" charset="-120"/>
        </a:defRPr>
      </a:lvl1pPr>
    </p:titleStyle>
    <p:bodyStyle>
      <a:lvl1pPr marL="342900" indent="-342900" algn="l" defTabSz="914400" eaLnBrk="0" fontAlgn="base" hangingPunct="0">
        <a:spcBef>
          <a:spcPct val="20000"/>
        </a:spcBef>
        <a:spcAft>
          <a:spcPts val="0"/>
        </a:spcAft>
        <a:buFont typeface="Arial" pitchFamily="34" charset="0"/>
        <a:buChar char="•"/>
        <a:defRPr sz="3200" kern="1200">
          <a:solidFill>
            <a:schemeClr val="tx1"/>
          </a:solidFill>
          <a:latin typeface="Calibri" charset="0"/>
          <a:ea typeface="新細明體" pitchFamily="18" charset="-120"/>
          <a:cs typeface="新細明體" pitchFamily="18" charset="-120"/>
        </a:defRPr>
      </a:lvl1pPr>
      <a:lvl2pPr marL="742950" indent="-285750" algn="l" defTabSz="914400" eaLnBrk="0" fontAlgn="base" hangingPunct="0">
        <a:spcBef>
          <a:spcPct val="20000"/>
        </a:spcBef>
        <a:spcAft>
          <a:spcPts val="0"/>
        </a:spcAft>
        <a:buFont typeface="Arial" pitchFamily="34" charset="0"/>
        <a:buChar char="–"/>
        <a:defRPr sz="2800" kern="1200">
          <a:solidFill>
            <a:schemeClr val="tx1"/>
          </a:solidFill>
          <a:latin typeface="Calibri" charset="0"/>
          <a:ea typeface="新細明體" pitchFamily="18" charset="-120"/>
          <a:cs typeface="新細明體" pitchFamily="18" charset="-120"/>
        </a:defRPr>
      </a:lvl2pPr>
      <a:lvl3pPr marL="1143000" indent="-228600" algn="l" defTabSz="914400" eaLnBrk="0" fontAlgn="base" hangingPunct="0">
        <a:spcBef>
          <a:spcPct val="20000"/>
        </a:spcBef>
        <a:spcAft>
          <a:spcPts val="0"/>
        </a:spcAft>
        <a:buFont typeface="Arial" pitchFamily="34" charset="0"/>
        <a:buChar char="•"/>
        <a:defRPr sz="2400" kern="1200">
          <a:solidFill>
            <a:schemeClr val="tx1"/>
          </a:solidFill>
          <a:latin typeface="Calibri" charset="0"/>
          <a:ea typeface="新細明體" pitchFamily="18" charset="-120"/>
          <a:cs typeface="新細明體" pitchFamily="18" charset="-120"/>
        </a:defRPr>
      </a:lvl3pPr>
      <a:lvl4pPr marL="16002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4pPr>
      <a:lvl5pPr marL="20574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5pPr>
      <a:lvl6pPr marL="25146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6pPr>
      <a:lvl7pPr marL="29718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7pPr>
      <a:lvl8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8pPr>
      <a:lvl9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9" name="圖片" descr="heartlogo-01.png"/>
          <p:cNvPicPr>
            <a:picLocks noChangeAspect="1"/>
          </p:cNvPicPr>
          <p:nvPr/>
        </p:nvPicPr>
        <p:blipFill>
          <a:blip r:embed="rId13" cstate="print">
            <a:lum/>
          </a:blip>
          <a:stretch>
            <a:fillRect/>
          </a:stretch>
        </p:blipFill>
        <p:spPr>
          <a:xfrm>
            <a:off x="179512" y="188639"/>
            <a:ext cx="1962149" cy="1223963"/>
          </a:xfrm>
          <a:prstGeom prst="rect">
            <a:avLst/>
          </a:prstGeom>
          <a:noFill/>
          <a:ln w="9525" cmpd="sng">
            <a:noFill/>
            <a:prstDash val="solid"/>
            <a:miter/>
          </a:ln>
        </p:spPr>
      </p:pic>
      <p:sp>
        <p:nvSpPr>
          <p:cNvPr id="928" name="直線"/>
          <p:cNvSpPr>
            <a:spLocks/>
          </p:cNvSpPr>
          <p:nvPr/>
        </p:nvSpPr>
        <p:spPr>
          <a:xfrm>
            <a:off x="1691680" y="1340768"/>
            <a:ext cx="6985000" cy="0"/>
          </a:xfrm>
          <a:prstGeom prst="line">
            <a:avLst/>
          </a:prstGeom>
          <a:noFill/>
          <a:ln w="28575" cmpd="sng">
            <a:solidFill>
              <a:srgbClr val="92D050"/>
            </a:solidFill>
            <a:prstDash val="solid"/>
            <a:miter/>
          </a:ln>
        </p:spPr>
      </p:sp>
      <p:sp>
        <p:nvSpPr>
          <p:cNvPr id="33" name="文字方塊"/>
          <p:cNvSpPr>
            <a:spLocks noGrp="1"/>
          </p:cNvSpPr>
          <p:nvPr>
            <p:ph type="title"/>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r>
              <a:rPr lang="zh-TW" altLang="en-US"/>
              <a:t>按一下以編輯母片標題樣式</a:t>
            </a:r>
          </a:p>
        </p:txBody>
      </p:sp>
      <p:sp>
        <p:nvSpPr>
          <p:cNvPr id="34" name="文字方塊"/>
          <p:cNvSpPr>
            <a:spLocks noGrp="1"/>
          </p:cNvSpPr>
          <p:nvPr>
            <p:ph type="dt" idx="10"/>
          </p:nvPr>
        </p:nvSpPr>
        <p:spPr>
          <a:xfrm>
            <a:off x="457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l" fontAlgn="auto">
              <a:spcBef>
                <a:spcPts val="0"/>
              </a:spcBef>
              <a:spcAft>
                <a:spcPts val="0"/>
              </a:spcAft>
            </a:pPr>
            <a:fld id="{CAD2D6BD-DE1B-4B5F-8B41-2702339687B9}" type="datetime5">
              <a:rPr lang="zh-TW" altLang="en-US" sz="1200">
                <a:solidFill>
                  <a:srgbClr val="898989"/>
                </a:solidFill>
                <a:latin typeface="Calibri" charset="0"/>
                <a:ea typeface="新細明體" pitchFamily="18" charset="-120"/>
                <a:cs typeface="新細明體" pitchFamily="18" charset="-120"/>
              </a:rPr>
              <a:pPr algn="l" fontAlgn="auto">
                <a:spcBef>
                  <a:spcPts val="0"/>
                </a:spcBef>
                <a:spcAft>
                  <a:spcPts val="0"/>
                </a:spcAft>
              </a:pPr>
              <a:t>2015年4月23日星期四</a:t>
            </a:fld>
            <a:endParaRPr lang="zh-TW" altLang="en-US" sz="1200">
              <a:solidFill>
                <a:srgbClr val="898989"/>
              </a:solidFill>
              <a:latin typeface="Calibri" charset="0"/>
              <a:ea typeface="新細明體" pitchFamily="18" charset="-120"/>
              <a:cs typeface="新細明體" pitchFamily="18" charset="-120"/>
            </a:endParaRPr>
          </a:p>
        </p:txBody>
      </p:sp>
      <p:sp>
        <p:nvSpPr>
          <p:cNvPr id="35" name="文字方塊"/>
          <p:cNvSpPr>
            <a:spLocks noGrp="1"/>
          </p:cNvSpPr>
          <p:nvPr>
            <p:ph type="ftr"/>
          </p:nvPr>
        </p:nvSpPr>
        <p:spPr>
          <a:xfrm>
            <a:off x="3124200" y="6356349"/>
            <a:ext cx="2895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ctr" fontAlgn="auto">
              <a:spcBef>
                <a:spcPts val="0"/>
              </a:spcBef>
              <a:spcAft>
                <a:spcPts val="0"/>
              </a:spcAft>
            </a:pPr>
            <a:endParaRPr lang="zh-TW" altLang="en-US" sz="1200">
              <a:solidFill>
                <a:srgbClr val="898989"/>
              </a:solidFill>
              <a:latin typeface="Calibri" charset="0"/>
              <a:ea typeface="新細明體" pitchFamily="18" charset="-120"/>
              <a:cs typeface="新細明體" pitchFamily="18" charset="-120"/>
            </a:endParaRPr>
          </a:p>
        </p:txBody>
      </p:sp>
      <p:sp>
        <p:nvSpPr>
          <p:cNvPr id="36" name="文字方塊"/>
          <p:cNvSpPr>
            <a:spLocks noGrp="1"/>
          </p:cNvSpPr>
          <p:nvPr>
            <p:ph type="sldNum"/>
          </p:nvPr>
        </p:nvSpPr>
        <p:spPr>
          <a:xfrm>
            <a:off x="6553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r" fontAlgn="auto">
              <a:spcBef>
                <a:spcPts val="0"/>
              </a:spcBef>
              <a:spcAft>
                <a:spcPts val="0"/>
              </a:spcAft>
            </a:pPr>
            <a:r>
              <a:rPr lang="zh-TW" altLang="en-US" sz="1200">
                <a:solidFill>
                  <a:srgbClr val="898989"/>
                </a:solidFill>
                <a:latin typeface="Calibri" charset="0"/>
                <a:ea typeface="新細明體" pitchFamily="18" charset="-120"/>
                <a:cs typeface="新細明體" pitchFamily="18" charset="-120"/>
              </a:rPr>
              <a:t>&lt;#&gt;</a:t>
            </a:r>
          </a:p>
        </p:txBody>
      </p:sp>
    </p:spTree>
    <p:extLst>
      <p:ext uri="{BB962C8B-B14F-4D97-AF65-F5344CB8AC3E}">
        <p14:creationId xmlns:p14="http://schemas.microsoft.com/office/powerpoint/2010/main" val="7919130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eaLnBrk="0" fontAlgn="base" hangingPunct="0">
        <a:spcBef>
          <a:spcPts val="0"/>
        </a:spcBef>
        <a:spcAft>
          <a:spcPts val="0"/>
        </a:spcAft>
        <a:buNone/>
        <a:defRPr sz="4400" kern="1200">
          <a:solidFill>
            <a:schemeClr val="tx1"/>
          </a:solidFill>
          <a:latin typeface="Calibri" charset="0"/>
          <a:ea typeface="新細明體" pitchFamily="18" charset="-120"/>
          <a:cs typeface="新細明體" pitchFamily="18" charset="-120"/>
        </a:defRPr>
      </a:lvl1pPr>
    </p:titleStyle>
    <p:bodyStyle>
      <a:lvl1pPr marL="342900" indent="-342900" algn="l" defTabSz="914400" eaLnBrk="0" fontAlgn="base" hangingPunct="0">
        <a:spcBef>
          <a:spcPct val="20000"/>
        </a:spcBef>
        <a:spcAft>
          <a:spcPts val="0"/>
        </a:spcAft>
        <a:buFont typeface="Arial" pitchFamily="34" charset="0"/>
        <a:buChar char="•"/>
        <a:defRPr sz="3200" kern="1200">
          <a:solidFill>
            <a:schemeClr val="tx1"/>
          </a:solidFill>
          <a:latin typeface="Calibri" charset="0"/>
          <a:ea typeface="新細明體" pitchFamily="18" charset="-120"/>
          <a:cs typeface="新細明體" pitchFamily="18" charset="-120"/>
        </a:defRPr>
      </a:lvl1pPr>
      <a:lvl2pPr marL="742950" indent="-285750" algn="l" defTabSz="914400" eaLnBrk="0" fontAlgn="base" hangingPunct="0">
        <a:spcBef>
          <a:spcPct val="20000"/>
        </a:spcBef>
        <a:spcAft>
          <a:spcPts val="0"/>
        </a:spcAft>
        <a:buFont typeface="Arial" pitchFamily="34" charset="0"/>
        <a:buChar char="–"/>
        <a:defRPr sz="2800" kern="1200">
          <a:solidFill>
            <a:schemeClr val="tx1"/>
          </a:solidFill>
          <a:latin typeface="Calibri" charset="0"/>
          <a:ea typeface="新細明體" pitchFamily="18" charset="-120"/>
          <a:cs typeface="新細明體" pitchFamily="18" charset="-120"/>
        </a:defRPr>
      </a:lvl2pPr>
      <a:lvl3pPr marL="1143000" indent="-228600" algn="l" defTabSz="914400" eaLnBrk="0" fontAlgn="base" hangingPunct="0">
        <a:spcBef>
          <a:spcPct val="20000"/>
        </a:spcBef>
        <a:spcAft>
          <a:spcPts val="0"/>
        </a:spcAft>
        <a:buFont typeface="Arial" pitchFamily="34" charset="0"/>
        <a:buChar char="•"/>
        <a:defRPr sz="2400" kern="1200">
          <a:solidFill>
            <a:schemeClr val="tx1"/>
          </a:solidFill>
          <a:latin typeface="Calibri" charset="0"/>
          <a:ea typeface="新細明體" pitchFamily="18" charset="-120"/>
          <a:cs typeface="新細明體" pitchFamily="18" charset="-120"/>
        </a:defRPr>
      </a:lvl3pPr>
      <a:lvl4pPr marL="16002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4pPr>
      <a:lvl5pPr marL="20574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5pPr>
      <a:lvl6pPr marL="25146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6pPr>
      <a:lvl7pPr marL="29718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7pPr>
      <a:lvl8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8pPr>
      <a:lvl9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5" name="圖片" descr="heartlogo-01.png"/>
          <p:cNvPicPr>
            <a:picLocks noChangeAspect="1"/>
          </p:cNvPicPr>
          <p:nvPr/>
        </p:nvPicPr>
        <p:blipFill>
          <a:blip r:embed="rId13" cstate="print">
            <a:lum/>
          </a:blip>
          <a:stretch>
            <a:fillRect/>
          </a:stretch>
        </p:blipFill>
        <p:spPr>
          <a:xfrm>
            <a:off x="179512" y="188639"/>
            <a:ext cx="1962149" cy="1223963"/>
          </a:xfrm>
          <a:prstGeom prst="rect">
            <a:avLst/>
          </a:prstGeom>
          <a:noFill/>
          <a:ln w="9525" cmpd="sng">
            <a:noFill/>
            <a:prstDash val="solid"/>
            <a:miter/>
          </a:ln>
        </p:spPr>
      </p:pic>
      <p:sp>
        <p:nvSpPr>
          <p:cNvPr id="924" name="直線"/>
          <p:cNvSpPr>
            <a:spLocks/>
          </p:cNvSpPr>
          <p:nvPr/>
        </p:nvSpPr>
        <p:spPr>
          <a:xfrm>
            <a:off x="1691680" y="1340768"/>
            <a:ext cx="6985000" cy="0"/>
          </a:xfrm>
          <a:prstGeom prst="line">
            <a:avLst/>
          </a:prstGeom>
          <a:noFill/>
          <a:ln w="28575" cmpd="sng">
            <a:solidFill>
              <a:srgbClr val="92D050"/>
            </a:solidFill>
            <a:prstDash val="solid"/>
            <a:miter/>
          </a:ln>
        </p:spPr>
      </p:sp>
      <p:sp>
        <p:nvSpPr>
          <p:cNvPr id="43" name="文字方塊"/>
          <p:cNvSpPr>
            <a:spLocks noGrp="1"/>
          </p:cNvSpPr>
          <p:nvPr>
            <p:ph type="title"/>
          </p:nvPr>
        </p:nvSpPr>
        <p:spPr>
          <a:xfrm>
            <a:off x="2555776" y="44624"/>
            <a:ext cx="6131023"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r>
              <a:rPr lang="zh-TW" altLang="en-US"/>
              <a:t>按一下以編輯母片標題樣式</a:t>
            </a:r>
          </a:p>
        </p:txBody>
      </p:sp>
      <p:sp>
        <p:nvSpPr>
          <p:cNvPr id="44" name="文字方塊"/>
          <p:cNvSpPr>
            <a:spLocks noGrp="1"/>
          </p:cNvSpPr>
          <p:nvPr>
            <p:ph type="body" idx="1"/>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5" name="文字方塊"/>
          <p:cNvSpPr>
            <a:spLocks noGrp="1"/>
          </p:cNvSpPr>
          <p:nvPr>
            <p:ph type="dt" idx="10"/>
          </p:nvPr>
        </p:nvSpPr>
        <p:spPr>
          <a:xfrm>
            <a:off x="457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l" fontAlgn="auto">
              <a:spcBef>
                <a:spcPts val="0"/>
              </a:spcBef>
              <a:spcAft>
                <a:spcPts val="0"/>
              </a:spcAft>
            </a:pPr>
            <a:fld id="{CAD2D6BD-DE1B-4B5F-8B41-2702339687B9}" type="datetime5">
              <a:rPr lang="zh-TW" altLang="en-US" sz="1200">
                <a:solidFill>
                  <a:srgbClr val="898989"/>
                </a:solidFill>
                <a:latin typeface="Calibri" charset="0"/>
                <a:ea typeface="新細明體" pitchFamily="18" charset="-120"/>
                <a:cs typeface="新細明體" pitchFamily="18" charset="-120"/>
              </a:rPr>
              <a:pPr algn="l" fontAlgn="auto">
                <a:spcBef>
                  <a:spcPts val="0"/>
                </a:spcBef>
                <a:spcAft>
                  <a:spcPts val="0"/>
                </a:spcAft>
              </a:pPr>
              <a:t>2015年4月23日星期四</a:t>
            </a:fld>
            <a:endParaRPr lang="zh-TW" altLang="en-US" sz="1200">
              <a:solidFill>
                <a:srgbClr val="898989"/>
              </a:solidFill>
              <a:latin typeface="Calibri" charset="0"/>
              <a:ea typeface="新細明體" pitchFamily="18" charset="-120"/>
              <a:cs typeface="新細明體" pitchFamily="18" charset="-120"/>
            </a:endParaRPr>
          </a:p>
        </p:txBody>
      </p:sp>
      <p:sp>
        <p:nvSpPr>
          <p:cNvPr id="46" name="文字方塊"/>
          <p:cNvSpPr>
            <a:spLocks noGrp="1"/>
          </p:cNvSpPr>
          <p:nvPr>
            <p:ph type="ftr"/>
          </p:nvPr>
        </p:nvSpPr>
        <p:spPr>
          <a:xfrm>
            <a:off x="3124200" y="6356349"/>
            <a:ext cx="2895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ctr" fontAlgn="auto">
              <a:spcBef>
                <a:spcPts val="0"/>
              </a:spcBef>
              <a:spcAft>
                <a:spcPts val="0"/>
              </a:spcAft>
            </a:pPr>
            <a:endParaRPr lang="zh-TW" altLang="en-US" sz="1200">
              <a:solidFill>
                <a:srgbClr val="898989"/>
              </a:solidFill>
              <a:latin typeface="Calibri" charset="0"/>
              <a:ea typeface="新細明體" pitchFamily="18" charset="-120"/>
              <a:cs typeface="新細明體" pitchFamily="18" charset="-120"/>
            </a:endParaRPr>
          </a:p>
        </p:txBody>
      </p:sp>
      <p:sp>
        <p:nvSpPr>
          <p:cNvPr id="47" name="文字方塊"/>
          <p:cNvSpPr>
            <a:spLocks noGrp="1"/>
          </p:cNvSpPr>
          <p:nvPr>
            <p:ph type="sldNum"/>
          </p:nvPr>
        </p:nvSpPr>
        <p:spPr>
          <a:xfrm>
            <a:off x="6553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r" fontAlgn="auto">
              <a:spcBef>
                <a:spcPts val="0"/>
              </a:spcBef>
              <a:spcAft>
                <a:spcPts val="0"/>
              </a:spcAft>
            </a:pPr>
            <a:r>
              <a:rPr lang="zh-TW" altLang="en-US" sz="1200">
                <a:solidFill>
                  <a:srgbClr val="898989"/>
                </a:solidFill>
                <a:latin typeface="Calibri" charset="0"/>
                <a:ea typeface="新細明體" pitchFamily="18" charset="-120"/>
                <a:cs typeface="新細明體" pitchFamily="18" charset="-120"/>
              </a:rPr>
              <a:t>&lt;#&gt;</a:t>
            </a:r>
          </a:p>
        </p:txBody>
      </p:sp>
    </p:spTree>
    <p:extLst>
      <p:ext uri="{BB962C8B-B14F-4D97-AF65-F5344CB8AC3E}">
        <p14:creationId xmlns:p14="http://schemas.microsoft.com/office/powerpoint/2010/main" val="48246762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eaLnBrk="0" fontAlgn="base" hangingPunct="0">
        <a:spcBef>
          <a:spcPts val="0"/>
        </a:spcBef>
        <a:spcAft>
          <a:spcPts val="0"/>
        </a:spcAft>
        <a:buNone/>
        <a:defRPr sz="4400" kern="1200">
          <a:solidFill>
            <a:schemeClr val="tx1"/>
          </a:solidFill>
          <a:latin typeface="Calibri" charset="0"/>
          <a:ea typeface="新細明體" pitchFamily="18" charset="-120"/>
          <a:cs typeface="新細明體" pitchFamily="18" charset="-120"/>
        </a:defRPr>
      </a:lvl1pPr>
    </p:titleStyle>
    <p:bodyStyle>
      <a:lvl1pPr marL="342900" indent="-342900" algn="l" defTabSz="914400" eaLnBrk="0" fontAlgn="base" hangingPunct="0">
        <a:spcBef>
          <a:spcPct val="20000"/>
        </a:spcBef>
        <a:spcAft>
          <a:spcPts val="0"/>
        </a:spcAft>
        <a:buFont typeface="Arial" pitchFamily="34" charset="0"/>
        <a:buChar char="•"/>
        <a:defRPr sz="3200" kern="1200">
          <a:solidFill>
            <a:schemeClr val="tx1"/>
          </a:solidFill>
          <a:latin typeface="Calibri" charset="0"/>
          <a:ea typeface="新細明體" pitchFamily="18" charset="-120"/>
          <a:cs typeface="新細明體" pitchFamily="18" charset="-120"/>
        </a:defRPr>
      </a:lvl1pPr>
      <a:lvl2pPr marL="742950" indent="-285750" algn="l" defTabSz="914400" eaLnBrk="0" fontAlgn="base" hangingPunct="0">
        <a:spcBef>
          <a:spcPct val="20000"/>
        </a:spcBef>
        <a:spcAft>
          <a:spcPts val="0"/>
        </a:spcAft>
        <a:buFont typeface="Arial" pitchFamily="34" charset="0"/>
        <a:buChar char="–"/>
        <a:defRPr sz="2800" kern="1200">
          <a:solidFill>
            <a:schemeClr val="tx1"/>
          </a:solidFill>
          <a:latin typeface="Calibri" charset="0"/>
          <a:ea typeface="新細明體" pitchFamily="18" charset="-120"/>
          <a:cs typeface="新細明體" pitchFamily="18" charset="-120"/>
        </a:defRPr>
      </a:lvl2pPr>
      <a:lvl3pPr marL="1143000" indent="-228600" algn="l" defTabSz="914400" eaLnBrk="0" fontAlgn="base" hangingPunct="0">
        <a:spcBef>
          <a:spcPct val="20000"/>
        </a:spcBef>
        <a:spcAft>
          <a:spcPts val="0"/>
        </a:spcAft>
        <a:buFont typeface="Arial" pitchFamily="34" charset="0"/>
        <a:buChar char="•"/>
        <a:defRPr sz="2400" kern="1200">
          <a:solidFill>
            <a:schemeClr val="tx1"/>
          </a:solidFill>
          <a:latin typeface="Calibri" charset="0"/>
          <a:ea typeface="新細明體" pitchFamily="18" charset="-120"/>
          <a:cs typeface="新細明體" pitchFamily="18" charset="-120"/>
        </a:defRPr>
      </a:lvl3pPr>
      <a:lvl4pPr marL="16002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4pPr>
      <a:lvl5pPr marL="20574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5pPr>
      <a:lvl6pPr marL="25146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6pPr>
      <a:lvl7pPr marL="29718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7pPr>
      <a:lvl8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8pPr>
      <a:lvl9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7" name="圖片" descr="heartlogo-01.png"/>
          <p:cNvPicPr>
            <a:picLocks noChangeAspect="1"/>
          </p:cNvPicPr>
          <p:nvPr/>
        </p:nvPicPr>
        <p:blipFill>
          <a:blip r:embed="rId13" cstate="print">
            <a:lum/>
          </a:blip>
          <a:stretch>
            <a:fillRect/>
          </a:stretch>
        </p:blipFill>
        <p:spPr>
          <a:xfrm>
            <a:off x="179512" y="188639"/>
            <a:ext cx="1962149" cy="1223963"/>
          </a:xfrm>
          <a:prstGeom prst="rect">
            <a:avLst/>
          </a:prstGeom>
          <a:noFill/>
          <a:ln w="9525" cmpd="sng">
            <a:noFill/>
            <a:prstDash val="solid"/>
            <a:miter/>
          </a:ln>
        </p:spPr>
      </p:pic>
      <p:sp>
        <p:nvSpPr>
          <p:cNvPr id="926" name="直線"/>
          <p:cNvSpPr>
            <a:spLocks/>
          </p:cNvSpPr>
          <p:nvPr/>
        </p:nvSpPr>
        <p:spPr>
          <a:xfrm>
            <a:off x="1691680" y="1340768"/>
            <a:ext cx="6985000" cy="0"/>
          </a:xfrm>
          <a:prstGeom prst="line">
            <a:avLst/>
          </a:prstGeom>
          <a:noFill/>
          <a:ln w="28575" cmpd="sng">
            <a:solidFill>
              <a:srgbClr val="92D050"/>
            </a:solidFill>
            <a:prstDash val="solid"/>
            <a:miter/>
          </a:ln>
        </p:spPr>
      </p:sp>
      <p:sp>
        <p:nvSpPr>
          <p:cNvPr id="592" name="文字方塊"/>
          <p:cNvSpPr>
            <a:spLocks noGrp="1"/>
          </p:cNvSpPr>
          <p:nvPr>
            <p:ph type="dt" idx="10"/>
          </p:nvPr>
        </p:nvSpPr>
        <p:spPr>
          <a:xfrm>
            <a:off x="457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l" fontAlgn="auto">
              <a:spcBef>
                <a:spcPts val="0"/>
              </a:spcBef>
              <a:spcAft>
                <a:spcPts val="0"/>
              </a:spcAft>
            </a:pPr>
            <a:fld id="{CAD2D6BD-DE1B-4B5F-8B41-2702339687B9}" type="datetime5">
              <a:rPr lang="zh-TW" altLang="en-US" sz="1200">
                <a:solidFill>
                  <a:srgbClr val="898989"/>
                </a:solidFill>
                <a:latin typeface="Calibri" charset="0"/>
                <a:ea typeface="新細明體" pitchFamily="18" charset="-120"/>
                <a:cs typeface="新細明體" pitchFamily="18" charset="-120"/>
              </a:rPr>
              <a:pPr algn="l" fontAlgn="auto">
                <a:spcBef>
                  <a:spcPts val="0"/>
                </a:spcBef>
                <a:spcAft>
                  <a:spcPts val="0"/>
                </a:spcAft>
              </a:pPr>
              <a:t>2015年4月23日星期四</a:t>
            </a:fld>
            <a:endParaRPr lang="zh-TW" altLang="en-US" sz="1200">
              <a:solidFill>
                <a:srgbClr val="898989"/>
              </a:solidFill>
              <a:latin typeface="Calibri" charset="0"/>
              <a:ea typeface="新細明體" pitchFamily="18" charset="-120"/>
              <a:cs typeface="新細明體" pitchFamily="18" charset="-120"/>
            </a:endParaRPr>
          </a:p>
        </p:txBody>
      </p:sp>
      <p:sp>
        <p:nvSpPr>
          <p:cNvPr id="593" name="文字方塊"/>
          <p:cNvSpPr>
            <a:spLocks noGrp="1"/>
          </p:cNvSpPr>
          <p:nvPr>
            <p:ph type="ftr"/>
          </p:nvPr>
        </p:nvSpPr>
        <p:spPr>
          <a:xfrm>
            <a:off x="3124200" y="6356349"/>
            <a:ext cx="2895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ctr" fontAlgn="auto">
              <a:spcBef>
                <a:spcPts val="0"/>
              </a:spcBef>
              <a:spcAft>
                <a:spcPts val="0"/>
              </a:spcAft>
            </a:pPr>
            <a:endParaRPr lang="zh-TW" altLang="en-US" sz="1200">
              <a:solidFill>
                <a:srgbClr val="898989"/>
              </a:solidFill>
              <a:latin typeface="Calibri" charset="0"/>
              <a:ea typeface="新細明體" pitchFamily="18" charset="-120"/>
              <a:cs typeface="新細明體" pitchFamily="18" charset="-120"/>
            </a:endParaRPr>
          </a:p>
        </p:txBody>
      </p:sp>
      <p:sp>
        <p:nvSpPr>
          <p:cNvPr id="594" name="文字方塊"/>
          <p:cNvSpPr>
            <a:spLocks noGrp="1"/>
          </p:cNvSpPr>
          <p:nvPr>
            <p:ph type="sldNum"/>
          </p:nvPr>
        </p:nvSpPr>
        <p:spPr>
          <a:xfrm>
            <a:off x="6553200" y="6356349"/>
            <a:ext cx="2133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r" fontAlgn="auto">
              <a:spcBef>
                <a:spcPts val="0"/>
              </a:spcBef>
              <a:spcAft>
                <a:spcPts val="0"/>
              </a:spcAft>
            </a:pPr>
            <a:r>
              <a:rPr lang="zh-TW" altLang="en-US" sz="1200">
                <a:solidFill>
                  <a:srgbClr val="898989"/>
                </a:solidFill>
                <a:latin typeface="Calibri" charset="0"/>
                <a:ea typeface="新細明體" pitchFamily="18" charset="-120"/>
                <a:cs typeface="新細明體" pitchFamily="18" charset="-120"/>
              </a:rPr>
              <a:t>&lt;#&gt;</a:t>
            </a:r>
          </a:p>
        </p:txBody>
      </p:sp>
    </p:spTree>
    <p:extLst>
      <p:ext uri="{BB962C8B-B14F-4D97-AF65-F5344CB8AC3E}">
        <p14:creationId xmlns:p14="http://schemas.microsoft.com/office/powerpoint/2010/main" val="29604247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eaLnBrk="0" fontAlgn="base" hangingPunct="0">
        <a:spcBef>
          <a:spcPts val="0"/>
        </a:spcBef>
        <a:spcAft>
          <a:spcPts val="0"/>
        </a:spcAft>
        <a:buNone/>
        <a:defRPr sz="4400" kern="1200">
          <a:solidFill>
            <a:schemeClr val="tx1"/>
          </a:solidFill>
          <a:latin typeface="Calibri" charset="0"/>
          <a:ea typeface="新細明體" pitchFamily="18" charset="-120"/>
          <a:cs typeface="新細明體" pitchFamily="18" charset="-120"/>
        </a:defRPr>
      </a:lvl1pPr>
    </p:titleStyle>
    <p:bodyStyle>
      <a:lvl1pPr marL="342900" indent="-342900" algn="l" defTabSz="914400" eaLnBrk="0" fontAlgn="base" hangingPunct="0">
        <a:spcBef>
          <a:spcPct val="20000"/>
        </a:spcBef>
        <a:spcAft>
          <a:spcPts val="0"/>
        </a:spcAft>
        <a:buFont typeface="Arial" pitchFamily="34" charset="0"/>
        <a:buChar char="•"/>
        <a:defRPr sz="3200" kern="1200">
          <a:solidFill>
            <a:schemeClr val="tx1"/>
          </a:solidFill>
          <a:latin typeface="Calibri" charset="0"/>
          <a:ea typeface="新細明體" pitchFamily="18" charset="-120"/>
          <a:cs typeface="新細明體" pitchFamily="18" charset="-120"/>
        </a:defRPr>
      </a:lvl1pPr>
      <a:lvl2pPr marL="742950" indent="-285750" algn="l" defTabSz="914400" eaLnBrk="0" fontAlgn="base" hangingPunct="0">
        <a:spcBef>
          <a:spcPct val="20000"/>
        </a:spcBef>
        <a:spcAft>
          <a:spcPts val="0"/>
        </a:spcAft>
        <a:buFont typeface="Arial" pitchFamily="34" charset="0"/>
        <a:buChar char="–"/>
        <a:defRPr sz="2800" kern="1200">
          <a:solidFill>
            <a:schemeClr val="tx1"/>
          </a:solidFill>
          <a:latin typeface="Calibri" charset="0"/>
          <a:ea typeface="新細明體" pitchFamily="18" charset="-120"/>
          <a:cs typeface="新細明體" pitchFamily="18" charset="-120"/>
        </a:defRPr>
      </a:lvl2pPr>
      <a:lvl3pPr marL="1143000" indent="-228600" algn="l" defTabSz="914400" eaLnBrk="0" fontAlgn="base" hangingPunct="0">
        <a:spcBef>
          <a:spcPct val="20000"/>
        </a:spcBef>
        <a:spcAft>
          <a:spcPts val="0"/>
        </a:spcAft>
        <a:buFont typeface="Arial" pitchFamily="34" charset="0"/>
        <a:buChar char="•"/>
        <a:defRPr sz="2400" kern="1200">
          <a:solidFill>
            <a:schemeClr val="tx1"/>
          </a:solidFill>
          <a:latin typeface="Calibri" charset="0"/>
          <a:ea typeface="新細明體" pitchFamily="18" charset="-120"/>
          <a:cs typeface="新細明體" pitchFamily="18" charset="-120"/>
        </a:defRPr>
      </a:lvl3pPr>
      <a:lvl4pPr marL="16002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4pPr>
      <a:lvl5pPr marL="2057400" indent="-228600" algn="l" defTabSz="914400" eaLnBrk="0" fontAlgn="base" hangingPunct="0">
        <a:spcBef>
          <a:spcPct val="20000"/>
        </a:spcBef>
        <a:spcAft>
          <a:spcPts val="0"/>
        </a:spcAft>
        <a:buFont typeface="Arial" pitchFamily="34" charset="0"/>
        <a:buChar char="»"/>
        <a:defRPr sz="2000" kern="1200">
          <a:solidFill>
            <a:schemeClr val="tx1"/>
          </a:solidFill>
          <a:latin typeface="Calibri" charset="0"/>
          <a:ea typeface="新細明體" pitchFamily="18" charset="-120"/>
          <a:cs typeface="新細明體" pitchFamily="18" charset="-120"/>
        </a:defRPr>
      </a:lvl5pPr>
      <a:lvl6pPr marL="25146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6pPr>
      <a:lvl7pPr marL="29718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7pPr>
      <a:lvl8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8pPr>
      <a:lvl9pPr marL="3429000" indent="-228600" algn="l" defTabSz="914400" eaLnBrk="1" fontAlgn="auto" latinLnBrk="0" hangingPunct="1">
        <a:spcBef>
          <a:spcPct val="20000"/>
        </a:spcBef>
        <a:buFont typeface="Arial" pitchFamily="34" charset="0"/>
        <a:buChar char="•"/>
        <a:defRPr sz="2000" kern="1200">
          <a:solidFill>
            <a:schemeClr val="tx1"/>
          </a:solidFill>
          <a:latin typeface="Calibri" charset="0"/>
          <a:ea typeface="新細明體" pitchFamily="18" charset="-120"/>
          <a:cs typeface="新細明體" pitchFamily="18" charset="-12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xcel_97-2003____2.xls"/><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oleObject" Target="../embeddings/Microsoft_Excel_97-2003____1.xls"/><Relationship Id="rId4" Type="http://schemas.openxmlformats.org/officeDocument/2006/relationships/oleObject" Target="../embeddings/oleObject2.bin"/><Relationship Id="rId9"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chart" Target="../charts/chart4.xml"/><Relationship Id="rId2" Type="http://schemas.openxmlformats.org/officeDocument/2006/relationships/slideLayout" Target="../slideLayouts/slideLayout24.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oleObject" Target="../embeddings/Microsoft_Excel_97-2003____3.xls"/><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29.xml"/><Relationship Id="rId5" Type="http://schemas.openxmlformats.org/officeDocument/2006/relationships/image" Target="../media/image40.jpeg"/><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直角三角形"/>
          <p:cNvSpPr>
            <a:spLocks/>
          </p:cNvSpPr>
          <p:nvPr/>
        </p:nvSpPr>
        <p:spPr>
          <a:xfrm rot="5400000">
            <a:off x="3613943" y="-3613943"/>
            <a:ext cx="1916113" cy="9144000"/>
          </a:xfrm>
          <a:prstGeom prst="rtTriangle">
            <a:avLst/>
          </a:prstGeom>
          <a:solidFill>
            <a:srgbClr val="CEE9EA"/>
          </a:solidFill>
          <a:ln w="25400" cmpd="sng">
            <a:noFill/>
            <a:prstDash val="solid"/>
            <a:miter/>
          </a:ln>
        </p:spPr>
      </p:sp>
      <p:sp>
        <p:nvSpPr>
          <p:cNvPr id="25" name="文字方塊"/>
          <p:cNvSpPr>
            <a:spLocks noGrp="1"/>
          </p:cNvSpPr>
          <p:nvPr>
            <p:ph type="ctrTitle"/>
          </p:nvPr>
        </p:nvSpPr>
        <p:spPr>
          <a:xfrm>
            <a:off x="899592" y="3573016"/>
            <a:ext cx="6840488" cy="1079499"/>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r" eaLnBrk="1" fontAlgn="auto" hangingPunct="1">
              <a:lnSpc>
                <a:spcPct val="100000"/>
              </a:lnSpc>
              <a:spcBef>
                <a:spcPts val="0"/>
              </a:spcBef>
              <a:spcAft>
                <a:spcPts val="0"/>
              </a:spcAft>
              <a:buNone/>
            </a:pPr>
            <a:r>
              <a:rPr lang="zh-TW" altLang="en-US" sz="4300" b="1">
                <a:solidFill>
                  <a:srgbClr val="003399"/>
                </a:solidFill>
                <a:latin typeface="微軟正黑體" pitchFamily="34" charset="-120"/>
                <a:ea typeface="微軟正黑體" pitchFamily="34" charset="-120"/>
                <a:cs typeface="Times New Roman" charset="0"/>
              </a:rPr>
              <a:t>全民健康保險簡介與現況</a:t>
            </a:r>
            <a:r>
              <a:rPr lang="en-US" altLang="zh-TW" sz="4300" b="1">
                <a:solidFill>
                  <a:srgbClr val="003399"/>
                </a:solidFill>
                <a:latin typeface="微軟正黑體" pitchFamily="34" charset="-120"/>
                <a:ea typeface="微軟正黑體" pitchFamily="34" charset="-120"/>
                <a:cs typeface="Times New Roman" charset="0"/>
              </a:rPr>
              <a:t/>
            </a:r>
            <a:br>
              <a:rPr lang="en-US" altLang="zh-TW" sz="4300" b="1">
                <a:solidFill>
                  <a:srgbClr val="003399"/>
                </a:solidFill>
                <a:latin typeface="微軟正黑體" pitchFamily="34" charset="-120"/>
                <a:ea typeface="微軟正黑體" pitchFamily="34" charset="-120"/>
                <a:cs typeface="Times New Roman" charset="0"/>
              </a:rPr>
            </a:br>
            <a:endParaRPr lang="zh-TW" altLang="en-US" sz="2000" b="1">
              <a:solidFill>
                <a:srgbClr val="003399"/>
              </a:solidFill>
              <a:latin typeface="微軟正黑體" pitchFamily="34" charset="-120"/>
              <a:ea typeface="微軟正黑體" pitchFamily="34" charset="-120"/>
              <a:cs typeface="Times New Roman" charset="0"/>
            </a:endParaRPr>
          </a:p>
        </p:txBody>
      </p:sp>
      <p:sp>
        <p:nvSpPr>
          <p:cNvPr id="26" name="矩形"/>
          <p:cNvSpPr>
            <a:spLocks/>
          </p:cNvSpPr>
          <p:nvPr/>
        </p:nvSpPr>
        <p:spPr>
          <a:xfrm>
            <a:off x="2771800" y="4725144"/>
            <a:ext cx="3877984" cy="461665"/>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400" b="1">
                <a:solidFill>
                  <a:srgbClr val="548DFE"/>
                </a:solidFill>
                <a:latin typeface="微軟正黑體" pitchFamily="34" charset="-120"/>
                <a:ea typeface="微軟正黑體" pitchFamily="34" charset="-120"/>
                <a:cs typeface="新細明體" pitchFamily="18" charset="-120"/>
              </a:rPr>
              <a:t>衛生福利部中央健康保險署</a:t>
            </a:r>
          </a:p>
        </p:txBody>
      </p:sp>
      <p:pic>
        <p:nvPicPr>
          <p:cNvPr id="27" name="圖片" descr="untitled.bmp"/>
          <p:cNvPicPr>
            <a:picLocks noChangeAspect="1"/>
          </p:cNvPicPr>
          <p:nvPr/>
        </p:nvPicPr>
        <p:blipFill>
          <a:blip r:embed="rId3" cstate="print">
            <a:lum/>
          </a:blip>
          <a:stretch>
            <a:fillRect/>
          </a:stretch>
        </p:blipFill>
        <p:spPr>
          <a:xfrm>
            <a:off x="2339752" y="4797152"/>
            <a:ext cx="439737" cy="431799"/>
          </a:xfrm>
          <a:prstGeom prst="rect">
            <a:avLst/>
          </a:prstGeom>
          <a:noFill/>
          <a:ln w="9525" cmpd="sng">
            <a:noFill/>
            <a:prstDash val="solid"/>
            <a:miter/>
          </a:ln>
        </p:spPr>
      </p:pic>
      <p:pic>
        <p:nvPicPr>
          <p:cNvPr id="28" name="圖片" descr="heartlogo-01.png"/>
          <p:cNvPicPr>
            <a:picLocks noChangeAspect="1"/>
          </p:cNvPicPr>
          <p:nvPr/>
        </p:nvPicPr>
        <p:blipFill>
          <a:blip r:embed="rId4" cstate="print">
            <a:lum/>
          </a:blip>
          <a:stretch>
            <a:fillRect/>
          </a:stretch>
        </p:blipFill>
        <p:spPr>
          <a:xfrm>
            <a:off x="3995738" y="1341437"/>
            <a:ext cx="3757612" cy="2343150"/>
          </a:xfrm>
          <a:prstGeom prst="rect">
            <a:avLst/>
          </a:prstGeom>
          <a:noFill/>
          <a:ln w="9525" cmpd="sng">
            <a:noFill/>
            <a:prstDash val="solid"/>
            <a:miter/>
          </a:ln>
        </p:spPr>
      </p:pic>
      <p:sp>
        <p:nvSpPr>
          <p:cNvPr id="29"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1</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5035581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標題 1"/>
          <p:cNvSpPr>
            <a:spLocks noGrp="1"/>
          </p:cNvSpPr>
          <p:nvPr>
            <p:ph type="title"/>
          </p:nvPr>
        </p:nvSpPr>
        <p:spPr>
          <a:xfrm>
            <a:off x="2771775" y="125413"/>
            <a:ext cx="5915025" cy="1143000"/>
          </a:xfrm>
        </p:spPr>
        <p:txBody>
          <a:bodyPr/>
          <a:lstStyle/>
          <a:p>
            <a:pPr algn="l" eaLnBrk="1" hangingPunct="1"/>
            <a:r>
              <a:rPr lang="zh-TW" altLang="en-US" b="1" dirty="0" smtClean="0">
                <a:solidFill>
                  <a:srgbClr val="003399"/>
                </a:solidFill>
                <a:latin typeface="微軟正黑體" pitchFamily="34" charset="-120"/>
                <a:ea typeface="微軟正黑體" pitchFamily="34" charset="-120"/>
              </a:rPr>
              <a:t>醫療資源利用狀況</a:t>
            </a:r>
          </a:p>
        </p:txBody>
      </p:sp>
      <p:sp>
        <p:nvSpPr>
          <p:cNvPr id="4" name="Rectangle 2"/>
          <p:cNvSpPr txBox="1">
            <a:spLocks noChangeArrowheads="1"/>
          </p:cNvSpPr>
          <p:nvPr/>
        </p:nvSpPr>
        <p:spPr bwMode="auto">
          <a:xfrm>
            <a:off x="755650" y="1484313"/>
            <a:ext cx="4537075" cy="571500"/>
          </a:xfrm>
          <a:prstGeom prst="rect">
            <a:avLst/>
          </a:prstGeom>
          <a:noFill/>
          <a:ln w="9525">
            <a:noFill/>
            <a:miter lim="800000"/>
            <a:headEnd/>
            <a:tailEnd/>
          </a:ln>
        </p:spPr>
        <p:txBody>
          <a:bodyPr anchor="ctr"/>
          <a:lstStyle/>
          <a:p>
            <a:pPr eaLnBrk="0" fontAlgn="auto" hangingPunct="0">
              <a:spcBef>
                <a:spcPts val="0"/>
              </a:spcBef>
              <a:spcAft>
                <a:spcPts val="0"/>
              </a:spcAft>
              <a:defRPr/>
            </a:pPr>
            <a:r>
              <a:rPr kumimoji="0" lang="zh-TW" altLang="en-US" sz="2000" b="1" kern="0" dirty="0">
                <a:latin typeface="微軟正黑體" pitchFamily="34" charset="-120"/>
                <a:ea typeface="微軟正黑體" pitchFamily="34" charset="-120"/>
                <a:cs typeface="+mj-cs"/>
              </a:rPr>
              <a:t>每人每年平均門診醫療利用次數</a:t>
            </a:r>
            <a:endParaRPr kumimoji="0" lang="en-US" altLang="zh-TW" sz="2000" b="1" kern="0" dirty="0">
              <a:latin typeface="微軟正黑體" pitchFamily="34" charset="-120"/>
              <a:ea typeface="微軟正黑體" pitchFamily="34" charset="-120"/>
              <a:cs typeface="+mj-cs"/>
            </a:endParaRPr>
          </a:p>
          <a:p>
            <a:pPr eaLnBrk="0" fontAlgn="auto" hangingPunct="0">
              <a:spcBef>
                <a:spcPts val="0"/>
              </a:spcBef>
              <a:spcAft>
                <a:spcPts val="0"/>
              </a:spcAft>
              <a:defRPr/>
            </a:pPr>
            <a:r>
              <a:rPr kumimoji="0" lang="en-US" altLang="zh-TW" sz="2000" b="1" kern="0" dirty="0">
                <a:latin typeface="微軟正黑體" pitchFamily="34" charset="-120"/>
                <a:ea typeface="微軟正黑體" pitchFamily="34" charset="-120"/>
                <a:cs typeface="+mj-cs"/>
              </a:rPr>
              <a:t>(2008</a:t>
            </a:r>
            <a:r>
              <a:rPr kumimoji="0" lang="zh-TW" altLang="en-US" sz="2000" b="1" kern="0" dirty="0">
                <a:latin typeface="微軟正黑體" pitchFamily="34" charset="-120"/>
                <a:ea typeface="微軟正黑體" pitchFamily="34" charset="-120"/>
                <a:cs typeface="+mj-cs"/>
              </a:rPr>
              <a:t>年～</a:t>
            </a:r>
            <a:r>
              <a:rPr kumimoji="0" lang="en-US" altLang="zh-TW" sz="2000" b="1" kern="0" dirty="0">
                <a:latin typeface="微軟正黑體" pitchFamily="34" charset="-120"/>
                <a:ea typeface="微軟正黑體" pitchFamily="34" charset="-120"/>
                <a:cs typeface="+mj-cs"/>
              </a:rPr>
              <a:t>2012</a:t>
            </a:r>
            <a:r>
              <a:rPr kumimoji="0" lang="zh-TW" altLang="en-US" sz="2000" b="1" kern="0" dirty="0">
                <a:latin typeface="微軟正黑體" pitchFamily="34" charset="-120"/>
                <a:ea typeface="微軟正黑體" pitchFamily="34" charset="-120"/>
                <a:cs typeface="+mj-cs"/>
              </a:rPr>
              <a:t>年</a:t>
            </a:r>
            <a:r>
              <a:rPr kumimoji="0" lang="en-US" altLang="zh-TW" sz="2000" b="1" kern="0" dirty="0">
                <a:latin typeface="微軟正黑體" pitchFamily="34" charset="-120"/>
                <a:ea typeface="微軟正黑體" pitchFamily="34" charset="-120"/>
                <a:cs typeface="+mj-cs"/>
              </a:rPr>
              <a:t>)</a:t>
            </a:r>
            <a:endParaRPr kumimoji="0" lang="zh-TW" altLang="en-US" sz="2000" b="1" kern="0" dirty="0">
              <a:latin typeface="微軟正黑體" pitchFamily="34" charset="-120"/>
              <a:ea typeface="微軟正黑體" pitchFamily="34" charset="-120"/>
              <a:cs typeface="+mj-cs"/>
            </a:endParaRPr>
          </a:p>
        </p:txBody>
      </p:sp>
      <p:sp>
        <p:nvSpPr>
          <p:cNvPr id="5" name="Rectangle 3"/>
          <p:cNvSpPr>
            <a:spLocks noChangeArrowheads="1"/>
          </p:cNvSpPr>
          <p:nvPr/>
        </p:nvSpPr>
        <p:spPr bwMode="auto">
          <a:xfrm>
            <a:off x="6227763" y="1341438"/>
            <a:ext cx="2736850" cy="708025"/>
          </a:xfrm>
          <a:prstGeom prst="rect">
            <a:avLst/>
          </a:prstGeom>
          <a:noFill/>
          <a:ln w="9525">
            <a:noFill/>
            <a:miter lim="800000"/>
            <a:headEnd/>
            <a:tailEnd/>
          </a:ln>
        </p:spPr>
        <p:txBody>
          <a:bodyPr lIns="92075" tIns="46038" rIns="92075" bIns="46038">
            <a:spAutoFit/>
          </a:bodyPr>
          <a:lstStyle/>
          <a:p>
            <a:pPr fontAlgn="auto">
              <a:spcBef>
                <a:spcPts val="0"/>
              </a:spcBef>
              <a:spcAft>
                <a:spcPts val="0"/>
              </a:spcAft>
              <a:defRPr/>
            </a:pPr>
            <a:r>
              <a:rPr kumimoji="0" lang="zh-TW" altLang="en-US" sz="2000" b="1" dirty="0">
                <a:latin typeface="微軟正黑體" pitchFamily="34" charset="-120"/>
                <a:ea typeface="微軟正黑體" pitchFamily="34" charset="-120"/>
                <a:cs typeface="Times New Roman" pitchFamily="18" charset="0"/>
              </a:rPr>
              <a:t>每</a:t>
            </a:r>
            <a:r>
              <a:rPr kumimoji="0" lang="en-US" altLang="zh-TW" sz="2000" b="1" dirty="0">
                <a:latin typeface="微軟正黑體" pitchFamily="34" charset="-120"/>
                <a:ea typeface="微軟正黑體" pitchFamily="34" charset="-120"/>
                <a:cs typeface="Times New Roman" pitchFamily="18" charset="0"/>
              </a:rPr>
              <a:t>100</a:t>
            </a:r>
            <a:r>
              <a:rPr kumimoji="0" lang="zh-TW" altLang="en-US" sz="2000" b="1" dirty="0">
                <a:latin typeface="微軟正黑體" pitchFamily="34" charset="-120"/>
                <a:ea typeface="微軟正黑體" pitchFamily="34" charset="-120"/>
                <a:cs typeface="Times New Roman" pitchFamily="18" charset="0"/>
              </a:rPr>
              <a:t>人住院次數</a:t>
            </a:r>
            <a:endParaRPr kumimoji="0" lang="en-US" altLang="zh-TW" sz="2000" b="1" dirty="0">
              <a:latin typeface="微軟正黑體" pitchFamily="34" charset="-120"/>
              <a:ea typeface="微軟正黑體" pitchFamily="34" charset="-120"/>
              <a:cs typeface="Times New Roman" pitchFamily="18" charset="0"/>
            </a:endParaRPr>
          </a:p>
          <a:p>
            <a:pPr fontAlgn="auto">
              <a:spcBef>
                <a:spcPts val="0"/>
              </a:spcBef>
              <a:spcAft>
                <a:spcPts val="0"/>
              </a:spcAft>
              <a:defRPr/>
            </a:pPr>
            <a:r>
              <a:rPr kumimoji="0" lang="en-US" altLang="zh-TW" sz="2000" b="1" kern="0" dirty="0">
                <a:latin typeface="微軟正黑體" pitchFamily="34" charset="-120"/>
                <a:ea typeface="微軟正黑體" pitchFamily="34" charset="-120"/>
                <a:cs typeface="Times New Roman" pitchFamily="18" charset="0"/>
              </a:rPr>
              <a:t>(2008</a:t>
            </a:r>
            <a:r>
              <a:rPr kumimoji="0" lang="zh-TW" altLang="en-US" sz="2000" b="1" kern="0" dirty="0">
                <a:latin typeface="微軟正黑體" pitchFamily="34" charset="-120"/>
                <a:ea typeface="微軟正黑體" pitchFamily="34" charset="-120"/>
                <a:cs typeface="Times New Roman" pitchFamily="18" charset="0"/>
              </a:rPr>
              <a:t>年～</a:t>
            </a:r>
            <a:r>
              <a:rPr kumimoji="0" lang="en-US" altLang="zh-TW" sz="2000" b="1" kern="0" dirty="0">
                <a:latin typeface="微軟正黑體" pitchFamily="34" charset="-120"/>
                <a:ea typeface="微軟正黑體" pitchFamily="34" charset="-120"/>
                <a:cs typeface="Times New Roman" pitchFamily="18" charset="0"/>
              </a:rPr>
              <a:t>2012</a:t>
            </a:r>
            <a:r>
              <a:rPr kumimoji="0" lang="zh-TW" altLang="en-US" sz="2000" b="1" kern="0" dirty="0">
                <a:latin typeface="微軟正黑體" pitchFamily="34" charset="-120"/>
                <a:ea typeface="微軟正黑體" pitchFamily="34" charset="-120"/>
                <a:cs typeface="Times New Roman" pitchFamily="18" charset="0"/>
              </a:rPr>
              <a:t>年</a:t>
            </a:r>
            <a:r>
              <a:rPr kumimoji="0" lang="en-US" altLang="zh-TW" sz="2000" b="1" kern="0" dirty="0">
                <a:latin typeface="微軟正黑體" pitchFamily="34" charset="-120"/>
                <a:ea typeface="微軟正黑體" pitchFamily="34" charset="-120"/>
                <a:cs typeface="Times New Roman" pitchFamily="18" charset="0"/>
              </a:rPr>
              <a:t>)</a:t>
            </a:r>
            <a:endParaRPr kumimoji="0" lang="zh-TW" altLang="en-US" sz="2000" b="1" kern="0" dirty="0">
              <a:latin typeface="微軟正黑體" pitchFamily="34" charset="-120"/>
              <a:ea typeface="微軟正黑體" pitchFamily="34" charset="-120"/>
              <a:cs typeface="Times New Roman" pitchFamily="18" charset="0"/>
            </a:endParaRPr>
          </a:p>
        </p:txBody>
      </p:sp>
      <p:graphicFrame>
        <p:nvGraphicFramePr>
          <p:cNvPr id="2050" name="圖表 5"/>
          <p:cNvGraphicFramePr>
            <a:graphicFrameLocks/>
          </p:cNvGraphicFramePr>
          <p:nvPr/>
        </p:nvGraphicFramePr>
        <p:xfrm>
          <a:off x="179388" y="2060575"/>
          <a:ext cx="5534025" cy="4573588"/>
        </p:xfrm>
        <a:graphic>
          <a:graphicData uri="http://schemas.openxmlformats.org/presentationml/2006/ole">
            <mc:AlternateContent xmlns:mc="http://schemas.openxmlformats.org/markup-compatibility/2006">
              <mc:Choice xmlns:v="urn:schemas-microsoft-com:vml" Requires="v">
                <p:oleObj spid="_x0000_s2052" name="Worksheet" r:id="rId5" imgW="5534025" imgH="4572000" progId="Excel.Sheet.8">
                  <p:embed/>
                </p:oleObj>
              </mc:Choice>
              <mc:Fallback>
                <p:oleObj name="Worksheet" r:id="rId5" imgW="5534025" imgH="4572000" progId="Excel.Sheet.8">
                  <p:embed/>
                  <p:pic>
                    <p:nvPicPr>
                      <p:cNvPr id="0" name="圖表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060575"/>
                        <a:ext cx="5534025" cy="457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圖表 6"/>
          <p:cNvGraphicFramePr>
            <a:graphicFrameLocks/>
          </p:cNvGraphicFramePr>
          <p:nvPr/>
        </p:nvGraphicFramePr>
        <p:xfrm>
          <a:off x="5830888" y="2060575"/>
          <a:ext cx="3313112" cy="4554538"/>
        </p:xfrm>
        <a:graphic>
          <a:graphicData uri="http://schemas.openxmlformats.org/presentationml/2006/ole">
            <mc:AlternateContent xmlns:mc="http://schemas.openxmlformats.org/markup-compatibility/2006">
              <mc:Choice xmlns:v="urn:schemas-microsoft-com:vml" Requires="v">
                <p:oleObj spid="_x0000_s2053" name="Worksheet" r:id="rId8" imgW="3467100" imgH="4400550" progId="Excel.Sheet.8">
                  <p:embed/>
                </p:oleObj>
              </mc:Choice>
              <mc:Fallback>
                <p:oleObj name="Worksheet" r:id="rId8" imgW="3467100" imgH="4400550" progId="Excel.Sheet.8">
                  <p:embed/>
                  <p:pic>
                    <p:nvPicPr>
                      <p:cNvPr id="0" name="圖表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0888" y="2060575"/>
                        <a:ext cx="3313112" cy="4554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投影片編號版面配置區 7"/>
          <p:cNvSpPr>
            <a:spLocks noGrp="1"/>
          </p:cNvSpPr>
          <p:nvPr>
            <p:ph type="sldNum" sz="quarter" idx="12"/>
          </p:nvPr>
        </p:nvSpPr>
        <p:spPr/>
        <p:txBody>
          <a:bodyPr/>
          <a:lstStyle/>
          <a:p>
            <a:pPr>
              <a:defRPr/>
            </a:pPr>
            <a:fld id="{7CA87AB9-3AE5-457C-AABB-001BE9A2798B}" type="slidenum">
              <a:rPr lang="zh-TW" altLang="en-US"/>
              <a:pPr>
                <a:defRPr/>
              </a:pPr>
              <a:t>10</a:t>
            </a:fld>
            <a:endParaRPr lang="zh-TW" altLang="en-US"/>
          </a:p>
        </p:txBody>
      </p:sp>
      <p:sp>
        <p:nvSpPr>
          <p:cNvPr id="10" name="圓角矩形 9"/>
          <p:cNvSpPr/>
          <p:nvPr/>
        </p:nvSpPr>
        <p:spPr>
          <a:xfrm>
            <a:off x="4427980" y="2132820"/>
            <a:ext cx="504070" cy="360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8388530" y="2420860"/>
            <a:ext cx="576080" cy="288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2700338" y="125413"/>
            <a:ext cx="5986462" cy="1143000"/>
          </a:xfrm>
        </p:spPr>
        <p:txBody>
          <a:bodyPr/>
          <a:lstStyle/>
          <a:p>
            <a:pPr algn="l" eaLnBrk="1" hangingPunct="1"/>
            <a:r>
              <a:rPr lang="zh-TW" altLang="en-US" b="1" dirty="0" smtClean="0">
                <a:solidFill>
                  <a:srgbClr val="003399"/>
                </a:solidFill>
                <a:latin typeface="微軟正黑體" pitchFamily="34" charset="-120"/>
                <a:ea typeface="微軟正黑體" pitchFamily="34" charset="-120"/>
              </a:rPr>
              <a:t>醫療服務可近性</a:t>
            </a:r>
          </a:p>
        </p:txBody>
      </p:sp>
      <p:sp>
        <p:nvSpPr>
          <p:cNvPr id="18435" name="Rectangle 3"/>
          <p:cNvSpPr>
            <a:spLocks noGrp="1" noChangeArrowheads="1"/>
          </p:cNvSpPr>
          <p:nvPr>
            <p:ph idx="1"/>
          </p:nvPr>
        </p:nvSpPr>
        <p:spPr>
          <a:xfrm>
            <a:off x="323850" y="1484313"/>
            <a:ext cx="5111750" cy="3889375"/>
          </a:xfrm>
          <a:ln>
            <a:solidFill>
              <a:srgbClr val="0070C0"/>
            </a:solidFill>
          </a:ln>
        </p:spPr>
        <p:txBody>
          <a:bodyPr/>
          <a:lstStyle/>
          <a:p>
            <a:pPr marL="363538" indent="-363538" algn="just" eaLnBrk="1" hangingPunct="1">
              <a:lnSpc>
                <a:spcPts val="4000"/>
              </a:lnSpc>
              <a:spcBef>
                <a:spcPct val="0"/>
              </a:spcBef>
              <a:buFont typeface="Wingdings" pitchFamily="2" charset="2"/>
              <a:buChar char="Ø"/>
            </a:pPr>
            <a:r>
              <a:rPr lang="zh-TW" altLang="en-US" sz="2800" b="1" dirty="0" smtClean="0">
                <a:solidFill>
                  <a:srgbClr val="002060"/>
                </a:solidFill>
                <a:latin typeface="微軟正黑體" pitchFamily="34" charset="-120"/>
                <a:ea typeface="微軟正黑體" pitchFamily="34" charset="-120"/>
              </a:rPr>
              <a:t>全民健保特約醫療院所</a:t>
            </a:r>
            <a:r>
              <a:rPr lang="en-US" altLang="zh-TW" sz="2800" b="1" dirty="0" smtClean="0">
                <a:solidFill>
                  <a:srgbClr val="FF0000"/>
                </a:solidFill>
                <a:latin typeface="微軟正黑體" pitchFamily="34" charset="-120"/>
                <a:ea typeface="微軟正黑體" pitchFamily="34" charset="-120"/>
                <a:cs typeface="Times New Roman" pitchFamily="18" charset="0"/>
              </a:rPr>
              <a:t>20,325</a:t>
            </a:r>
            <a:r>
              <a:rPr lang="zh-TW" altLang="en-US" sz="2800" b="1" dirty="0" smtClean="0">
                <a:solidFill>
                  <a:srgbClr val="FF0000"/>
                </a:solidFill>
                <a:latin typeface="微軟正黑體" pitchFamily="34" charset="-120"/>
                <a:ea typeface="微軟正黑體" pitchFamily="34" charset="-120"/>
              </a:rPr>
              <a:t>家</a:t>
            </a:r>
            <a:r>
              <a:rPr lang="en-US" altLang="zh-TW" sz="2800" dirty="0" smtClean="0">
                <a:solidFill>
                  <a:srgbClr val="002060"/>
                </a:solidFill>
                <a:latin typeface="微軟正黑體" pitchFamily="34" charset="-120"/>
                <a:ea typeface="微軟正黑體" pitchFamily="34" charset="-120"/>
              </a:rPr>
              <a:t> </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截至</a:t>
            </a:r>
            <a:r>
              <a:rPr lang="en-US" altLang="zh-TW" sz="2000" dirty="0" smtClean="0">
                <a:latin typeface="微軟正黑體" pitchFamily="34" charset="-120"/>
                <a:ea typeface="微軟正黑體" pitchFamily="34" charset="-120"/>
              </a:rPr>
              <a:t>2013</a:t>
            </a:r>
            <a:r>
              <a:rPr lang="zh-TW" altLang="en-US" sz="2000" dirty="0" smtClean="0">
                <a:latin typeface="微軟正黑體" pitchFamily="34" charset="-120"/>
                <a:ea typeface="微軟正黑體" pitchFamily="34" charset="-120"/>
              </a:rPr>
              <a:t>年</a:t>
            </a:r>
            <a:r>
              <a:rPr lang="en-US" altLang="zh-TW" sz="2000" dirty="0" smtClean="0">
                <a:latin typeface="微軟正黑體" pitchFamily="34" charset="-120"/>
                <a:ea typeface="微軟正黑體" pitchFamily="34" charset="-120"/>
              </a:rPr>
              <a:t>12</a:t>
            </a:r>
            <a:r>
              <a:rPr lang="zh-TW" altLang="en-US" sz="2000" dirty="0" smtClean="0">
                <a:latin typeface="微軟正黑體" pitchFamily="34" charset="-120"/>
                <a:ea typeface="微軟正黑體" pitchFamily="34" charset="-120"/>
              </a:rPr>
              <a:t>月</a:t>
            </a:r>
            <a:r>
              <a:rPr lang="en-US" altLang="zh-TW" sz="2000" dirty="0" smtClean="0">
                <a:latin typeface="微軟正黑體" pitchFamily="34" charset="-120"/>
                <a:ea typeface="微軟正黑體" pitchFamily="34" charset="-120"/>
              </a:rPr>
              <a:t>31</a:t>
            </a:r>
            <a:r>
              <a:rPr lang="zh-TW" altLang="en-US" sz="2000" dirty="0" smtClean="0">
                <a:latin typeface="微軟正黑體" pitchFamily="34" charset="-120"/>
                <a:ea typeface="微軟正黑體" pitchFamily="34" charset="-120"/>
              </a:rPr>
              <a:t>日</a:t>
            </a:r>
            <a:r>
              <a:rPr lang="en-US" altLang="zh-TW" sz="2000" dirty="0" smtClean="0">
                <a:latin typeface="微軟正黑體" pitchFamily="34" charset="-120"/>
                <a:ea typeface="微軟正黑體" pitchFamily="34" charset="-120"/>
              </a:rPr>
              <a:t>)</a:t>
            </a:r>
            <a:r>
              <a:rPr lang="zh-TW" altLang="en-US" sz="2800" b="1" dirty="0" smtClean="0">
                <a:solidFill>
                  <a:srgbClr val="002060"/>
                </a:solidFill>
                <a:latin typeface="微軟正黑體" pitchFamily="34" charset="-120"/>
                <a:ea typeface="微軟正黑體" pitchFamily="34" charset="-120"/>
              </a:rPr>
              <a:t>，醫療院所遍及全台，分佈均衡</a:t>
            </a:r>
            <a:r>
              <a:rPr lang="en-US" altLang="zh-TW" sz="2800" b="1" dirty="0" smtClean="0">
                <a:solidFill>
                  <a:srgbClr val="002060"/>
                </a:solidFill>
                <a:latin typeface="微軟正黑體" pitchFamily="34" charset="-120"/>
                <a:ea typeface="微軟正黑體" pitchFamily="34" charset="-120"/>
              </a:rPr>
              <a:t>（</a:t>
            </a:r>
            <a:r>
              <a:rPr lang="zh-TW" altLang="en-US" sz="2800" b="1" dirty="0" smtClean="0">
                <a:solidFill>
                  <a:srgbClr val="002060"/>
                </a:solidFill>
                <a:latin typeface="微軟正黑體" pitchFamily="34" charset="-120"/>
                <a:ea typeface="微軟正黑體" pitchFamily="34" charset="-120"/>
              </a:rPr>
              <a:t>占全國總醫療院所數</a:t>
            </a:r>
            <a:r>
              <a:rPr lang="en-US" altLang="zh-TW" sz="2800" b="1" dirty="0" smtClean="0">
                <a:solidFill>
                  <a:srgbClr val="FF0000"/>
                </a:solidFill>
                <a:latin typeface="微軟正黑體" pitchFamily="34" charset="-120"/>
                <a:ea typeface="微軟正黑體" pitchFamily="34" charset="-120"/>
              </a:rPr>
              <a:t>93.46%</a:t>
            </a:r>
            <a:r>
              <a:rPr lang="en-US" altLang="zh-TW" sz="2800" b="1" dirty="0" smtClean="0">
                <a:solidFill>
                  <a:srgbClr val="002060"/>
                </a:solidFill>
                <a:latin typeface="微軟正黑體" pitchFamily="34" charset="-120"/>
                <a:ea typeface="微軟正黑體" pitchFamily="34" charset="-120"/>
              </a:rPr>
              <a:t>）</a:t>
            </a:r>
          </a:p>
          <a:p>
            <a:pPr marL="363538" indent="-363538" algn="just" eaLnBrk="1" hangingPunct="1">
              <a:lnSpc>
                <a:spcPts val="4000"/>
              </a:lnSpc>
              <a:spcBef>
                <a:spcPct val="0"/>
              </a:spcBef>
              <a:buFont typeface="Wingdings" pitchFamily="2" charset="2"/>
              <a:buChar char="Ø"/>
            </a:pPr>
            <a:r>
              <a:rPr lang="zh-TW" altLang="en-US" sz="2800" b="1" dirty="0" smtClean="0">
                <a:solidFill>
                  <a:srgbClr val="002060"/>
                </a:solidFill>
                <a:latin typeface="微軟正黑體" pitchFamily="34" charset="-120"/>
                <a:ea typeface="微軟正黑體" pitchFamily="34" charset="-120"/>
              </a:rPr>
              <a:t>山地離島地區醫療給付效益提昇計畫</a:t>
            </a:r>
            <a:r>
              <a:rPr lang="en-US" altLang="zh-TW" sz="2800" b="1" dirty="0" smtClean="0">
                <a:solidFill>
                  <a:srgbClr val="002060"/>
                </a:solidFill>
                <a:latin typeface="微軟正黑體" pitchFamily="34" charset="-120"/>
                <a:ea typeface="微軟正黑體" pitchFamily="34" charset="-120"/>
              </a:rPr>
              <a:t>（</a:t>
            </a:r>
            <a:r>
              <a:rPr lang="zh-TW" altLang="en-US" sz="2800" b="1" dirty="0" smtClean="0">
                <a:solidFill>
                  <a:srgbClr val="002060"/>
                </a:solidFill>
                <a:latin typeface="微軟正黑體" pitchFamily="34" charset="-120"/>
                <a:ea typeface="微軟正黑體" pitchFamily="34" charset="-120"/>
              </a:rPr>
              <a:t>簡稱</a:t>
            </a:r>
            <a:r>
              <a:rPr lang="en-US" altLang="zh-TW" sz="2800" b="1" dirty="0" smtClean="0">
                <a:solidFill>
                  <a:srgbClr val="002060"/>
                </a:solidFill>
                <a:latin typeface="微軟正黑體" pitchFamily="34" charset="-120"/>
                <a:ea typeface="微軟正黑體" pitchFamily="34" charset="-120"/>
              </a:rPr>
              <a:t>IDS</a:t>
            </a:r>
            <a:r>
              <a:rPr lang="zh-TW" altLang="en-US" sz="2800" b="1" dirty="0" smtClean="0">
                <a:solidFill>
                  <a:srgbClr val="002060"/>
                </a:solidFill>
                <a:latin typeface="微軟正黑體" pitchFamily="34" charset="-120"/>
                <a:ea typeface="微軟正黑體" pitchFamily="34" charset="-120"/>
              </a:rPr>
              <a:t>計畫</a:t>
            </a:r>
            <a:r>
              <a:rPr lang="en-US" altLang="zh-TW" sz="2800" b="1" dirty="0" smtClean="0">
                <a:solidFill>
                  <a:srgbClr val="002060"/>
                </a:solidFill>
                <a:latin typeface="微軟正黑體" pitchFamily="34" charset="-120"/>
                <a:ea typeface="微軟正黑體" pitchFamily="34" charset="-120"/>
              </a:rPr>
              <a:t>）</a:t>
            </a:r>
          </a:p>
        </p:txBody>
      </p:sp>
      <p:sp>
        <p:nvSpPr>
          <p:cNvPr id="18436" name="Line 2"/>
          <p:cNvSpPr>
            <a:spLocks noChangeShapeType="1"/>
          </p:cNvSpPr>
          <p:nvPr/>
        </p:nvSpPr>
        <p:spPr bwMode="auto">
          <a:xfrm flipH="1" flipV="1">
            <a:off x="5435600" y="5373688"/>
            <a:ext cx="2160588" cy="863600"/>
          </a:xfrm>
          <a:prstGeom prst="line">
            <a:avLst/>
          </a:prstGeom>
          <a:noFill/>
          <a:ln w="12700">
            <a:solidFill>
              <a:srgbClr val="736839"/>
            </a:solidFill>
            <a:prstDash val="sysDot"/>
            <a:round/>
            <a:headEnd/>
            <a:tailEnd/>
          </a:ln>
        </p:spPr>
        <p:txBody>
          <a:bodyPr wrap="none" anchor="ctr"/>
          <a:lstStyle/>
          <a:p>
            <a:endParaRPr lang="zh-TW" altLang="en-US"/>
          </a:p>
        </p:txBody>
      </p:sp>
      <p:sp>
        <p:nvSpPr>
          <p:cNvPr id="18437" name="Line 3"/>
          <p:cNvSpPr>
            <a:spLocks noChangeShapeType="1"/>
          </p:cNvSpPr>
          <p:nvPr/>
        </p:nvSpPr>
        <p:spPr bwMode="auto">
          <a:xfrm flipH="1" flipV="1">
            <a:off x="5435600" y="1484313"/>
            <a:ext cx="2449513" cy="1223962"/>
          </a:xfrm>
          <a:prstGeom prst="line">
            <a:avLst/>
          </a:prstGeom>
          <a:noFill/>
          <a:ln w="12700">
            <a:solidFill>
              <a:srgbClr val="736839"/>
            </a:solidFill>
            <a:prstDash val="sysDot"/>
            <a:round/>
            <a:headEnd/>
            <a:tailEnd/>
          </a:ln>
        </p:spPr>
        <p:txBody>
          <a:bodyPr wrap="none" anchor="ctr"/>
          <a:lstStyle/>
          <a:p>
            <a:endParaRPr lang="zh-TW" altLang="en-US"/>
          </a:p>
        </p:txBody>
      </p:sp>
      <p:grpSp>
        <p:nvGrpSpPr>
          <p:cNvPr id="2" name="Group 9"/>
          <p:cNvGrpSpPr>
            <a:grpSpLocks/>
          </p:cNvGrpSpPr>
          <p:nvPr/>
        </p:nvGrpSpPr>
        <p:grpSpPr bwMode="auto">
          <a:xfrm>
            <a:off x="7812088" y="5157788"/>
            <a:ext cx="555625" cy="688975"/>
            <a:chOff x="1971" y="2318"/>
            <a:chExt cx="482" cy="596"/>
          </a:xfrm>
        </p:grpSpPr>
        <p:sp>
          <p:nvSpPr>
            <p:cNvPr id="18447" name="Oval 10"/>
            <p:cNvSpPr>
              <a:spLocks noChangeArrowheads="1"/>
            </p:cNvSpPr>
            <p:nvPr/>
          </p:nvSpPr>
          <p:spPr bwMode="invGray">
            <a:xfrm>
              <a:off x="2149" y="2318"/>
              <a:ext cx="126" cy="123"/>
            </a:xfrm>
            <a:prstGeom prst="ellipse">
              <a:avLst/>
            </a:prstGeom>
            <a:solidFill>
              <a:srgbClr val="1C1C1C">
                <a:alpha val="39999"/>
              </a:srgbClr>
            </a:solidFill>
            <a:ln w="19050">
              <a:noFill/>
              <a:round/>
              <a:headEnd/>
              <a:tailEnd/>
            </a:ln>
          </p:spPr>
          <p:txBody>
            <a:bodyPr wrap="none" anchor="ctr"/>
            <a:lstStyle/>
            <a:p>
              <a:endParaRPr kumimoji="0" lang="zh-TW" altLang="en-US">
                <a:latin typeface="Calibri" pitchFamily="34" charset="0"/>
              </a:endParaRPr>
            </a:p>
          </p:txBody>
        </p:sp>
        <p:sp>
          <p:nvSpPr>
            <p:cNvPr id="18448" name="Freeform 11"/>
            <p:cNvSpPr>
              <a:spLocks/>
            </p:cNvSpPr>
            <p:nvPr/>
          </p:nvSpPr>
          <p:spPr bwMode="invGray">
            <a:xfrm>
              <a:off x="1971" y="2336"/>
              <a:ext cx="482" cy="578"/>
            </a:xfrm>
            <a:custGeom>
              <a:avLst/>
              <a:gdLst>
                <a:gd name="T0" fmla="*/ 0 w 3312"/>
                <a:gd name="T1" fmla="*/ 0 h 3962"/>
                <a:gd name="T2" fmla="*/ 0 w 3312"/>
                <a:gd name="T3" fmla="*/ 0 h 3962"/>
                <a:gd name="T4" fmla="*/ 0 w 3312"/>
                <a:gd name="T5" fmla="*/ 0 h 3962"/>
                <a:gd name="T6" fmla="*/ 0 w 3312"/>
                <a:gd name="T7" fmla="*/ 0 h 3962"/>
                <a:gd name="T8" fmla="*/ 0 w 3312"/>
                <a:gd name="T9" fmla="*/ 0 h 3962"/>
                <a:gd name="T10" fmla="*/ 0 w 3312"/>
                <a:gd name="T11" fmla="*/ 0 h 3962"/>
                <a:gd name="T12" fmla="*/ 0 w 3312"/>
                <a:gd name="T13" fmla="*/ 0 h 3962"/>
                <a:gd name="T14" fmla="*/ 0 w 3312"/>
                <a:gd name="T15" fmla="*/ 0 h 3962"/>
                <a:gd name="T16" fmla="*/ 0 w 3312"/>
                <a:gd name="T17" fmla="*/ 0 h 3962"/>
                <a:gd name="T18" fmla="*/ 0 w 3312"/>
                <a:gd name="T19" fmla="*/ 0 h 3962"/>
                <a:gd name="T20" fmla="*/ 0 w 3312"/>
                <a:gd name="T21" fmla="*/ 0 h 3962"/>
                <a:gd name="T22" fmla="*/ 0 w 3312"/>
                <a:gd name="T23" fmla="*/ 0 h 3962"/>
                <a:gd name="T24" fmla="*/ 0 w 3312"/>
                <a:gd name="T25" fmla="*/ 0 h 3962"/>
                <a:gd name="T26" fmla="*/ 0 w 3312"/>
                <a:gd name="T27" fmla="*/ 0 h 3962"/>
                <a:gd name="T28" fmla="*/ 0 w 3312"/>
                <a:gd name="T29" fmla="*/ 0 h 3962"/>
                <a:gd name="T30" fmla="*/ 0 w 3312"/>
                <a:gd name="T31" fmla="*/ 0 h 3962"/>
                <a:gd name="T32" fmla="*/ 0 w 3312"/>
                <a:gd name="T33" fmla="*/ 0 h 3962"/>
                <a:gd name="T34" fmla="*/ 0 w 3312"/>
                <a:gd name="T35" fmla="*/ 0 h 3962"/>
                <a:gd name="T36" fmla="*/ 0 w 3312"/>
                <a:gd name="T37" fmla="*/ 0 h 3962"/>
                <a:gd name="T38" fmla="*/ 0 w 3312"/>
                <a:gd name="T39" fmla="*/ 0 h 3962"/>
                <a:gd name="T40" fmla="*/ 0 w 3312"/>
                <a:gd name="T41" fmla="*/ 0 h 3962"/>
                <a:gd name="T42" fmla="*/ 0 w 3312"/>
                <a:gd name="T43" fmla="*/ 0 h 3962"/>
                <a:gd name="T44" fmla="*/ 0 w 3312"/>
                <a:gd name="T45" fmla="*/ 0 h 3962"/>
                <a:gd name="T46" fmla="*/ 0 w 3312"/>
                <a:gd name="T47" fmla="*/ 0 h 39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12"/>
                <a:gd name="T73" fmla="*/ 0 h 3962"/>
                <a:gd name="T74" fmla="*/ 3312 w 3312"/>
                <a:gd name="T75" fmla="*/ 3962 h 39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12" h="3962">
                  <a:moveTo>
                    <a:pt x="1376" y="696"/>
                  </a:moveTo>
                  <a:cubicBezTo>
                    <a:pt x="1401" y="795"/>
                    <a:pt x="1489" y="920"/>
                    <a:pt x="1639" y="920"/>
                  </a:cubicBezTo>
                  <a:cubicBezTo>
                    <a:pt x="1801" y="920"/>
                    <a:pt x="1876" y="795"/>
                    <a:pt x="1926" y="708"/>
                  </a:cubicBezTo>
                  <a:lnTo>
                    <a:pt x="2940" y="66"/>
                  </a:lnTo>
                  <a:cubicBezTo>
                    <a:pt x="3042" y="0"/>
                    <a:pt x="3142" y="16"/>
                    <a:pt x="3204" y="78"/>
                  </a:cubicBezTo>
                  <a:cubicBezTo>
                    <a:pt x="3267" y="140"/>
                    <a:pt x="3312" y="264"/>
                    <a:pt x="3072" y="444"/>
                  </a:cubicBezTo>
                  <a:lnTo>
                    <a:pt x="2139" y="1081"/>
                  </a:lnTo>
                  <a:lnTo>
                    <a:pt x="2476" y="2372"/>
                  </a:lnTo>
                  <a:lnTo>
                    <a:pt x="2251" y="2435"/>
                  </a:lnTo>
                  <a:lnTo>
                    <a:pt x="2614" y="3589"/>
                  </a:lnTo>
                  <a:cubicBezTo>
                    <a:pt x="2651" y="3751"/>
                    <a:pt x="2639" y="3863"/>
                    <a:pt x="2539" y="3925"/>
                  </a:cubicBezTo>
                  <a:cubicBezTo>
                    <a:pt x="2401" y="3962"/>
                    <a:pt x="2289" y="3863"/>
                    <a:pt x="2226" y="3689"/>
                  </a:cubicBezTo>
                  <a:cubicBezTo>
                    <a:pt x="2101" y="3453"/>
                    <a:pt x="1876" y="2720"/>
                    <a:pt x="1789" y="2534"/>
                  </a:cubicBezTo>
                  <a:lnTo>
                    <a:pt x="1414" y="2534"/>
                  </a:lnTo>
                  <a:cubicBezTo>
                    <a:pt x="1339" y="2770"/>
                    <a:pt x="1151" y="3465"/>
                    <a:pt x="1051" y="3689"/>
                  </a:cubicBezTo>
                  <a:cubicBezTo>
                    <a:pt x="1001" y="3838"/>
                    <a:pt x="914" y="3950"/>
                    <a:pt x="789" y="3925"/>
                  </a:cubicBezTo>
                  <a:cubicBezTo>
                    <a:pt x="714" y="3875"/>
                    <a:pt x="614" y="3838"/>
                    <a:pt x="676" y="3577"/>
                  </a:cubicBezTo>
                  <a:lnTo>
                    <a:pt x="1001" y="2459"/>
                  </a:lnTo>
                  <a:lnTo>
                    <a:pt x="751" y="2397"/>
                  </a:lnTo>
                  <a:lnTo>
                    <a:pt x="1126" y="1081"/>
                  </a:lnTo>
                  <a:lnTo>
                    <a:pt x="139" y="497"/>
                  </a:lnTo>
                  <a:cubicBezTo>
                    <a:pt x="54" y="402"/>
                    <a:pt x="0" y="342"/>
                    <a:pt x="60" y="180"/>
                  </a:cubicBezTo>
                  <a:cubicBezTo>
                    <a:pt x="186" y="102"/>
                    <a:pt x="214" y="112"/>
                    <a:pt x="389" y="162"/>
                  </a:cubicBezTo>
                  <a:lnTo>
                    <a:pt x="1376" y="696"/>
                  </a:lnTo>
                  <a:close/>
                </a:path>
              </a:pathLst>
            </a:custGeom>
            <a:solidFill>
              <a:srgbClr val="1C1C1C">
                <a:alpha val="39999"/>
              </a:srgbClr>
            </a:solidFill>
            <a:ln w="19050">
              <a:noFill/>
              <a:round/>
              <a:headEnd/>
              <a:tailEnd/>
            </a:ln>
          </p:spPr>
          <p:txBody>
            <a:bodyPr/>
            <a:lstStyle/>
            <a:p>
              <a:endParaRPr lang="zh-TW" altLang="en-US"/>
            </a:p>
          </p:txBody>
        </p:sp>
      </p:grpSp>
      <p:grpSp>
        <p:nvGrpSpPr>
          <p:cNvPr id="3" name="Group 17"/>
          <p:cNvGrpSpPr>
            <a:grpSpLocks/>
          </p:cNvGrpSpPr>
          <p:nvPr/>
        </p:nvGrpSpPr>
        <p:grpSpPr bwMode="auto">
          <a:xfrm>
            <a:off x="7596188" y="1479550"/>
            <a:ext cx="641350" cy="942975"/>
            <a:chOff x="3220" y="1593"/>
            <a:chExt cx="404" cy="594"/>
          </a:xfrm>
        </p:grpSpPr>
        <p:sp>
          <p:nvSpPr>
            <p:cNvPr id="18445" name="Oval 18"/>
            <p:cNvSpPr>
              <a:spLocks noChangeArrowheads="1"/>
            </p:cNvSpPr>
            <p:nvPr/>
          </p:nvSpPr>
          <p:spPr bwMode="gray">
            <a:xfrm flipH="1">
              <a:off x="3366" y="1593"/>
              <a:ext cx="109" cy="124"/>
            </a:xfrm>
            <a:prstGeom prst="ellipse">
              <a:avLst/>
            </a:prstGeom>
            <a:gradFill rotWithShape="1">
              <a:gsLst>
                <a:gs pos="0">
                  <a:srgbClr val="53A5FF"/>
                </a:gs>
                <a:gs pos="100000">
                  <a:srgbClr val="488EDC"/>
                </a:gs>
              </a:gsLst>
              <a:lin ang="5400000" scaled="1"/>
            </a:gradFill>
            <a:ln w="9525">
              <a:round/>
              <a:headEnd/>
              <a:tailEnd/>
            </a:ln>
            <a:scene3d>
              <a:camera prst="legacyPerspectiveFront">
                <a:rot lat="21299970" lon="600000" rev="0"/>
              </a:camera>
              <a:lightRig rig="legacyNormal3" dir="t"/>
            </a:scene3d>
            <a:sp3d extrusionH="227000" prstMaterial="legacyMetal">
              <a:bevelT w="13500" h="13500" prst="angle"/>
              <a:bevelB w="13500" h="13500" prst="angle"/>
              <a:extrusionClr>
                <a:srgbClr val="8BDAFD"/>
              </a:extrusionClr>
            </a:sp3d>
          </p:spPr>
          <p:txBody>
            <a:bodyPr wrap="none" anchor="ctr">
              <a:flatTx/>
            </a:bodyPr>
            <a:lstStyle/>
            <a:p>
              <a:endParaRPr kumimoji="0" lang="zh-TW" altLang="en-US">
                <a:latin typeface="Calibri" pitchFamily="34" charset="0"/>
              </a:endParaRPr>
            </a:p>
          </p:txBody>
        </p:sp>
        <p:sp>
          <p:nvSpPr>
            <p:cNvPr id="18446" name="Freeform 19"/>
            <p:cNvSpPr>
              <a:spLocks/>
            </p:cNvSpPr>
            <p:nvPr/>
          </p:nvSpPr>
          <p:spPr bwMode="gray">
            <a:xfrm flipH="1">
              <a:off x="3220" y="1714"/>
              <a:ext cx="404" cy="473"/>
            </a:xfrm>
            <a:custGeom>
              <a:avLst/>
              <a:gdLst>
                <a:gd name="T0" fmla="*/ 0 w 2614"/>
                <a:gd name="T1" fmla="*/ 0 h 2630"/>
                <a:gd name="T2" fmla="*/ 0 w 2614"/>
                <a:gd name="T3" fmla="*/ 0 h 2630"/>
                <a:gd name="T4" fmla="*/ 0 w 2614"/>
                <a:gd name="T5" fmla="*/ 0 h 2630"/>
                <a:gd name="T6" fmla="*/ 0 w 2614"/>
                <a:gd name="T7" fmla="*/ 0 h 2630"/>
                <a:gd name="T8" fmla="*/ 0 w 2614"/>
                <a:gd name="T9" fmla="*/ 0 h 2630"/>
                <a:gd name="T10" fmla="*/ 0 w 2614"/>
                <a:gd name="T11" fmla="*/ 0 h 2630"/>
                <a:gd name="T12" fmla="*/ 0 w 2614"/>
                <a:gd name="T13" fmla="*/ 0 h 2630"/>
                <a:gd name="T14" fmla="*/ 0 w 2614"/>
                <a:gd name="T15" fmla="*/ 0 h 2630"/>
                <a:gd name="T16" fmla="*/ 0 w 2614"/>
                <a:gd name="T17" fmla="*/ 0 h 2630"/>
                <a:gd name="T18" fmla="*/ 0 w 2614"/>
                <a:gd name="T19" fmla="*/ 0 h 2630"/>
                <a:gd name="T20" fmla="*/ 0 w 2614"/>
                <a:gd name="T21" fmla="*/ 0 h 2630"/>
                <a:gd name="T22" fmla="*/ 0 w 2614"/>
                <a:gd name="T23" fmla="*/ 0 h 2630"/>
                <a:gd name="T24" fmla="*/ 0 w 2614"/>
                <a:gd name="T25" fmla="*/ 0 h 2630"/>
                <a:gd name="T26" fmla="*/ 0 w 2614"/>
                <a:gd name="T27" fmla="*/ 0 h 2630"/>
                <a:gd name="T28" fmla="*/ 0 w 2614"/>
                <a:gd name="T29" fmla="*/ 0 h 2630"/>
                <a:gd name="T30" fmla="*/ 0 w 2614"/>
                <a:gd name="T31" fmla="*/ 0 h 2630"/>
                <a:gd name="T32" fmla="*/ 0 w 2614"/>
                <a:gd name="T33" fmla="*/ 0 h 2630"/>
                <a:gd name="T34" fmla="*/ 0 w 2614"/>
                <a:gd name="T35" fmla="*/ 0 h 2630"/>
                <a:gd name="T36" fmla="*/ 0 w 2614"/>
                <a:gd name="T37" fmla="*/ 0 h 2630"/>
                <a:gd name="T38" fmla="*/ 0 w 2614"/>
                <a:gd name="T39" fmla="*/ 0 h 2630"/>
                <a:gd name="T40" fmla="*/ 0 w 2614"/>
                <a:gd name="T41" fmla="*/ 0 h 26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14"/>
                <a:gd name="T64" fmla="*/ 0 h 2630"/>
                <a:gd name="T65" fmla="*/ 2614 w 2614"/>
                <a:gd name="T66" fmla="*/ 2630 h 26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14" h="2630">
                  <a:moveTo>
                    <a:pt x="1176" y="0"/>
                  </a:moveTo>
                  <a:cubicBezTo>
                    <a:pt x="1196" y="78"/>
                    <a:pt x="1274" y="182"/>
                    <a:pt x="1316" y="180"/>
                  </a:cubicBezTo>
                  <a:cubicBezTo>
                    <a:pt x="1358" y="178"/>
                    <a:pt x="1412" y="78"/>
                    <a:pt x="1448" y="0"/>
                  </a:cubicBezTo>
                  <a:cubicBezTo>
                    <a:pt x="1976" y="0"/>
                    <a:pt x="2504" y="0"/>
                    <a:pt x="2504" y="0"/>
                  </a:cubicBezTo>
                  <a:cubicBezTo>
                    <a:pt x="2576" y="4"/>
                    <a:pt x="2612" y="94"/>
                    <a:pt x="2610" y="146"/>
                  </a:cubicBezTo>
                  <a:cubicBezTo>
                    <a:pt x="2610" y="194"/>
                    <a:pt x="2614" y="294"/>
                    <a:pt x="2492" y="312"/>
                  </a:cubicBezTo>
                  <a:cubicBezTo>
                    <a:pt x="2104" y="312"/>
                    <a:pt x="1716" y="312"/>
                    <a:pt x="1716" y="312"/>
                  </a:cubicBezTo>
                  <a:lnTo>
                    <a:pt x="2180" y="2278"/>
                  </a:lnTo>
                  <a:cubicBezTo>
                    <a:pt x="2210" y="2506"/>
                    <a:pt x="2116" y="2574"/>
                    <a:pt x="2048" y="2586"/>
                  </a:cubicBezTo>
                  <a:cubicBezTo>
                    <a:pt x="1982" y="2614"/>
                    <a:pt x="1826" y="2600"/>
                    <a:pt x="1770" y="2454"/>
                  </a:cubicBezTo>
                  <a:cubicBezTo>
                    <a:pt x="1681" y="2159"/>
                    <a:pt x="1592" y="1864"/>
                    <a:pt x="1592" y="1864"/>
                  </a:cubicBezTo>
                  <a:cubicBezTo>
                    <a:pt x="1520" y="1604"/>
                    <a:pt x="1380" y="1490"/>
                    <a:pt x="1304" y="1494"/>
                  </a:cubicBezTo>
                  <a:cubicBezTo>
                    <a:pt x="1164" y="1510"/>
                    <a:pt x="1062" y="1698"/>
                    <a:pt x="1006" y="1888"/>
                  </a:cubicBezTo>
                  <a:cubicBezTo>
                    <a:pt x="910" y="2176"/>
                    <a:pt x="900" y="2302"/>
                    <a:pt x="856" y="2396"/>
                  </a:cubicBezTo>
                  <a:cubicBezTo>
                    <a:pt x="816" y="2508"/>
                    <a:pt x="720" y="2630"/>
                    <a:pt x="570" y="2596"/>
                  </a:cubicBezTo>
                  <a:cubicBezTo>
                    <a:pt x="506" y="2564"/>
                    <a:pt x="376" y="2548"/>
                    <a:pt x="440" y="2256"/>
                  </a:cubicBezTo>
                  <a:lnTo>
                    <a:pt x="906" y="310"/>
                  </a:lnTo>
                  <a:lnTo>
                    <a:pt x="148" y="310"/>
                  </a:lnTo>
                  <a:cubicBezTo>
                    <a:pt x="48" y="304"/>
                    <a:pt x="7" y="226"/>
                    <a:pt x="2" y="174"/>
                  </a:cubicBezTo>
                  <a:cubicBezTo>
                    <a:pt x="0" y="118"/>
                    <a:pt x="20" y="0"/>
                    <a:pt x="148" y="2"/>
                  </a:cubicBezTo>
                  <a:cubicBezTo>
                    <a:pt x="342" y="2"/>
                    <a:pt x="1176" y="0"/>
                    <a:pt x="1176" y="0"/>
                  </a:cubicBezTo>
                  <a:close/>
                </a:path>
              </a:pathLst>
            </a:custGeom>
            <a:gradFill rotWithShape="1">
              <a:gsLst>
                <a:gs pos="0">
                  <a:srgbClr val="53A5FF"/>
                </a:gs>
                <a:gs pos="100000">
                  <a:srgbClr val="488EDC"/>
                </a:gs>
              </a:gsLst>
              <a:lin ang="5400000" scaled="1"/>
            </a:gradFill>
            <a:ln w="9525">
              <a:round/>
              <a:headEnd/>
              <a:tailEnd/>
            </a:ln>
            <a:scene3d>
              <a:camera prst="legacyPerspectiveFront">
                <a:rot lat="21299970" lon="600000" rev="0"/>
              </a:camera>
              <a:lightRig rig="legacyNormal3" dir="t"/>
            </a:scene3d>
            <a:sp3d extrusionH="227000" prstMaterial="legacyMetal">
              <a:bevelT w="13500" h="13500" prst="angle"/>
              <a:bevelB w="13500" h="13500" prst="angle"/>
              <a:extrusionClr>
                <a:srgbClr val="8BDAFD"/>
              </a:extrusionClr>
            </a:sp3d>
          </p:spPr>
          <p:txBody>
            <a:bodyPr>
              <a:flatTx/>
            </a:bodyPr>
            <a:lstStyle/>
            <a:p>
              <a:endParaRPr lang="zh-TW" altLang="en-US"/>
            </a:p>
          </p:txBody>
        </p:sp>
      </p:grpSp>
      <p:grpSp>
        <p:nvGrpSpPr>
          <p:cNvPr id="4" name="Group 20"/>
          <p:cNvGrpSpPr>
            <a:grpSpLocks/>
          </p:cNvGrpSpPr>
          <p:nvPr/>
        </p:nvGrpSpPr>
        <p:grpSpPr bwMode="auto">
          <a:xfrm>
            <a:off x="8101013" y="2344738"/>
            <a:ext cx="612775" cy="901700"/>
            <a:chOff x="3636" y="1609"/>
            <a:chExt cx="386" cy="568"/>
          </a:xfrm>
        </p:grpSpPr>
        <p:sp>
          <p:nvSpPr>
            <p:cNvPr id="18443" name="Freeform 21"/>
            <p:cNvSpPr>
              <a:spLocks/>
            </p:cNvSpPr>
            <p:nvPr/>
          </p:nvSpPr>
          <p:spPr bwMode="gray">
            <a:xfrm>
              <a:off x="3636" y="1723"/>
              <a:ext cx="386" cy="454"/>
            </a:xfrm>
            <a:custGeom>
              <a:avLst/>
              <a:gdLst>
                <a:gd name="T0" fmla="*/ 0 w 2614"/>
                <a:gd name="T1" fmla="*/ 0 h 2628"/>
                <a:gd name="T2" fmla="*/ 0 w 2614"/>
                <a:gd name="T3" fmla="*/ 0 h 2628"/>
                <a:gd name="T4" fmla="*/ 0 w 2614"/>
                <a:gd name="T5" fmla="*/ 0 h 2628"/>
                <a:gd name="T6" fmla="*/ 0 w 2614"/>
                <a:gd name="T7" fmla="*/ 0 h 2628"/>
                <a:gd name="T8" fmla="*/ 0 w 2614"/>
                <a:gd name="T9" fmla="*/ 0 h 2628"/>
                <a:gd name="T10" fmla="*/ 0 w 2614"/>
                <a:gd name="T11" fmla="*/ 0 h 2628"/>
                <a:gd name="T12" fmla="*/ 0 w 2614"/>
                <a:gd name="T13" fmla="*/ 0 h 2628"/>
                <a:gd name="T14" fmla="*/ 0 w 2614"/>
                <a:gd name="T15" fmla="*/ 0 h 2628"/>
                <a:gd name="T16" fmla="*/ 0 w 2614"/>
                <a:gd name="T17" fmla="*/ 0 h 2628"/>
                <a:gd name="T18" fmla="*/ 0 w 2614"/>
                <a:gd name="T19" fmla="*/ 0 h 2628"/>
                <a:gd name="T20" fmla="*/ 0 w 2614"/>
                <a:gd name="T21" fmla="*/ 0 h 2628"/>
                <a:gd name="T22" fmla="*/ 0 w 2614"/>
                <a:gd name="T23" fmla="*/ 0 h 2628"/>
                <a:gd name="T24" fmla="*/ 0 w 2614"/>
                <a:gd name="T25" fmla="*/ 0 h 2628"/>
                <a:gd name="T26" fmla="*/ 0 w 2614"/>
                <a:gd name="T27" fmla="*/ 0 h 2628"/>
                <a:gd name="T28" fmla="*/ 0 w 2614"/>
                <a:gd name="T29" fmla="*/ 0 h 2628"/>
                <a:gd name="T30" fmla="*/ 0 w 2614"/>
                <a:gd name="T31" fmla="*/ 0 h 2628"/>
                <a:gd name="T32" fmla="*/ 0 w 2614"/>
                <a:gd name="T33" fmla="*/ 0 h 2628"/>
                <a:gd name="T34" fmla="*/ 0 w 2614"/>
                <a:gd name="T35" fmla="*/ 0 h 2628"/>
                <a:gd name="T36" fmla="*/ 0 w 2614"/>
                <a:gd name="T37" fmla="*/ 0 h 2628"/>
                <a:gd name="T38" fmla="*/ 0 w 2614"/>
                <a:gd name="T39" fmla="*/ 0 h 2628"/>
                <a:gd name="T40" fmla="*/ 0 w 2614"/>
                <a:gd name="T41" fmla="*/ 0 h 2628"/>
                <a:gd name="T42" fmla="*/ 0 w 2614"/>
                <a:gd name="T43" fmla="*/ 0 h 2628"/>
                <a:gd name="T44" fmla="*/ 0 w 2614"/>
                <a:gd name="T45" fmla="*/ 0 h 2628"/>
                <a:gd name="T46" fmla="*/ 0 w 2614"/>
                <a:gd name="T47" fmla="*/ 0 h 26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14"/>
                <a:gd name="T73" fmla="*/ 0 h 2628"/>
                <a:gd name="T74" fmla="*/ 2614 w 2614"/>
                <a:gd name="T75" fmla="*/ 2628 h 26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14" h="2628">
                  <a:moveTo>
                    <a:pt x="1100" y="0"/>
                  </a:moveTo>
                  <a:cubicBezTo>
                    <a:pt x="1120" y="78"/>
                    <a:pt x="1193" y="183"/>
                    <a:pt x="1316" y="180"/>
                  </a:cubicBezTo>
                  <a:cubicBezTo>
                    <a:pt x="1439" y="177"/>
                    <a:pt x="1472" y="84"/>
                    <a:pt x="1508" y="6"/>
                  </a:cubicBezTo>
                  <a:cubicBezTo>
                    <a:pt x="2036" y="6"/>
                    <a:pt x="2504" y="0"/>
                    <a:pt x="2504" y="0"/>
                  </a:cubicBezTo>
                  <a:cubicBezTo>
                    <a:pt x="2576" y="4"/>
                    <a:pt x="2612" y="94"/>
                    <a:pt x="2610" y="146"/>
                  </a:cubicBezTo>
                  <a:cubicBezTo>
                    <a:pt x="2610" y="194"/>
                    <a:pt x="2614" y="294"/>
                    <a:pt x="2492" y="312"/>
                  </a:cubicBezTo>
                  <a:cubicBezTo>
                    <a:pt x="2104" y="312"/>
                    <a:pt x="1716" y="312"/>
                    <a:pt x="1716" y="312"/>
                  </a:cubicBezTo>
                  <a:lnTo>
                    <a:pt x="1985" y="1350"/>
                  </a:lnTo>
                  <a:lnTo>
                    <a:pt x="1805" y="1401"/>
                  </a:lnTo>
                  <a:lnTo>
                    <a:pt x="2093" y="2328"/>
                  </a:lnTo>
                  <a:cubicBezTo>
                    <a:pt x="2126" y="2457"/>
                    <a:pt x="2117" y="2547"/>
                    <a:pt x="2030" y="2598"/>
                  </a:cubicBezTo>
                  <a:cubicBezTo>
                    <a:pt x="1919" y="2628"/>
                    <a:pt x="1834" y="2552"/>
                    <a:pt x="1778" y="2406"/>
                  </a:cubicBezTo>
                  <a:cubicBezTo>
                    <a:pt x="1679" y="2219"/>
                    <a:pt x="1507" y="1628"/>
                    <a:pt x="1436" y="1476"/>
                  </a:cubicBezTo>
                  <a:lnTo>
                    <a:pt x="1136" y="1476"/>
                  </a:lnTo>
                  <a:cubicBezTo>
                    <a:pt x="1070" y="1668"/>
                    <a:pt x="926" y="2226"/>
                    <a:pt x="842" y="2412"/>
                  </a:cubicBezTo>
                  <a:cubicBezTo>
                    <a:pt x="802" y="2524"/>
                    <a:pt x="728" y="2616"/>
                    <a:pt x="635" y="2595"/>
                  </a:cubicBezTo>
                  <a:cubicBezTo>
                    <a:pt x="571" y="2563"/>
                    <a:pt x="488" y="2532"/>
                    <a:pt x="545" y="2316"/>
                  </a:cubicBezTo>
                  <a:lnTo>
                    <a:pt x="797" y="1416"/>
                  </a:lnTo>
                  <a:lnTo>
                    <a:pt x="602" y="1368"/>
                  </a:lnTo>
                  <a:lnTo>
                    <a:pt x="906" y="310"/>
                  </a:lnTo>
                  <a:lnTo>
                    <a:pt x="148" y="310"/>
                  </a:lnTo>
                  <a:cubicBezTo>
                    <a:pt x="48" y="304"/>
                    <a:pt x="7" y="226"/>
                    <a:pt x="2" y="174"/>
                  </a:cubicBezTo>
                  <a:cubicBezTo>
                    <a:pt x="0" y="118"/>
                    <a:pt x="20" y="0"/>
                    <a:pt x="148" y="2"/>
                  </a:cubicBezTo>
                  <a:cubicBezTo>
                    <a:pt x="342" y="2"/>
                    <a:pt x="1160" y="0"/>
                    <a:pt x="1100" y="0"/>
                  </a:cubicBezTo>
                  <a:close/>
                </a:path>
              </a:pathLst>
            </a:custGeom>
            <a:gradFill rotWithShape="1">
              <a:gsLst>
                <a:gs pos="0">
                  <a:srgbClr val="FEB759"/>
                </a:gs>
                <a:gs pos="100000">
                  <a:srgbClr val="FE9E1E"/>
                </a:gs>
              </a:gsLst>
              <a:lin ang="5400000" scaled="1"/>
            </a:gradFill>
            <a:ln w="9525">
              <a:round/>
              <a:headEnd/>
              <a:tailEnd/>
            </a:ln>
            <a:scene3d>
              <a:camera prst="legacyPerspectiveBottomRight"/>
              <a:lightRig rig="legacyNormal2" dir="t"/>
            </a:scene3d>
            <a:sp3d extrusionH="227000" prstMaterial="legacyMetal">
              <a:bevelT w="13500" h="13500" prst="angle"/>
              <a:bevelB w="13500" h="13500" prst="angle"/>
              <a:extrusionClr>
                <a:srgbClr val="F9FF11"/>
              </a:extrusionClr>
            </a:sp3d>
          </p:spPr>
          <p:txBody>
            <a:bodyPr>
              <a:flatTx/>
            </a:bodyPr>
            <a:lstStyle/>
            <a:p>
              <a:endParaRPr lang="zh-TW" altLang="en-US"/>
            </a:p>
          </p:txBody>
        </p:sp>
        <p:sp>
          <p:nvSpPr>
            <p:cNvPr id="18444" name="Oval 22"/>
            <p:cNvSpPr>
              <a:spLocks noChangeArrowheads="1"/>
            </p:cNvSpPr>
            <p:nvPr/>
          </p:nvSpPr>
          <p:spPr bwMode="gray">
            <a:xfrm>
              <a:off x="3779" y="1609"/>
              <a:ext cx="102" cy="117"/>
            </a:xfrm>
            <a:prstGeom prst="ellipse">
              <a:avLst/>
            </a:prstGeom>
            <a:gradFill rotWithShape="1">
              <a:gsLst>
                <a:gs pos="0">
                  <a:srgbClr val="FEB759"/>
                </a:gs>
                <a:gs pos="100000">
                  <a:srgbClr val="FE9E1E"/>
                </a:gs>
              </a:gsLst>
              <a:lin ang="5400000" scaled="1"/>
            </a:gradFill>
            <a:ln w="9525">
              <a:round/>
              <a:headEnd/>
              <a:tailEnd/>
            </a:ln>
            <a:scene3d>
              <a:camera prst="legacyPerspectiveBottomRight"/>
              <a:lightRig rig="legacyNormal2" dir="t"/>
            </a:scene3d>
            <a:sp3d extrusionH="227000" prstMaterial="legacyMetal">
              <a:bevelT w="13500" h="13500" prst="angle"/>
              <a:bevelB w="13500" h="13500" prst="angle"/>
              <a:extrusionClr>
                <a:srgbClr val="F9FF11"/>
              </a:extrusionClr>
            </a:sp3d>
          </p:spPr>
          <p:txBody>
            <a:bodyPr wrap="none" anchor="ctr">
              <a:flatTx/>
            </a:bodyPr>
            <a:lstStyle/>
            <a:p>
              <a:endParaRPr kumimoji="0" lang="zh-TW" altLang="en-US">
                <a:latin typeface="Calibri" pitchFamily="34" charset="0"/>
              </a:endParaRPr>
            </a:p>
          </p:txBody>
        </p:sp>
      </p:grpSp>
      <p:graphicFrame>
        <p:nvGraphicFramePr>
          <p:cNvPr id="18" name="圖表 17"/>
          <p:cNvGraphicFramePr>
            <a:graphicFrameLocks/>
          </p:cNvGraphicFramePr>
          <p:nvPr/>
        </p:nvGraphicFramePr>
        <p:xfrm>
          <a:off x="5286797" y="2564904"/>
          <a:ext cx="3857203" cy="2708151"/>
        </p:xfrm>
        <a:graphic>
          <a:graphicData uri="http://schemas.openxmlformats.org/drawingml/2006/chart">
            <c:chart xmlns:c="http://schemas.openxmlformats.org/drawingml/2006/chart" xmlns:r="http://schemas.openxmlformats.org/officeDocument/2006/relationships" r:id="rId3"/>
          </a:graphicData>
        </a:graphic>
      </p:graphicFrame>
      <p:sp>
        <p:nvSpPr>
          <p:cNvPr id="19" name="投影片編號版面配置區 18"/>
          <p:cNvSpPr>
            <a:spLocks noGrp="1"/>
          </p:cNvSpPr>
          <p:nvPr>
            <p:ph type="sldNum" sz="quarter" idx="12"/>
          </p:nvPr>
        </p:nvSpPr>
        <p:spPr/>
        <p:txBody>
          <a:bodyPr/>
          <a:lstStyle/>
          <a:p>
            <a:pPr>
              <a:defRPr/>
            </a:pPr>
            <a:fld id="{66A886E0-9616-4430-B7B1-CFF0ACD10699}" type="slidenum">
              <a:rPr lang="zh-TW" altLang="en-US"/>
              <a:pPr>
                <a:defRPr/>
              </a:pPr>
              <a:t>11</a:t>
            </a:fld>
            <a:endParaRPr lang="zh-TW"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2484439" y="125413"/>
            <a:ext cx="6048002" cy="1143000"/>
          </a:xfrm>
        </p:spPr>
        <p:txBody>
          <a:bodyPr/>
          <a:lstStyle/>
          <a:p>
            <a:pPr algn="l" eaLnBrk="1" hangingPunct="1"/>
            <a:r>
              <a:rPr lang="zh-TW" altLang="en-US" b="1" dirty="0" smtClean="0">
                <a:solidFill>
                  <a:srgbClr val="003399"/>
                </a:solidFill>
                <a:latin typeface="微軟正黑體" pitchFamily="34" charset="-120"/>
                <a:ea typeface="微軟正黑體" pitchFamily="34" charset="-120"/>
              </a:rPr>
              <a:t>歷年健保財務收支情形</a:t>
            </a:r>
          </a:p>
        </p:txBody>
      </p:sp>
      <p:sp>
        <p:nvSpPr>
          <p:cNvPr id="19459" name="Rectangle 374"/>
          <p:cNvSpPr>
            <a:spLocks noChangeArrowheads="1"/>
          </p:cNvSpPr>
          <p:nvPr/>
        </p:nvSpPr>
        <p:spPr bwMode="auto">
          <a:xfrm>
            <a:off x="323850" y="1028700"/>
            <a:ext cx="576263" cy="217488"/>
          </a:xfrm>
          <a:prstGeom prst="rect">
            <a:avLst/>
          </a:prstGeom>
          <a:noFill/>
          <a:ln w="9525">
            <a:noFill/>
            <a:miter lim="800000"/>
            <a:headEnd/>
            <a:tailEnd/>
          </a:ln>
        </p:spPr>
        <p:txBody>
          <a:bodyPr lIns="0" tIns="0" rIns="0" bIns="0">
            <a:spAutoFit/>
          </a:bodyPr>
          <a:lstStyle/>
          <a:p>
            <a:pPr algn="ctr"/>
            <a:r>
              <a:rPr kumimoji="0" lang="zh-TW" altLang="en-US" sz="1400" b="1">
                <a:solidFill>
                  <a:srgbClr val="000000"/>
                </a:solidFill>
                <a:latin typeface="微軟正黑體" pitchFamily="34" charset="-120"/>
                <a:ea typeface="微軟正黑體" pitchFamily="34" charset="-120"/>
              </a:rPr>
              <a:t>億元</a:t>
            </a:r>
            <a:endParaRPr kumimoji="0" lang="en-US" altLang="zh-TW" sz="1400" b="1">
              <a:latin typeface="微軟正黑體" pitchFamily="34" charset="-120"/>
              <a:ea typeface="微軟正黑體" pitchFamily="34" charset="-120"/>
            </a:endParaRPr>
          </a:p>
        </p:txBody>
      </p:sp>
      <p:sp>
        <p:nvSpPr>
          <p:cNvPr id="19460" name="Rectangle 374"/>
          <p:cNvSpPr>
            <a:spLocks noChangeArrowheads="1"/>
          </p:cNvSpPr>
          <p:nvPr/>
        </p:nvSpPr>
        <p:spPr bwMode="auto">
          <a:xfrm>
            <a:off x="8567738" y="4797425"/>
            <a:ext cx="576262" cy="215900"/>
          </a:xfrm>
          <a:prstGeom prst="rect">
            <a:avLst/>
          </a:prstGeom>
          <a:noFill/>
          <a:ln w="9525">
            <a:noFill/>
            <a:miter lim="800000"/>
            <a:headEnd/>
            <a:tailEnd/>
          </a:ln>
        </p:spPr>
        <p:txBody>
          <a:bodyPr lIns="0" tIns="0" rIns="0" bIns="0">
            <a:spAutoFit/>
          </a:bodyPr>
          <a:lstStyle/>
          <a:p>
            <a:pPr algn="ctr"/>
            <a:r>
              <a:rPr kumimoji="0" lang="zh-TW" altLang="en-US" sz="1400" b="1">
                <a:latin typeface="微軟正黑體" pitchFamily="34" charset="-120"/>
                <a:ea typeface="微軟正黑體" pitchFamily="34" charset="-120"/>
              </a:rPr>
              <a:t>年</a:t>
            </a:r>
            <a:endParaRPr kumimoji="0" lang="en-US" altLang="zh-TW" sz="1400" b="1">
              <a:latin typeface="微軟正黑體" pitchFamily="34" charset="-120"/>
              <a:ea typeface="微軟正黑體" pitchFamily="34" charset="-120"/>
            </a:endParaRPr>
          </a:p>
        </p:txBody>
      </p:sp>
      <p:graphicFrame>
        <p:nvGraphicFramePr>
          <p:cNvPr id="7" name="圖表 6"/>
          <p:cNvGraphicFramePr>
            <a:graphicFrameLocks noGrp="1"/>
          </p:cNvGraphicFramePr>
          <p:nvPr/>
        </p:nvGraphicFramePr>
        <p:xfrm>
          <a:off x="323528" y="1316087"/>
          <a:ext cx="8496944"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19462" name="Text Box 17"/>
          <p:cNvSpPr txBox="1">
            <a:spLocks noChangeArrowheads="1"/>
          </p:cNvSpPr>
          <p:nvPr/>
        </p:nvSpPr>
        <p:spPr bwMode="auto">
          <a:xfrm>
            <a:off x="5549900" y="5943600"/>
            <a:ext cx="1758950" cy="798513"/>
          </a:xfrm>
          <a:prstGeom prst="rect">
            <a:avLst/>
          </a:prstGeom>
          <a:solidFill>
            <a:srgbClr val="CCFFFF">
              <a:alpha val="41960"/>
            </a:srgbClr>
          </a:solidFill>
          <a:ln w="9525">
            <a:solidFill>
              <a:schemeClr val="tx1"/>
            </a:solidFill>
            <a:miter lim="800000"/>
            <a:headEnd/>
            <a:tailEnd/>
          </a:ln>
        </p:spPr>
        <p:txBody>
          <a:bodyPr lIns="0" rIns="0">
            <a:spAutoFit/>
          </a:bodyPr>
          <a:lstStyle/>
          <a:p>
            <a:pPr marL="85725">
              <a:lnSpc>
                <a:spcPct val="85000"/>
              </a:lnSpc>
            </a:pPr>
            <a:r>
              <a:rPr kumimoji="0" lang="zh-TW" altLang="en-US">
                <a:solidFill>
                  <a:srgbClr val="0000CC"/>
                </a:solidFill>
                <a:latin typeface="微軟正黑體" pitchFamily="34" charset="-120"/>
                <a:ea typeface="微軟正黑體" pitchFamily="34" charset="-120"/>
              </a:rPr>
              <a:t>投保金額上限、回歸公務預算、菸捐、部分負擔</a:t>
            </a:r>
          </a:p>
        </p:txBody>
      </p:sp>
      <p:sp>
        <p:nvSpPr>
          <p:cNvPr id="19463" name="AutoShape 194"/>
          <p:cNvSpPr>
            <a:spLocks noChangeArrowheads="1"/>
          </p:cNvSpPr>
          <p:nvPr/>
        </p:nvSpPr>
        <p:spPr bwMode="auto">
          <a:xfrm>
            <a:off x="5651500" y="5564188"/>
            <a:ext cx="495300" cy="360362"/>
          </a:xfrm>
          <a:prstGeom prst="upArrow">
            <a:avLst>
              <a:gd name="adj1" fmla="val 30935"/>
              <a:gd name="adj2" fmla="val 70926"/>
            </a:avLst>
          </a:prstGeom>
          <a:solidFill>
            <a:schemeClr val="accent1"/>
          </a:solidFill>
          <a:ln w="9525">
            <a:solidFill>
              <a:schemeClr val="tx1"/>
            </a:solidFill>
            <a:miter lim="800000"/>
            <a:headEnd/>
            <a:tailEnd/>
          </a:ln>
        </p:spPr>
        <p:txBody>
          <a:bodyPr wrap="none" anchor="ctr"/>
          <a:lstStyle/>
          <a:p>
            <a:endParaRPr kumimoji="0" lang="zh-TW" altLang="en-US">
              <a:latin typeface="微軟正黑體" pitchFamily="34" charset="-120"/>
              <a:ea typeface="微軟正黑體" pitchFamily="34" charset="-120"/>
            </a:endParaRPr>
          </a:p>
        </p:txBody>
      </p:sp>
      <p:sp>
        <p:nvSpPr>
          <p:cNvPr id="19464" name="Text Box 17"/>
          <p:cNvSpPr txBox="1">
            <a:spLocks noChangeArrowheads="1"/>
          </p:cNvSpPr>
          <p:nvPr/>
        </p:nvSpPr>
        <p:spPr bwMode="auto">
          <a:xfrm>
            <a:off x="3419475" y="5942013"/>
            <a:ext cx="2016125" cy="798512"/>
          </a:xfrm>
          <a:prstGeom prst="rect">
            <a:avLst/>
          </a:prstGeom>
          <a:solidFill>
            <a:srgbClr val="CCFFFF">
              <a:alpha val="41960"/>
            </a:srgbClr>
          </a:solidFill>
          <a:ln w="9525">
            <a:solidFill>
              <a:schemeClr val="tx1"/>
            </a:solidFill>
            <a:miter lim="800000"/>
            <a:headEnd/>
            <a:tailEnd/>
          </a:ln>
        </p:spPr>
        <p:txBody>
          <a:bodyPr lIns="0" rIns="0">
            <a:spAutoFit/>
          </a:bodyPr>
          <a:lstStyle/>
          <a:p>
            <a:pPr marL="85725">
              <a:lnSpc>
                <a:spcPct val="85000"/>
              </a:lnSpc>
            </a:pPr>
            <a:r>
              <a:rPr kumimoji="0" lang="zh-TW" altLang="en-US">
                <a:solidFill>
                  <a:srgbClr val="0000CC"/>
                </a:solidFill>
                <a:latin typeface="微軟正黑體" pitchFamily="34" charset="-120"/>
                <a:ea typeface="微軟正黑體" pitchFamily="34" charset="-120"/>
              </a:rPr>
              <a:t>費率調整、部分負擔、全面總額、投保金額上限</a:t>
            </a:r>
          </a:p>
        </p:txBody>
      </p:sp>
      <p:sp>
        <p:nvSpPr>
          <p:cNvPr id="19465" name="AutoShape 196"/>
          <p:cNvSpPr>
            <a:spLocks noChangeArrowheads="1"/>
          </p:cNvSpPr>
          <p:nvPr/>
        </p:nvSpPr>
        <p:spPr bwMode="auto">
          <a:xfrm>
            <a:off x="4211638" y="5564188"/>
            <a:ext cx="495300" cy="360362"/>
          </a:xfrm>
          <a:prstGeom prst="upArrow">
            <a:avLst>
              <a:gd name="adj1" fmla="val 30935"/>
              <a:gd name="adj2" fmla="val 70926"/>
            </a:avLst>
          </a:prstGeom>
          <a:solidFill>
            <a:schemeClr val="accent1"/>
          </a:solidFill>
          <a:ln w="9525">
            <a:solidFill>
              <a:schemeClr val="tx1"/>
            </a:solidFill>
            <a:miter lim="800000"/>
            <a:headEnd/>
            <a:tailEnd/>
          </a:ln>
        </p:spPr>
        <p:txBody>
          <a:bodyPr wrap="none" anchor="ctr"/>
          <a:lstStyle/>
          <a:p>
            <a:endParaRPr kumimoji="0" lang="zh-TW" altLang="en-US">
              <a:latin typeface="微軟正黑體" pitchFamily="34" charset="-120"/>
              <a:ea typeface="微軟正黑體" pitchFamily="34" charset="-120"/>
            </a:endParaRPr>
          </a:p>
        </p:txBody>
      </p:sp>
      <p:sp>
        <p:nvSpPr>
          <p:cNvPr id="19466" name="Text Box 17"/>
          <p:cNvSpPr txBox="1">
            <a:spLocks noChangeArrowheads="1"/>
          </p:cNvSpPr>
          <p:nvPr/>
        </p:nvSpPr>
        <p:spPr bwMode="auto">
          <a:xfrm>
            <a:off x="179388" y="5942013"/>
            <a:ext cx="3121025" cy="798512"/>
          </a:xfrm>
          <a:prstGeom prst="rect">
            <a:avLst/>
          </a:prstGeom>
          <a:solidFill>
            <a:srgbClr val="CCFFFF">
              <a:alpha val="41960"/>
            </a:srgbClr>
          </a:solidFill>
          <a:ln w="9525">
            <a:solidFill>
              <a:schemeClr val="tx1"/>
            </a:solidFill>
            <a:miter lim="800000"/>
            <a:headEnd/>
            <a:tailEnd/>
          </a:ln>
        </p:spPr>
        <p:txBody>
          <a:bodyPr lIns="0" rIns="0">
            <a:spAutoFit/>
          </a:bodyPr>
          <a:lstStyle/>
          <a:p>
            <a:pPr marL="85725">
              <a:lnSpc>
                <a:spcPct val="85000"/>
              </a:lnSpc>
            </a:pPr>
            <a:r>
              <a:rPr kumimoji="0" lang="zh-TW" altLang="en-US">
                <a:solidFill>
                  <a:srgbClr val="0000CC"/>
                </a:solidFill>
                <a:latin typeface="微軟正黑體" pitchFamily="34" charset="-120"/>
                <a:ea typeface="微軟正黑體" pitchFamily="34" charset="-120"/>
              </a:rPr>
              <a:t>部分負擔、公益彩券、菸捐、投保金額上限、清查中斷投保與投保金額</a:t>
            </a:r>
          </a:p>
        </p:txBody>
      </p:sp>
      <p:sp>
        <p:nvSpPr>
          <p:cNvPr id="19467" name="AutoShape 198"/>
          <p:cNvSpPr>
            <a:spLocks noChangeArrowheads="1"/>
          </p:cNvSpPr>
          <p:nvPr/>
        </p:nvSpPr>
        <p:spPr bwMode="auto">
          <a:xfrm>
            <a:off x="2924175" y="5564188"/>
            <a:ext cx="495300" cy="360362"/>
          </a:xfrm>
          <a:prstGeom prst="upArrow">
            <a:avLst>
              <a:gd name="adj1" fmla="val 30935"/>
              <a:gd name="adj2" fmla="val 70926"/>
            </a:avLst>
          </a:prstGeom>
          <a:solidFill>
            <a:schemeClr val="accent1"/>
          </a:solidFill>
          <a:ln w="9525">
            <a:solidFill>
              <a:schemeClr val="tx1"/>
            </a:solidFill>
            <a:miter lim="800000"/>
            <a:headEnd/>
            <a:tailEnd/>
          </a:ln>
        </p:spPr>
        <p:txBody>
          <a:bodyPr wrap="none" anchor="ctr"/>
          <a:lstStyle/>
          <a:p>
            <a:endParaRPr kumimoji="0" lang="zh-TW" altLang="en-US">
              <a:latin typeface="微軟正黑體" pitchFamily="34" charset="-120"/>
              <a:ea typeface="微軟正黑體" pitchFamily="34" charset="-120"/>
            </a:endParaRPr>
          </a:p>
        </p:txBody>
      </p:sp>
      <p:sp>
        <p:nvSpPr>
          <p:cNvPr id="19468" name="Text Box 17"/>
          <p:cNvSpPr txBox="1">
            <a:spLocks noChangeArrowheads="1"/>
          </p:cNvSpPr>
          <p:nvPr/>
        </p:nvSpPr>
        <p:spPr bwMode="auto">
          <a:xfrm>
            <a:off x="7451725" y="5943600"/>
            <a:ext cx="1296988" cy="798513"/>
          </a:xfrm>
          <a:prstGeom prst="rect">
            <a:avLst/>
          </a:prstGeom>
          <a:solidFill>
            <a:srgbClr val="CCFFFF">
              <a:alpha val="41960"/>
            </a:srgbClr>
          </a:solidFill>
          <a:ln w="9525">
            <a:solidFill>
              <a:schemeClr val="tx1"/>
            </a:solidFill>
            <a:miter lim="800000"/>
            <a:headEnd/>
            <a:tailEnd/>
          </a:ln>
        </p:spPr>
        <p:txBody>
          <a:bodyPr lIns="0" rIns="0">
            <a:spAutoFit/>
          </a:bodyPr>
          <a:lstStyle/>
          <a:p>
            <a:pPr marL="85725">
              <a:lnSpc>
                <a:spcPct val="85000"/>
              </a:lnSpc>
            </a:pPr>
            <a:r>
              <a:rPr kumimoji="0" lang="zh-TW" altLang="en-US">
                <a:solidFill>
                  <a:srgbClr val="0000CC"/>
                </a:solidFill>
                <a:latin typeface="微軟正黑體" pitchFamily="34" charset="-120"/>
                <a:ea typeface="微軟正黑體" pitchFamily="34" charset="-120"/>
              </a:rPr>
              <a:t>費率調整、投保金額上限</a:t>
            </a:r>
          </a:p>
        </p:txBody>
      </p:sp>
      <p:sp>
        <p:nvSpPr>
          <p:cNvPr id="19469" name="AutoShape 194"/>
          <p:cNvSpPr>
            <a:spLocks noChangeArrowheads="1"/>
          </p:cNvSpPr>
          <p:nvPr/>
        </p:nvSpPr>
        <p:spPr bwMode="auto">
          <a:xfrm>
            <a:off x="7956550" y="5564188"/>
            <a:ext cx="495300" cy="360362"/>
          </a:xfrm>
          <a:prstGeom prst="upArrow">
            <a:avLst>
              <a:gd name="adj1" fmla="val 30935"/>
              <a:gd name="adj2" fmla="val 70926"/>
            </a:avLst>
          </a:prstGeom>
          <a:solidFill>
            <a:schemeClr val="accent1"/>
          </a:solidFill>
          <a:ln w="9525">
            <a:solidFill>
              <a:schemeClr val="tx1"/>
            </a:solidFill>
            <a:miter lim="800000"/>
            <a:headEnd/>
            <a:tailEnd/>
          </a:ln>
        </p:spPr>
        <p:txBody>
          <a:bodyPr wrap="none" anchor="ctr"/>
          <a:lstStyle/>
          <a:p>
            <a:endParaRPr kumimoji="0" lang="zh-TW" altLang="en-US">
              <a:latin typeface="微軟正黑體" pitchFamily="34" charset="-120"/>
              <a:ea typeface="微軟正黑體" pitchFamily="34" charset="-120"/>
            </a:endParaRPr>
          </a:p>
        </p:txBody>
      </p:sp>
      <p:cxnSp>
        <p:nvCxnSpPr>
          <p:cNvPr id="19470" name="直線接點 203"/>
          <p:cNvCxnSpPr>
            <a:cxnSpLocks noChangeShapeType="1"/>
          </p:cNvCxnSpPr>
          <p:nvPr/>
        </p:nvCxnSpPr>
        <p:spPr bwMode="auto">
          <a:xfrm rot="16200000" flipH="1">
            <a:off x="1475581" y="3140869"/>
            <a:ext cx="3440113" cy="15875"/>
          </a:xfrm>
          <a:prstGeom prst="line">
            <a:avLst/>
          </a:prstGeom>
          <a:noFill/>
          <a:ln w="9525" algn="ctr">
            <a:solidFill>
              <a:schemeClr val="tx1"/>
            </a:solidFill>
            <a:prstDash val="dash"/>
            <a:miter lim="800000"/>
            <a:headEnd type="none" w="sm" len="sm"/>
            <a:tailEnd type="none" w="sm" len="sm"/>
          </a:ln>
        </p:spPr>
      </p:cxnSp>
      <p:cxnSp>
        <p:nvCxnSpPr>
          <p:cNvPr id="19471" name="直線接點 203"/>
          <p:cNvCxnSpPr>
            <a:cxnSpLocks noChangeShapeType="1"/>
          </p:cNvCxnSpPr>
          <p:nvPr/>
        </p:nvCxnSpPr>
        <p:spPr bwMode="auto">
          <a:xfrm rot="5400000">
            <a:off x="2770982" y="3140869"/>
            <a:ext cx="3313112" cy="0"/>
          </a:xfrm>
          <a:prstGeom prst="line">
            <a:avLst/>
          </a:prstGeom>
          <a:noFill/>
          <a:ln w="9525" algn="ctr">
            <a:solidFill>
              <a:schemeClr val="tx1"/>
            </a:solidFill>
            <a:prstDash val="dash"/>
            <a:miter lim="800000"/>
            <a:headEnd type="none" w="sm" len="sm"/>
            <a:tailEnd type="none" w="sm" len="sm"/>
          </a:ln>
        </p:spPr>
      </p:cxnSp>
      <p:cxnSp>
        <p:nvCxnSpPr>
          <p:cNvPr id="19472" name="直線接點 203"/>
          <p:cNvCxnSpPr>
            <a:cxnSpLocks noChangeShapeType="1"/>
          </p:cNvCxnSpPr>
          <p:nvPr/>
        </p:nvCxnSpPr>
        <p:spPr bwMode="auto">
          <a:xfrm rot="5400000">
            <a:off x="4210844" y="3140869"/>
            <a:ext cx="3313112" cy="0"/>
          </a:xfrm>
          <a:prstGeom prst="line">
            <a:avLst/>
          </a:prstGeom>
          <a:noFill/>
          <a:ln w="9525" algn="ctr">
            <a:solidFill>
              <a:schemeClr val="tx1"/>
            </a:solidFill>
            <a:prstDash val="dash"/>
            <a:miter lim="800000"/>
            <a:headEnd type="none" w="sm" len="sm"/>
            <a:tailEnd type="none" w="sm" len="sm"/>
          </a:ln>
        </p:spPr>
      </p:cxnSp>
      <p:cxnSp>
        <p:nvCxnSpPr>
          <p:cNvPr id="19473" name="直線接點 215"/>
          <p:cNvCxnSpPr>
            <a:cxnSpLocks noChangeShapeType="1"/>
          </p:cNvCxnSpPr>
          <p:nvPr/>
        </p:nvCxnSpPr>
        <p:spPr bwMode="auto">
          <a:xfrm rot="5400000">
            <a:off x="6420644" y="3093244"/>
            <a:ext cx="3368675" cy="7937"/>
          </a:xfrm>
          <a:prstGeom prst="line">
            <a:avLst/>
          </a:prstGeom>
          <a:noFill/>
          <a:ln w="9525" algn="ctr">
            <a:solidFill>
              <a:schemeClr val="tx1"/>
            </a:solidFill>
            <a:prstDash val="dash"/>
            <a:miter lim="800000"/>
            <a:headEnd type="none" w="sm" len="sm"/>
            <a:tailEnd type="none" w="sm" len="sm"/>
          </a:ln>
        </p:spPr>
      </p:cxnSp>
      <p:sp>
        <p:nvSpPr>
          <p:cNvPr id="19474" name="Rectangle 14"/>
          <p:cNvSpPr>
            <a:spLocks noChangeArrowheads="1"/>
          </p:cNvSpPr>
          <p:nvPr/>
        </p:nvSpPr>
        <p:spPr bwMode="auto">
          <a:xfrm>
            <a:off x="4211638" y="1316038"/>
            <a:ext cx="2233612" cy="792162"/>
          </a:xfrm>
          <a:prstGeom prst="rect">
            <a:avLst/>
          </a:prstGeom>
          <a:noFill/>
          <a:ln w="9525">
            <a:noFill/>
            <a:miter lim="800000"/>
            <a:headEnd/>
            <a:tailEnd/>
          </a:ln>
        </p:spPr>
        <p:txBody>
          <a:bodyPr lIns="0" tIns="0" rIns="0" bIns="0"/>
          <a:lstStyle/>
          <a:p>
            <a:pPr algn="ctr"/>
            <a:r>
              <a:rPr kumimoji="0" lang="zh-TW" altLang="en-US">
                <a:latin typeface="微軟正黑體" pitchFamily="34" charset="-120"/>
                <a:ea typeface="微軟正黑體" pitchFamily="34" charset="-120"/>
              </a:rPr>
              <a:t>如不採行因應措施</a:t>
            </a:r>
          </a:p>
          <a:p>
            <a:pPr algn="ctr"/>
            <a:r>
              <a:rPr kumimoji="0" lang="en-US" altLang="zh-TW">
                <a:solidFill>
                  <a:srgbClr val="339966"/>
                </a:solidFill>
                <a:latin typeface="微軟正黑體" pitchFamily="34" charset="-120"/>
                <a:ea typeface="微軟正黑體" pitchFamily="34" charset="-120"/>
              </a:rPr>
              <a:t>……</a:t>
            </a:r>
            <a:r>
              <a:rPr kumimoji="0" lang="zh-TW" altLang="en-US">
                <a:solidFill>
                  <a:srgbClr val="339966"/>
                </a:solidFill>
                <a:latin typeface="微軟正黑體" pitchFamily="34" charset="-120"/>
                <a:ea typeface="微軟正黑體" pitchFamily="34" charset="-120"/>
              </a:rPr>
              <a:t>收入</a:t>
            </a:r>
          </a:p>
          <a:p>
            <a:pPr algn="ctr"/>
            <a:r>
              <a:rPr kumimoji="0" lang="en-US" altLang="zh-TW">
                <a:solidFill>
                  <a:srgbClr val="FF0000"/>
                </a:solidFill>
                <a:latin typeface="微軟正黑體" pitchFamily="34" charset="-120"/>
                <a:ea typeface="微軟正黑體" pitchFamily="34" charset="-120"/>
              </a:rPr>
              <a:t>……</a:t>
            </a:r>
            <a:r>
              <a:rPr kumimoji="0" lang="zh-TW" altLang="en-US">
                <a:solidFill>
                  <a:srgbClr val="FF0000"/>
                </a:solidFill>
                <a:latin typeface="微軟正黑體" pitchFamily="34" charset="-120"/>
                <a:ea typeface="微軟正黑體" pitchFamily="34" charset="-120"/>
              </a:rPr>
              <a:t>支出</a:t>
            </a:r>
          </a:p>
        </p:txBody>
      </p:sp>
      <p:sp>
        <p:nvSpPr>
          <p:cNvPr id="19475" name="Text Box 7"/>
          <p:cNvSpPr txBox="1">
            <a:spLocks noChangeArrowheads="1"/>
          </p:cNvSpPr>
          <p:nvPr/>
        </p:nvSpPr>
        <p:spPr bwMode="auto">
          <a:xfrm>
            <a:off x="6011863" y="3621088"/>
            <a:ext cx="1322387" cy="647700"/>
          </a:xfrm>
          <a:prstGeom prst="rect">
            <a:avLst/>
          </a:prstGeom>
          <a:noFill/>
          <a:ln w="50800">
            <a:noFill/>
            <a:prstDash val="sysDot"/>
            <a:miter lim="800000"/>
            <a:headEnd type="none" w="sm" len="sm"/>
            <a:tailEnd type="none" w="sm" len="sm"/>
          </a:ln>
        </p:spPr>
        <p:txBody>
          <a:bodyPr/>
          <a:lstStyle/>
          <a:p>
            <a:pPr algn="ctr"/>
            <a:r>
              <a:rPr kumimoji="0" lang="zh-TW" altLang="en-US">
                <a:solidFill>
                  <a:srgbClr val="A50021"/>
                </a:solidFill>
                <a:latin typeface="微軟正黑體" pitchFamily="34" charset="-120"/>
                <a:ea typeface="微軟正黑體" pitchFamily="34" charset="-120"/>
              </a:rPr>
              <a:t>第三次</a:t>
            </a:r>
            <a:endParaRPr kumimoji="0" lang="en-US" altLang="zh-TW">
              <a:solidFill>
                <a:srgbClr val="A50021"/>
              </a:solidFill>
              <a:latin typeface="微軟正黑體" pitchFamily="34" charset="-120"/>
              <a:ea typeface="微軟正黑體" pitchFamily="34" charset="-120"/>
            </a:endParaRPr>
          </a:p>
          <a:p>
            <a:pPr algn="ctr"/>
            <a:r>
              <a:rPr kumimoji="0" lang="zh-TW" altLang="en-US">
                <a:solidFill>
                  <a:srgbClr val="A50021"/>
                </a:solidFill>
                <a:latin typeface="微軟正黑體" pitchFamily="34" charset="-120"/>
                <a:ea typeface="微軟正黑體" pitchFamily="34" charset="-120"/>
              </a:rPr>
              <a:t>財務危機</a:t>
            </a:r>
          </a:p>
        </p:txBody>
      </p:sp>
      <p:sp>
        <p:nvSpPr>
          <p:cNvPr id="19476" name="Text Box 7"/>
          <p:cNvSpPr txBox="1">
            <a:spLocks noChangeArrowheads="1"/>
          </p:cNvSpPr>
          <p:nvPr/>
        </p:nvSpPr>
        <p:spPr bwMode="auto">
          <a:xfrm>
            <a:off x="4427538" y="3981450"/>
            <a:ext cx="1322387" cy="719138"/>
          </a:xfrm>
          <a:prstGeom prst="rect">
            <a:avLst/>
          </a:prstGeom>
          <a:noFill/>
          <a:ln w="50800">
            <a:noFill/>
            <a:prstDash val="sysDot"/>
            <a:miter lim="800000"/>
            <a:headEnd type="none" w="sm" len="sm"/>
            <a:tailEnd type="none" w="sm" len="sm"/>
          </a:ln>
        </p:spPr>
        <p:txBody>
          <a:bodyPr/>
          <a:lstStyle/>
          <a:p>
            <a:pPr algn="ctr"/>
            <a:r>
              <a:rPr kumimoji="0" lang="zh-TW" altLang="en-US">
                <a:solidFill>
                  <a:srgbClr val="A50021"/>
                </a:solidFill>
                <a:latin typeface="微軟正黑體" pitchFamily="34" charset="-120"/>
                <a:ea typeface="微軟正黑體" pitchFamily="34" charset="-120"/>
              </a:rPr>
              <a:t>第二次</a:t>
            </a:r>
            <a:endParaRPr kumimoji="0" lang="en-US" altLang="zh-TW">
              <a:solidFill>
                <a:srgbClr val="A50021"/>
              </a:solidFill>
              <a:latin typeface="微軟正黑體" pitchFamily="34" charset="-120"/>
              <a:ea typeface="微軟正黑體" pitchFamily="34" charset="-120"/>
            </a:endParaRPr>
          </a:p>
          <a:p>
            <a:pPr algn="ctr"/>
            <a:r>
              <a:rPr kumimoji="0" lang="zh-TW" altLang="en-US">
                <a:solidFill>
                  <a:srgbClr val="A50021"/>
                </a:solidFill>
                <a:latin typeface="微軟正黑體" pitchFamily="34" charset="-120"/>
                <a:ea typeface="微軟正黑體" pitchFamily="34" charset="-120"/>
              </a:rPr>
              <a:t>財務危機</a:t>
            </a:r>
          </a:p>
        </p:txBody>
      </p:sp>
      <p:sp>
        <p:nvSpPr>
          <p:cNvPr id="19477" name="Text Box 7"/>
          <p:cNvSpPr txBox="1">
            <a:spLocks noChangeArrowheads="1"/>
          </p:cNvSpPr>
          <p:nvPr/>
        </p:nvSpPr>
        <p:spPr bwMode="auto">
          <a:xfrm>
            <a:off x="3132138" y="4197350"/>
            <a:ext cx="1208087" cy="600075"/>
          </a:xfrm>
          <a:prstGeom prst="rect">
            <a:avLst/>
          </a:prstGeom>
          <a:noFill/>
          <a:ln w="50800">
            <a:noFill/>
            <a:prstDash val="sysDot"/>
            <a:miter lim="800000"/>
            <a:headEnd type="none" w="sm" len="sm"/>
            <a:tailEnd type="none" w="sm" len="sm"/>
          </a:ln>
        </p:spPr>
        <p:txBody>
          <a:bodyPr bIns="10800"/>
          <a:lstStyle/>
          <a:p>
            <a:pPr algn="ctr"/>
            <a:r>
              <a:rPr kumimoji="0" lang="zh-TW" altLang="en-US">
                <a:solidFill>
                  <a:srgbClr val="A50021"/>
                </a:solidFill>
                <a:latin typeface="微軟正黑體" pitchFamily="34" charset="-120"/>
                <a:ea typeface="微軟正黑體" pitchFamily="34" charset="-120"/>
              </a:rPr>
              <a:t>第一次</a:t>
            </a:r>
            <a:endParaRPr kumimoji="0" lang="en-US" altLang="zh-TW">
              <a:solidFill>
                <a:srgbClr val="A50021"/>
              </a:solidFill>
              <a:latin typeface="微軟正黑體" pitchFamily="34" charset="-120"/>
              <a:ea typeface="微軟正黑體" pitchFamily="34" charset="-120"/>
            </a:endParaRPr>
          </a:p>
          <a:p>
            <a:pPr algn="ctr"/>
            <a:r>
              <a:rPr kumimoji="0" lang="zh-TW" altLang="en-US">
                <a:solidFill>
                  <a:srgbClr val="A50021"/>
                </a:solidFill>
                <a:latin typeface="微軟正黑體" pitchFamily="34" charset="-120"/>
                <a:ea typeface="微軟正黑體" pitchFamily="34" charset="-120"/>
              </a:rPr>
              <a:t>財務危機</a:t>
            </a:r>
          </a:p>
        </p:txBody>
      </p:sp>
      <p:sp>
        <p:nvSpPr>
          <p:cNvPr id="19478" name="矩形 2"/>
          <p:cNvSpPr>
            <a:spLocks noChangeArrowheads="1"/>
          </p:cNvSpPr>
          <p:nvPr/>
        </p:nvSpPr>
        <p:spPr bwMode="auto">
          <a:xfrm>
            <a:off x="1014413" y="1692275"/>
            <a:ext cx="2303462" cy="971550"/>
          </a:xfrm>
          <a:prstGeom prst="rect">
            <a:avLst/>
          </a:prstGeom>
          <a:noFill/>
          <a:ln w="25400" algn="ctr">
            <a:noFill/>
            <a:miter lim="800000"/>
            <a:headEnd/>
            <a:tailEnd/>
          </a:ln>
        </p:spPr>
        <p:txBody>
          <a:bodyPr/>
          <a:lstStyle/>
          <a:p>
            <a:r>
              <a:rPr kumimoji="0" lang="en-US" altLang="zh-TW">
                <a:latin typeface="微軟正黑體" pitchFamily="34" charset="-120"/>
                <a:ea typeface="微軟正黑體" pitchFamily="34" charset="-120"/>
                <a:cs typeface="Times New Roman" pitchFamily="18" charset="0"/>
              </a:rPr>
              <a:t>1996</a:t>
            </a:r>
            <a:r>
              <a:rPr kumimoji="0" lang="zh-TW" altLang="en-US">
                <a:latin typeface="微軟正黑體" pitchFamily="34" charset="-120"/>
                <a:ea typeface="微軟正黑體" pitchFamily="34" charset="-120"/>
                <a:cs typeface="Times New Roman" pitchFamily="18" charset="0"/>
              </a:rPr>
              <a:t>至</a:t>
            </a:r>
            <a:r>
              <a:rPr kumimoji="0" lang="en-US" altLang="zh-TW">
                <a:latin typeface="微軟正黑體" pitchFamily="34" charset="-120"/>
                <a:ea typeface="微軟正黑體" pitchFamily="34" charset="-120"/>
                <a:cs typeface="Times New Roman" pitchFamily="18" charset="0"/>
              </a:rPr>
              <a:t>2011</a:t>
            </a:r>
            <a:r>
              <a:rPr kumimoji="0" lang="zh-TW" altLang="en-US">
                <a:latin typeface="微軟正黑體" pitchFamily="34" charset="-120"/>
                <a:ea typeface="微軟正黑體" pitchFamily="34" charset="-120"/>
                <a:cs typeface="Times New Roman" pitchFamily="18" charset="0"/>
              </a:rPr>
              <a:t>年成長率</a:t>
            </a:r>
          </a:p>
          <a:p>
            <a:r>
              <a:rPr kumimoji="0" lang="zh-TW" altLang="en-US">
                <a:solidFill>
                  <a:srgbClr val="339966"/>
                </a:solidFill>
                <a:latin typeface="微軟正黑體" pitchFamily="34" charset="-120"/>
                <a:ea typeface="微軟正黑體" pitchFamily="34" charset="-120"/>
                <a:cs typeface="Times New Roman" pitchFamily="18" charset="0"/>
              </a:rPr>
              <a:t>──收入  </a:t>
            </a:r>
            <a:r>
              <a:rPr kumimoji="0" lang="en-US" altLang="zh-TW">
                <a:solidFill>
                  <a:srgbClr val="339966"/>
                </a:solidFill>
                <a:latin typeface="微軟正黑體" pitchFamily="34" charset="-120"/>
                <a:ea typeface="微軟正黑體" pitchFamily="34" charset="-120"/>
                <a:cs typeface="Times New Roman" pitchFamily="18" charset="0"/>
              </a:rPr>
              <a:t>4.87%</a:t>
            </a:r>
          </a:p>
          <a:p>
            <a:r>
              <a:rPr kumimoji="0" lang="en-US" altLang="zh-TW">
                <a:solidFill>
                  <a:srgbClr val="FF0000"/>
                </a:solidFill>
                <a:latin typeface="微軟正黑體" pitchFamily="34" charset="-120"/>
                <a:ea typeface="微軟正黑體" pitchFamily="34" charset="-120"/>
                <a:cs typeface="Times New Roman" pitchFamily="18" charset="0"/>
              </a:rPr>
              <a:t>──</a:t>
            </a:r>
            <a:r>
              <a:rPr kumimoji="0" lang="zh-TW" altLang="en-US">
                <a:solidFill>
                  <a:srgbClr val="FF0000"/>
                </a:solidFill>
                <a:latin typeface="微軟正黑體" pitchFamily="34" charset="-120"/>
                <a:ea typeface="微軟正黑體" pitchFamily="34" charset="-120"/>
                <a:cs typeface="Times New Roman" pitchFamily="18" charset="0"/>
              </a:rPr>
              <a:t>支出  </a:t>
            </a:r>
            <a:r>
              <a:rPr kumimoji="0" lang="en-US" altLang="zh-TW">
                <a:solidFill>
                  <a:srgbClr val="FF0000"/>
                </a:solidFill>
                <a:latin typeface="微軟正黑體" pitchFamily="34" charset="-120"/>
                <a:ea typeface="微軟正黑體" pitchFamily="34" charset="-120"/>
                <a:cs typeface="Times New Roman" pitchFamily="18" charset="0"/>
              </a:rPr>
              <a:t>4.94%</a:t>
            </a:r>
          </a:p>
        </p:txBody>
      </p:sp>
      <p:sp>
        <p:nvSpPr>
          <p:cNvPr id="25" name="投影片編號版面配置區 24"/>
          <p:cNvSpPr>
            <a:spLocks noGrp="1"/>
          </p:cNvSpPr>
          <p:nvPr>
            <p:ph type="sldNum" sz="quarter" idx="12"/>
          </p:nvPr>
        </p:nvSpPr>
        <p:spPr>
          <a:xfrm>
            <a:off x="6975475" y="6356350"/>
            <a:ext cx="2133600" cy="365125"/>
          </a:xfrm>
        </p:spPr>
        <p:txBody>
          <a:bodyPr/>
          <a:lstStyle/>
          <a:p>
            <a:pPr>
              <a:defRPr/>
            </a:pPr>
            <a:fld id="{B7276A74-2FB5-493B-BE2E-09CC89B05BD0}" type="slidenum">
              <a:rPr lang="zh-TW" altLang="en-US"/>
              <a:pPr>
                <a:defRPr/>
              </a:pPr>
              <a:t>12</a:t>
            </a:fld>
            <a:endParaRPr lang="zh-TW"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bwMode="auto">
          <a:xfrm>
            <a:off x="1690688" y="333375"/>
            <a:ext cx="6697662" cy="720725"/>
          </a:xfrm>
          <a:noFill/>
          <a:ln>
            <a:miter lim="800000"/>
            <a:headEnd/>
            <a:tailEnd/>
          </a:ln>
        </p:spPr>
        <p:txBody>
          <a:bodyPr vert="horz" wrap="square" lIns="91440" tIns="45720" rIns="91440" bIns="45720" numCol="1" anchor="t" anchorCtr="0" compatLnSpc="1">
            <a:prstTxWarp prst="textNoShape">
              <a:avLst/>
            </a:prstTxWarp>
          </a:bodyPr>
          <a:lstStyle/>
          <a:p>
            <a:pPr algn="l"/>
            <a:r>
              <a:rPr lang="zh-TW" altLang="en-US" sz="4200" b="1" dirty="0" smtClean="0">
                <a:solidFill>
                  <a:srgbClr val="003399"/>
                </a:solidFill>
                <a:latin typeface="微軟正黑體" pitchFamily="34" charset="-120"/>
                <a:ea typeface="微軟正黑體" pitchFamily="34" charset="-120"/>
              </a:rPr>
              <a:t>健保醫療費用成長主要原因</a:t>
            </a:r>
          </a:p>
        </p:txBody>
      </p:sp>
      <p:graphicFrame>
        <p:nvGraphicFramePr>
          <p:cNvPr id="4" name="內容版面配置區 3"/>
          <p:cNvGraphicFramePr>
            <a:graphicFrameLocks/>
          </p:cNvGraphicFramePr>
          <p:nvPr/>
        </p:nvGraphicFramePr>
        <p:xfrm>
          <a:off x="468313" y="1196975"/>
          <a:ext cx="8229600" cy="3874460"/>
        </p:xfrm>
        <a:graphic>
          <a:graphicData uri="http://schemas.openxmlformats.org/drawingml/2006/table">
            <a:tbl>
              <a:tblPr firstRow="1" bandRow="1">
                <a:tableStyleId>{93296810-A885-4BE3-A3E7-6D5BEEA58F35}</a:tableStyleId>
              </a:tblPr>
              <a:tblGrid>
                <a:gridCol w="3538736"/>
                <a:gridCol w="3085231"/>
                <a:gridCol w="1605633"/>
              </a:tblGrid>
              <a:tr h="504763">
                <a:tc>
                  <a:txBody>
                    <a:bodyPr/>
                    <a:lstStyle/>
                    <a:p>
                      <a:pPr algn="ctr" fontAlgn="ctr"/>
                      <a:r>
                        <a:rPr lang="zh-TW" altLang="en-US" sz="2200" u="none" strike="noStrike" baseline="0" dirty="0">
                          <a:latin typeface="微軟正黑體" pitchFamily="34" charset="-120"/>
                          <a:ea typeface="微軟正黑體" pitchFamily="34" charset="-120"/>
                        </a:rPr>
                        <a:t>健保醫療費用成長主要原因</a:t>
                      </a:r>
                      <a:endParaRPr lang="zh-TW" altLang="en-US" sz="2200" b="1" i="0" u="none" strike="noStrike" baseline="0" dirty="0">
                        <a:solidFill>
                          <a:schemeClr val="bg1"/>
                        </a:solidFill>
                        <a:latin typeface="微軟正黑體" pitchFamily="34" charset="-120"/>
                        <a:ea typeface="微軟正黑體" pitchFamily="34" charset="-120"/>
                      </a:endParaRPr>
                    </a:p>
                  </a:txBody>
                  <a:tcPr marL="9525" marR="9525" marT="9525" marB="0" anchor="ctr"/>
                </a:tc>
                <a:tc>
                  <a:txBody>
                    <a:bodyPr/>
                    <a:lstStyle/>
                    <a:p>
                      <a:pPr algn="ctr" fontAlgn="ctr"/>
                      <a:r>
                        <a:rPr lang="zh-TW" altLang="en-US" sz="2200" u="none" strike="noStrike" baseline="0" dirty="0">
                          <a:latin typeface="微軟正黑體" pitchFamily="34" charset="-120"/>
                          <a:ea typeface="微軟正黑體" pitchFamily="34" charset="-120"/>
                        </a:rPr>
                        <a:t>過去</a:t>
                      </a:r>
                      <a:r>
                        <a:rPr lang="en-US" altLang="zh-TW" sz="2200" u="none" strike="noStrike" baseline="0" dirty="0">
                          <a:latin typeface="微軟正黑體" pitchFamily="34" charset="-120"/>
                          <a:ea typeface="微軟正黑體" pitchFamily="34" charset="-120"/>
                        </a:rPr>
                        <a:t>10</a:t>
                      </a:r>
                      <a:r>
                        <a:rPr lang="zh-TW" altLang="en-US" sz="2200" u="none" strike="noStrike" baseline="0" dirty="0">
                          <a:latin typeface="微軟正黑體" pitchFamily="34" charset="-120"/>
                          <a:ea typeface="微軟正黑體" pitchFamily="34" charset="-120"/>
                        </a:rPr>
                        <a:t>年增加金額</a:t>
                      </a:r>
                      <a:r>
                        <a:rPr lang="en-US" altLang="zh-TW" sz="2200" u="none" strike="noStrike" baseline="0" dirty="0">
                          <a:latin typeface="微軟正黑體" pitchFamily="34" charset="-120"/>
                          <a:ea typeface="微軟正黑體" pitchFamily="34" charset="-120"/>
                        </a:rPr>
                        <a:t>(</a:t>
                      </a:r>
                      <a:r>
                        <a:rPr lang="zh-TW" altLang="en-US" sz="2200" u="none" strike="noStrike" baseline="0" dirty="0">
                          <a:latin typeface="微軟正黑體" pitchFamily="34" charset="-120"/>
                          <a:ea typeface="微軟正黑體" pitchFamily="34" charset="-120"/>
                        </a:rPr>
                        <a:t>億點</a:t>
                      </a:r>
                      <a:r>
                        <a:rPr lang="en-US" altLang="zh-TW" sz="2200" u="none" strike="noStrike" baseline="0" dirty="0">
                          <a:latin typeface="微軟正黑體" pitchFamily="34" charset="-120"/>
                          <a:ea typeface="微軟正黑體" pitchFamily="34" charset="-120"/>
                        </a:rPr>
                        <a:t>)</a:t>
                      </a:r>
                      <a:endParaRPr lang="en-US" altLang="zh-TW" sz="2200" b="1" i="0" u="none" strike="noStrike" baseline="0" dirty="0">
                        <a:solidFill>
                          <a:schemeClr val="bg1"/>
                        </a:solidFill>
                        <a:latin typeface="微軟正黑體" pitchFamily="34" charset="-120"/>
                        <a:ea typeface="微軟正黑體" pitchFamily="34" charset="-120"/>
                      </a:endParaRPr>
                    </a:p>
                  </a:txBody>
                  <a:tcPr marL="9525" marR="9525" marT="9525" marB="0" anchor="ctr"/>
                </a:tc>
                <a:tc>
                  <a:txBody>
                    <a:bodyPr/>
                    <a:lstStyle/>
                    <a:p>
                      <a:pPr algn="ctr" fontAlgn="ctr"/>
                      <a:r>
                        <a:rPr lang="zh-TW" altLang="en-US" sz="2200" u="none" strike="noStrike" baseline="0" dirty="0" smtClean="0">
                          <a:latin typeface="微軟正黑體" pitchFamily="34" charset="-120"/>
                          <a:ea typeface="微軟正黑體" pitchFamily="34" charset="-120"/>
                        </a:rPr>
                        <a:t>成長貢獻度</a:t>
                      </a:r>
                      <a:endParaRPr lang="zh-TW" altLang="en-US" sz="2200" b="1" i="0" u="none" strike="noStrike" baseline="0" dirty="0">
                        <a:solidFill>
                          <a:schemeClr val="bg1"/>
                        </a:solidFill>
                        <a:latin typeface="微軟正黑體" pitchFamily="34" charset="-120"/>
                        <a:ea typeface="微軟正黑體" pitchFamily="34" charset="-120"/>
                      </a:endParaRPr>
                    </a:p>
                  </a:txBody>
                  <a:tcPr marL="9525" marR="9525" marT="9525" marB="0" anchor="ctr"/>
                </a:tc>
              </a:tr>
              <a:tr h="504763">
                <a:tc>
                  <a:txBody>
                    <a:bodyPr/>
                    <a:lstStyle/>
                    <a:p>
                      <a:pPr algn="l" fontAlgn="ctr">
                        <a:buFont typeface="Wingdings" pitchFamily="2" charset="2"/>
                        <a:buChar char="u"/>
                      </a:pPr>
                      <a:r>
                        <a:rPr lang="en-US" altLang="zh-TW" sz="2200" b="1" u="none" strike="noStrike" baseline="0" dirty="0">
                          <a:latin typeface="微軟正黑體" pitchFamily="34" charset="-120"/>
                          <a:ea typeface="微軟正黑體" pitchFamily="34" charset="-120"/>
                        </a:rPr>
                        <a:t>65</a:t>
                      </a:r>
                      <a:r>
                        <a:rPr lang="zh-TW" altLang="en-US" sz="2200" b="1" u="none" strike="noStrike" baseline="0" dirty="0">
                          <a:latin typeface="微軟正黑體" pitchFamily="34" charset="-120"/>
                          <a:ea typeface="微軟正黑體" pitchFamily="34" charset="-120"/>
                        </a:rPr>
                        <a:t>歲以上且有重大傷病</a:t>
                      </a:r>
                      <a:endParaRPr lang="zh-TW" altLang="en-US"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303 </a:t>
                      </a:r>
                      <a:endParaRPr lang="en-US" altLang="zh-TW" sz="2200" b="1" i="0" u="none" strike="noStrike" baseline="0" dirty="0">
                        <a:solidFill>
                          <a:srgbClr val="00206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16% </a:t>
                      </a:r>
                      <a:endParaRPr lang="en-US" altLang="zh-TW"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r>
              <a:tr h="504763">
                <a:tc>
                  <a:txBody>
                    <a:bodyPr/>
                    <a:lstStyle/>
                    <a:p>
                      <a:pPr algn="l" fontAlgn="ctr">
                        <a:buFont typeface="Wingdings" pitchFamily="2" charset="2"/>
                        <a:buChar char="u"/>
                      </a:pPr>
                      <a:r>
                        <a:rPr lang="en-US" altLang="zh-TW" sz="2200" b="1" u="none" strike="noStrike" baseline="0" dirty="0">
                          <a:latin typeface="微軟正黑體" pitchFamily="34" charset="-120"/>
                          <a:ea typeface="微軟正黑體" pitchFamily="34" charset="-120"/>
                        </a:rPr>
                        <a:t>65</a:t>
                      </a:r>
                      <a:r>
                        <a:rPr lang="zh-TW" altLang="en-US" sz="2200" b="1" u="none" strike="noStrike" baseline="0" dirty="0">
                          <a:latin typeface="微軟正黑體" pitchFamily="34" charset="-120"/>
                          <a:ea typeface="微軟正黑體" pitchFamily="34" charset="-120"/>
                        </a:rPr>
                        <a:t>歲以上但非重大傷病</a:t>
                      </a:r>
                      <a:endParaRPr lang="zh-TW" altLang="en-US"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442 </a:t>
                      </a:r>
                      <a:endParaRPr lang="en-US" altLang="zh-TW" sz="2200" b="1" i="0" u="none" strike="noStrike" baseline="0" dirty="0">
                        <a:solidFill>
                          <a:srgbClr val="00206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23% </a:t>
                      </a:r>
                      <a:endParaRPr lang="en-US" altLang="zh-TW"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r>
              <a:tr h="504763">
                <a:tc>
                  <a:txBody>
                    <a:bodyPr/>
                    <a:lstStyle/>
                    <a:p>
                      <a:pPr algn="l" fontAlgn="ctr">
                        <a:buFont typeface="Wingdings" pitchFamily="2" charset="2"/>
                        <a:buChar char="u"/>
                      </a:pPr>
                      <a:r>
                        <a:rPr lang="zh-TW" altLang="en-US" sz="2200" b="1" u="none" strike="noStrike" baseline="0" dirty="0">
                          <a:latin typeface="微軟正黑體" pitchFamily="34" charset="-120"/>
                          <a:ea typeface="微軟正黑體" pitchFamily="34" charset="-120"/>
                        </a:rPr>
                        <a:t>有重大傷病但非</a:t>
                      </a:r>
                      <a:r>
                        <a:rPr lang="en-US" altLang="zh-TW" sz="2200" b="1" u="none" strike="noStrike" baseline="0" dirty="0">
                          <a:latin typeface="微軟正黑體" pitchFamily="34" charset="-120"/>
                          <a:ea typeface="微軟正黑體" pitchFamily="34" charset="-120"/>
                        </a:rPr>
                        <a:t>65</a:t>
                      </a:r>
                      <a:r>
                        <a:rPr lang="zh-TW" altLang="en-US" sz="2200" b="1" u="none" strike="noStrike" baseline="0" dirty="0">
                          <a:latin typeface="微軟正黑體" pitchFamily="34" charset="-120"/>
                          <a:ea typeface="微軟正黑體" pitchFamily="34" charset="-120"/>
                        </a:rPr>
                        <a:t>歲以上</a:t>
                      </a:r>
                      <a:endParaRPr lang="zh-TW" altLang="en-US"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430 </a:t>
                      </a:r>
                      <a:endParaRPr lang="en-US" altLang="zh-TW" sz="2200" b="1" i="0" u="none" strike="noStrike" baseline="0" dirty="0">
                        <a:solidFill>
                          <a:srgbClr val="00206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23% </a:t>
                      </a:r>
                      <a:endParaRPr lang="en-US" altLang="zh-TW"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r>
              <a:tr h="1314154">
                <a:tc>
                  <a:txBody>
                    <a:bodyPr/>
                    <a:lstStyle/>
                    <a:p>
                      <a:pPr marL="273050" indent="-273050" algn="l" fontAlgn="ctr">
                        <a:buFont typeface="Wingdings" pitchFamily="2" charset="2"/>
                        <a:buChar char="u"/>
                      </a:pPr>
                      <a:r>
                        <a:rPr lang="zh-TW" altLang="en-US" sz="2200" b="1" u="none" strike="noStrike" baseline="0" dirty="0">
                          <a:latin typeface="微軟正黑體" pitchFamily="34" charset="-120"/>
                          <a:ea typeface="微軟正黑體" pitchFamily="34" charset="-120"/>
                        </a:rPr>
                        <a:t>其他項目</a:t>
                      </a:r>
                      <a:r>
                        <a:rPr lang="en-US" altLang="zh-TW" sz="2200" b="1" u="none" strike="noStrike" baseline="0" dirty="0">
                          <a:latin typeface="微軟正黑體" pitchFamily="34" charset="-120"/>
                          <a:ea typeface="微軟正黑體" pitchFamily="34" charset="-120"/>
                        </a:rPr>
                        <a:t>(</a:t>
                      </a:r>
                      <a:r>
                        <a:rPr lang="zh-TW" altLang="en-US" sz="2200" b="1" u="none" strike="noStrike" baseline="0" dirty="0">
                          <a:latin typeface="微軟正黑體" pitchFamily="34" charset="-120"/>
                          <a:ea typeface="微軟正黑體" pitchFamily="34" charset="-120"/>
                        </a:rPr>
                        <a:t>扣除</a:t>
                      </a:r>
                      <a:r>
                        <a:rPr lang="en-US" altLang="zh-TW" sz="2200" b="1" u="none" strike="noStrike" baseline="0" dirty="0">
                          <a:latin typeface="微軟正黑體" pitchFamily="34" charset="-120"/>
                          <a:ea typeface="微軟正黑體" pitchFamily="34" charset="-120"/>
                        </a:rPr>
                        <a:t>65</a:t>
                      </a:r>
                      <a:r>
                        <a:rPr lang="zh-TW" altLang="en-US" sz="2200" b="1" u="none" strike="noStrike" baseline="0" dirty="0">
                          <a:latin typeface="微軟正黑體" pitchFamily="34" charset="-120"/>
                          <a:ea typeface="微軟正黑體" pitchFamily="34" charset="-120"/>
                        </a:rPr>
                        <a:t>歲以上與重大傷病後之其他因素，如：新藥、新科技、新增支付標</a:t>
                      </a:r>
                      <a:r>
                        <a:rPr lang="zh-TW" altLang="en-US" sz="2200" b="1" u="none" strike="noStrike" baseline="0" dirty="0" smtClean="0">
                          <a:latin typeface="微軟正黑體" pitchFamily="34" charset="-120"/>
                          <a:ea typeface="微軟正黑體" pitchFamily="34" charset="-120"/>
                        </a:rPr>
                        <a:t>準等</a:t>
                      </a:r>
                      <a:r>
                        <a:rPr lang="en-US" altLang="zh-TW" sz="2200" b="1" u="none" strike="noStrike" baseline="0" dirty="0">
                          <a:latin typeface="微軟正黑體" pitchFamily="34" charset="-120"/>
                          <a:ea typeface="微軟正黑體" pitchFamily="34" charset="-120"/>
                        </a:rPr>
                        <a:t>)</a:t>
                      </a:r>
                      <a:endParaRPr lang="en-US" altLang="zh-TW"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735 </a:t>
                      </a:r>
                      <a:endParaRPr lang="en-US" altLang="zh-TW" sz="2200" b="1" i="0" u="none" strike="noStrike" baseline="0" dirty="0">
                        <a:solidFill>
                          <a:srgbClr val="00206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38% </a:t>
                      </a:r>
                      <a:endParaRPr lang="en-US" altLang="zh-TW"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r>
              <a:tr h="504763">
                <a:tc>
                  <a:txBody>
                    <a:bodyPr/>
                    <a:lstStyle/>
                    <a:p>
                      <a:pPr algn="ctr" fontAlgn="ctr"/>
                      <a:r>
                        <a:rPr lang="zh-TW" altLang="en-US" sz="2200" b="1" u="none" strike="noStrike" baseline="0" dirty="0">
                          <a:latin typeface="微軟正黑體" pitchFamily="34" charset="-120"/>
                          <a:ea typeface="微軟正黑體" pitchFamily="34" charset="-120"/>
                        </a:rPr>
                        <a:t>總計</a:t>
                      </a:r>
                      <a:endParaRPr lang="zh-TW" altLang="en-US"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smtClean="0">
                          <a:latin typeface="微軟正黑體" pitchFamily="34" charset="-120"/>
                          <a:ea typeface="微軟正黑體" pitchFamily="34" charset="-120"/>
                        </a:rPr>
                        <a:t>1,911 </a:t>
                      </a:r>
                      <a:endParaRPr lang="en-US" altLang="zh-TW" sz="2200" b="1" i="0" u="none" strike="noStrike" baseline="0" dirty="0">
                        <a:solidFill>
                          <a:srgbClr val="002060"/>
                        </a:solidFill>
                        <a:latin typeface="微軟正黑體" pitchFamily="34" charset="-120"/>
                        <a:ea typeface="微軟正黑體" pitchFamily="34" charset="-120"/>
                      </a:endParaRPr>
                    </a:p>
                  </a:txBody>
                  <a:tcPr marL="9525" marR="9525" marT="9525" marB="0" anchor="ctr"/>
                </a:tc>
                <a:tc>
                  <a:txBody>
                    <a:bodyPr/>
                    <a:lstStyle/>
                    <a:p>
                      <a:pPr algn="ctr" fontAlgn="ctr"/>
                      <a:r>
                        <a:rPr lang="en-US" altLang="zh-TW" sz="2200" u="none" strike="noStrike" baseline="0" dirty="0">
                          <a:latin typeface="微軟正黑體" pitchFamily="34" charset="-120"/>
                          <a:ea typeface="微軟正黑體" pitchFamily="34" charset="-120"/>
                        </a:rPr>
                        <a:t>100% </a:t>
                      </a:r>
                      <a:endParaRPr lang="en-US" altLang="zh-TW" sz="2200" b="1" i="0" u="none" strike="noStrike" baseline="0" dirty="0">
                        <a:solidFill>
                          <a:srgbClr val="000000"/>
                        </a:solidFill>
                        <a:latin typeface="微軟正黑體" pitchFamily="34" charset="-120"/>
                        <a:ea typeface="微軟正黑體" pitchFamily="34" charset="-120"/>
                      </a:endParaRPr>
                    </a:p>
                  </a:txBody>
                  <a:tcPr marL="9525" marR="9525" marT="9525" marB="0" anchor="ctr"/>
                </a:tc>
              </a:tr>
            </a:tbl>
          </a:graphicData>
        </a:graphic>
      </p:graphicFrame>
      <p:sp>
        <p:nvSpPr>
          <p:cNvPr id="34849" name="矩形 4"/>
          <p:cNvSpPr>
            <a:spLocks noChangeArrowheads="1"/>
          </p:cNvSpPr>
          <p:nvPr/>
        </p:nvSpPr>
        <p:spPr bwMode="auto">
          <a:xfrm>
            <a:off x="539750" y="5013325"/>
            <a:ext cx="8135938" cy="1200150"/>
          </a:xfrm>
          <a:prstGeom prst="rect">
            <a:avLst/>
          </a:prstGeom>
          <a:noFill/>
          <a:ln w="9525">
            <a:noFill/>
            <a:miter lim="800000"/>
            <a:headEnd/>
            <a:tailEnd/>
          </a:ln>
        </p:spPr>
        <p:txBody>
          <a:bodyPr>
            <a:spAutoFit/>
          </a:bodyPr>
          <a:lstStyle/>
          <a:p>
            <a:pPr marL="715963" indent="-715963">
              <a:defRPr/>
            </a:pPr>
            <a:r>
              <a:rPr lang="zh-TW" altLang="en-US" sz="1800" b="1" dirty="0">
                <a:latin typeface="微軟正黑體" pitchFamily="34" charset="-120"/>
                <a:ea typeface="微軟正黑體" pitchFamily="34" charset="-120"/>
                <a:cs typeface="Times New Roman" pitchFamily="18" charset="0"/>
              </a:rPr>
              <a:t>註一：依內政部統計年報</a:t>
            </a:r>
            <a:r>
              <a:rPr lang="en-US" altLang="zh-TW" sz="1800" b="1" dirty="0">
                <a:latin typeface="微軟正黑體" pitchFamily="34" charset="-120"/>
                <a:ea typeface="微軟正黑體" pitchFamily="34" charset="-120"/>
                <a:cs typeface="Times New Roman" pitchFamily="18" charset="0"/>
              </a:rPr>
              <a:t>—65</a:t>
            </a:r>
            <a:r>
              <a:rPr lang="zh-TW" altLang="en-US" sz="1800" b="1" dirty="0">
                <a:latin typeface="微軟正黑體" pitchFamily="34" charset="-120"/>
                <a:ea typeface="微軟正黑體" pitchFamily="34" charset="-120"/>
                <a:cs typeface="Times New Roman" pitchFamily="18" charset="0"/>
              </a:rPr>
              <a:t>歲以上老年人口增加</a:t>
            </a:r>
            <a:r>
              <a:rPr lang="en-US" altLang="zh-TW" sz="1800" b="1" dirty="0">
                <a:latin typeface="微軟正黑體" pitchFamily="34" charset="-120"/>
                <a:ea typeface="微軟正黑體" pitchFamily="34" charset="-120"/>
                <a:cs typeface="Times New Roman" pitchFamily="18" charset="0"/>
              </a:rPr>
              <a:t>458,496</a:t>
            </a:r>
            <a:r>
              <a:rPr lang="zh-TW" altLang="en-US" sz="1800" b="1" dirty="0">
                <a:latin typeface="微軟正黑體" pitchFamily="34" charset="-120"/>
                <a:ea typeface="微軟正黑體" pitchFamily="34" charset="-120"/>
                <a:cs typeface="Times New Roman" pitchFamily="18" charset="0"/>
              </a:rPr>
              <a:t>人</a:t>
            </a:r>
            <a:r>
              <a:rPr lang="en-US" altLang="zh-TW" sz="1800" b="1" dirty="0">
                <a:latin typeface="微軟正黑體" pitchFamily="34" charset="-120"/>
                <a:ea typeface="微軟正黑體" pitchFamily="34" charset="-120"/>
                <a:cs typeface="Times New Roman" pitchFamily="18" charset="0"/>
              </a:rPr>
              <a:t>(2002~2011</a:t>
            </a:r>
            <a:r>
              <a:rPr lang="zh-TW" altLang="en-US" sz="1800" b="1" dirty="0">
                <a:latin typeface="微軟正黑體" pitchFamily="34" charset="-120"/>
                <a:ea typeface="微軟正黑體" pitchFamily="34" charset="-120"/>
                <a:cs typeface="Times New Roman" pitchFamily="18" charset="0"/>
              </a:rPr>
              <a:t>年</a:t>
            </a:r>
            <a:r>
              <a:rPr lang="en-US" altLang="zh-TW" sz="1800" b="1" dirty="0">
                <a:latin typeface="微軟正黑體" pitchFamily="34" charset="-120"/>
                <a:ea typeface="微軟正黑體" pitchFamily="34" charset="-120"/>
                <a:cs typeface="Times New Roman" pitchFamily="18" charset="0"/>
              </a:rPr>
              <a:t>) </a:t>
            </a:r>
            <a:r>
              <a:rPr lang="zh-TW" altLang="en-US" sz="1800" b="1" dirty="0">
                <a:latin typeface="微軟正黑體" pitchFamily="34" charset="-120"/>
                <a:ea typeface="微軟正黑體" pitchFamily="34" charset="-120"/>
                <a:cs typeface="Times New Roman" pitchFamily="18" charset="0"/>
              </a:rPr>
              <a:t>， 成長</a:t>
            </a:r>
            <a:r>
              <a:rPr lang="en-US" altLang="zh-TW" sz="1800" b="1" dirty="0">
                <a:latin typeface="微軟正黑體" pitchFamily="34" charset="-120"/>
                <a:ea typeface="微軟正黑體" pitchFamily="34" charset="-120"/>
                <a:cs typeface="Times New Roman" pitchFamily="18" charset="0"/>
              </a:rPr>
              <a:t>22.6%</a:t>
            </a:r>
            <a:r>
              <a:rPr lang="zh-TW" altLang="en-US" sz="1800" b="1" dirty="0">
                <a:latin typeface="微軟正黑體" pitchFamily="34" charset="-120"/>
                <a:ea typeface="微軟正黑體" pitchFamily="34" charset="-120"/>
                <a:cs typeface="Times New Roman" pitchFamily="18" charset="0"/>
              </a:rPr>
              <a:t>。</a:t>
            </a:r>
            <a:endParaRPr lang="en-US" altLang="zh-TW" sz="1800" b="1" dirty="0">
              <a:latin typeface="微軟正黑體" pitchFamily="34" charset="-120"/>
              <a:ea typeface="微軟正黑體" pitchFamily="34" charset="-120"/>
              <a:cs typeface="Times New Roman" pitchFamily="18" charset="0"/>
            </a:endParaRPr>
          </a:p>
          <a:p>
            <a:pPr>
              <a:defRPr/>
            </a:pPr>
            <a:r>
              <a:rPr lang="zh-TW" altLang="en-US" sz="1800" b="1" dirty="0">
                <a:latin typeface="微軟正黑體" pitchFamily="34" charset="-120"/>
                <a:ea typeface="微軟正黑體" pitchFamily="34" charset="-120"/>
                <a:cs typeface="Times New Roman" pitchFamily="18" charset="0"/>
              </a:rPr>
              <a:t>註二：本表統計範圍為</a:t>
            </a:r>
            <a:r>
              <a:rPr lang="en-US" altLang="zh-TW" sz="1800" b="1" dirty="0">
                <a:latin typeface="微軟正黑體" pitchFamily="34" charset="-120"/>
                <a:ea typeface="微軟正黑體" pitchFamily="34" charset="-120"/>
                <a:cs typeface="Times New Roman" pitchFamily="18" charset="0"/>
              </a:rPr>
              <a:t>2002</a:t>
            </a:r>
            <a:r>
              <a:rPr lang="zh-TW" altLang="en-US" sz="1800" b="1" dirty="0">
                <a:latin typeface="微軟正黑體" pitchFamily="34" charset="-120"/>
                <a:ea typeface="微軟正黑體" pitchFamily="34" charset="-120"/>
                <a:cs typeface="Times New Roman" pitchFamily="18" charset="0"/>
              </a:rPr>
              <a:t>至</a:t>
            </a:r>
            <a:r>
              <a:rPr lang="en-US" altLang="zh-TW" sz="1800" b="1" dirty="0">
                <a:latin typeface="微軟正黑體" pitchFamily="34" charset="-120"/>
                <a:ea typeface="微軟正黑體" pitchFamily="34" charset="-120"/>
                <a:cs typeface="Times New Roman" pitchFamily="18" charset="0"/>
              </a:rPr>
              <a:t>2011</a:t>
            </a:r>
            <a:r>
              <a:rPr lang="zh-TW" altLang="en-US" sz="1800" b="1" dirty="0">
                <a:latin typeface="微軟正黑體" pitchFamily="34" charset="-120"/>
                <a:ea typeface="微軟正黑體" pitchFamily="34" charset="-120"/>
                <a:cs typeface="Times New Roman" pitchFamily="18" charset="0"/>
              </a:rPr>
              <a:t>年總額部門</a:t>
            </a:r>
            <a:r>
              <a:rPr lang="en-US" altLang="zh-TW" sz="1800" b="1" dirty="0">
                <a:latin typeface="微軟正黑體" pitchFamily="34" charset="-120"/>
                <a:ea typeface="微軟正黑體" pitchFamily="34" charset="-120"/>
                <a:cs typeface="Times New Roman" pitchFamily="18" charset="0"/>
              </a:rPr>
              <a:t>(</a:t>
            </a:r>
            <a:r>
              <a:rPr lang="zh-TW" altLang="en-US" sz="1800" b="1" dirty="0">
                <a:latin typeface="微軟正黑體" pitchFamily="34" charset="-120"/>
                <a:ea typeface="微軟正黑體" pitchFamily="34" charset="-120"/>
                <a:cs typeface="Times New Roman" pitchFamily="18" charset="0"/>
              </a:rPr>
              <a:t>含交付機構</a:t>
            </a:r>
            <a:r>
              <a:rPr lang="en-US" altLang="zh-TW" sz="1800" b="1" dirty="0">
                <a:latin typeface="微軟正黑體" pitchFamily="34" charset="-120"/>
                <a:ea typeface="微軟正黑體" pitchFamily="34" charset="-120"/>
                <a:cs typeface="Times New Roman" pitchFamily="18" charset="0"/>
              </a:rPr>
              <a:t>)</a:t>
            </a:r>
            <a:r>
              <a:rPr lang="zh-TW" altLang="en-US" sz="1800" b="1" dirty="0">
                <a:latin typeface="微軟正黑體" pitchFamily="34" charset="-120"/>
                <a:ea typeface="微軟正黑體" pitchFamily="34" charset="-120"/>
                <a:cs typeface="Times New Roman" pitchFamily="18" charset="0"/>
              </a:rPr>
              <a:t>，不含代辦案件。</a:t>
            </a:r>
            <a:endParaRPr lang="en-US" altLang="zh-TW" sz="1800" b="1" dirty="0">
              <a:latin typeface="微軟正黑體" pitchFamily="34" charset="-120"/>
              <a:ea typeface="微軟正黑體" pitchFamily="34" charset="-120"/>
              <a:cs typeface="Times New Roman" pitchFamily="18" charset="0"/>
            </a:endParaRPr>
          </a:p>
          <a:p>
            <a:pPr>
              <a:defRPr/>
            </a:pPr>
            <a:r>
              <a:rPr lang="zh-TW" altLang="en-US" sz="1800" b="1" dirty="0">
                <a:latin typeface="微軟正黑體" pitchFamily="34" charset="-120"/>
                <a:ea typeface="微軟正黑體" pitchFamily="34" charset="-120"/>
                <a:cs typeface="Times New Roman" pitchFamily="18" charset="0"/>
              </a:rPr>
              <a:t>註三：年齡以費用年減出生年，重大傷病以部分負擔代碼</a:t>
            </a:r>
            <a:r>
              <a:rPr lang="en-US" altLang="zh-TW" sz="1800" b="1" dirty="0">
                <a:latin typeface="微軟正黑體" pitchFamily="34" charset="-120"/>
                <a:ea typeface="微軟正黑體" pitchFamily="34" charset="-120"/>
                <a:cs typeface="Times New Roman" pitchFamily="18" charset="0"/>
              </a:rPr>
              <a:t>001</a:t>
            </a:r>
            <a:r>
              <a:rPr lang="zh-TW" altLang="en-US" sz="1800" b="1" dirty="0">
                <a:latin typeface="微軟正黑體" pitchFamily="34" charset="-120"/>
                <a:ea typeface="微軟正黑體" pitchFamily="34" charset="-120"/>
                <a:cs typeface="Times New Roman" pitchFamily="18" charset="0"/>
              </a:rPr>
              <a:t>判斷。</a:t>
            </a:r>
          </a:p>
        </p:txBody>
      </p:sp>
      <p:sp>
        <p:nvSpPr>
          <p:cNvPr id="6" name="投影片編號版面配置區 5"/>
          <p:cNvSpPr>
            <a:spLocks noGrp="1"/>
          </p:cNvSpPr>
          <p:nvPr>
            <p:ph type="sldNum" sz="quarter" idx="12"/>
          </p:nvPr>
        </p:nvSpPr>
        <p:spPr>
          <a:xfrm>
            <a:off x="7885113" y="5732463"/>
            <a:ext cx="762000" cy="915987"/>
          </a:xfrm>
        </p:spPr>
        <p:txBody>
          <a:bodyPr/>
          <a:lstStyle/>
          <a:p>
            <a:pPr>
              <a:defRPr/>
            </a:pPr>
            <a:fld id="{20AD76A4-B289-4C3D-88C6-143B4247D987}" type="slidenum">
              <a:rPr lang="zh-TW" altLang="en-US" smtClean="0"/>
              <a:pPr>
                <a:defRPr/>
              </a:pPr>
              <a:t>13</a:t>
            </a:fld>
            <a:endParaRPr lang="en-US" altLang="zh-TW"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標題 1"/>
          <p:cNvSpPr>
            <a:spLocks noGrp="1"/>
          </p:cNvSpPr>
          <p:nvPr>
            <p:ph type="title"/>
          </p:nvPr>
        </p:nvSpPr>
        <p:spPr>
          <a:xfrm>
            <a:off x="2555875" y="125413"/>
            <a:ext cx="6130925" cy="1143000"/>
          </a:xfrm>
        </p:spPr>
        <p:txBody>
          <a:bodyPr/>
          <a:lstStyle/>
          <a:p>
            <a:pPr algn="l" eaLnBrk="1" hangingPunct="1"/>
            <a:r>
              <a:rPr lang="zh-TW" altLang="en-US" b="1" dirty="0" smtClean="0">
                <a:solidFill>
                  <a:srgbClr val="003399"/>
                </a:solidFill>
                <a:latin typeface="微軟正黑體" pitchFamily="34" charset="-120"/>
                <a:ea typeface="微軟正黑體" pitchFamily="34" charset="-120"/>
              </a:rPr>
              <a:t>全民健保之主要成就</a:t>
            </a:r>
          </a:p>
        </p:txBody>
      </p:sp>
      <p:sp>
        <p:nvSpPr>
          <p:cNvPr id="18" name="Freeform 3"/>
          <p:cNvSpPr>
            <a:spLocks noEditPoints="1"/>
          </p:cNvSpPr>
          <p:nvPr/>
        </p:nvSpPr>
        <p:spPr bwMode="gray">
          <a:xfrm rot="-1358056">
            <a:off x="1060450" y="2433638"/>
            <a:ext cx="6742113" cy="3429000"/>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chemeClr val="tx2">
              <a:lumMod val="40000"/>
              <a:lumOff val="60000"/>
            </a:schemeClr>
          </a:solidFill>
          <a:ln w="0">
            <a:noFill/>
            <a:prstDash val="solid"/>
            <a:round/>
            <a:headEnd/>
            <a:tailEnd/>
          </a:ln>
        </p:spPr>
        <p:txBody>
          <a:bodyPr/>
          <a:lstStyle/>
          <a:p>
            <a:pPr eaLnBrk="0" fontAlgn="auto" hangingPunct="0">
              <a:spcBef>
                <a:spcPts val="0"/>
              </a:spcBef>
              <a:spcAft>
                <a:spcPts val="0"/>
              </a:spcAft>
              <a:defRPr/>
            </a:pPr>
            <a:endParaRPr kumimoji="0" lang="zh-TW" altLang="en-US">
              <a:latin typeface="+mn-lt"/>
              <a:ea typeface="+mn-ea"/>
            </a:endParaRPr>
          </a:p>
        </p:txBody>
      </p:sp>
      <p:sp>
        <p:nvSpPr>
          <p:cNvPr id="19" name="Oval 7"/>
          <p:cNvSpPr>
            <a:spLocks noChangeArrowheads="1"/>
          </p:cNvSpPr>
          <p:nvPr/>
        </p:nvSpPr>
        <p:spPr bwMode="gray">
          <a:xfrm>
            <a:off x="5364163" y="3886837"/>
            <a:ext cx="2057400" cy="1944688"/>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9525">
            <a:noFill/>
            <a:round/>
            <a:headEnd/>
            <a:tailEnd/>
          </a:ln>
          <a:effectLst>
            <a:prstShdw prst="shdw12" dist="76200" dir="10800000">
              <a:srgbClr val="001D3A">
                <a:alpha val="50000"/>
              </a:srgbClr>
            </a:prstShdw>
          </a:effectLst>
        </p:spPr>
        <p:txBody>
          <a:bodyPr wrap="none" anchor="ctr"/>
          <a:lstStyle/>
          <a:p>
            <a:pPr algn="ctr" eaLnBrk="0" fontAlgn="auto" hangingPunct="0">
              <a:spcBef>
                <a:spcPts val="0"/>
              </a:spcBef>
              <a:spcAft>
                <a:spcPts val="0"/>
              </a:spcAft>
              <a:defRPr/>
            </a:pPr>
            <a:endParaRPr kumimoji="0" lang="zh-TW" altLang="zh-TW">
              <a:latin typeface="+mn-lt"/>
              <a:ea typeface="標楷體" pitchFamily="65" charset="-120"/>
            </a:endParaRPr>
          </a:p>
        </p:txBody>
      </p:sp>
      <p:sp>
        <p:nvSpPr>
          <p:cNvPr id="20" name="Oval 6"/>
          <p:cNvSpPr>
            <a:spLocks noChangeArrowheads="1"/>
          </p:cNvSpPr>
          <p:nvPr/>
        </p:nvSpPr>
        <p:spPr bwMode="gray">
          <a:xfrm>
            <a:off x="611560" y="3023213"/>
            <a:ext cx="2016125" cy="197643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9525">
            <a:noFill/>
            <a:round/>
            <a:headEnd/>
            <a:tailEnd/>
          </a:ln>
          <a:effectLst>
            <a:prstShdw prst="shdw12" dist="76200" dir="10800000">
              <a:srgbClr val="001D3A">
                <a:alpha val="50000"/>
              </a:srgbClr>
            </a:prstShdw>
          </a:effectLst>
        </p:spPr>
        <p:txBody>
          <a:bodyPr wrap="none" anchor="ctr"/>
          <a:lstStyle/>
          <a:p>
            <a:pPr algn="ctr" eaLnBrk="0" fontAlgn="auto" hangingPunct="0">
              <a:spcBef>
                <a:spcPts val="0"/>
              </a:spcBef>
              <a:spcAft>
                <a:spcPts val="0"/>
              </a:spcAft>
              <a:defRPr/>
            </a:pPr>
            <a:endParaRPr kumimoji="0" lang="zh-TW" altLang="zh-TW">
              <a:latin typeface="+mn-lt"/>
              <a:ea typeface="+mn-ea"/>
            </a:endParaRPr>
          </a:p>
        </p:txBody>
      </p:sp>
      <p:sp>
        <p:nvSpPr>
          <p:cNvPr id="21" name="Oval 4"/>
          <p:cNvSpPr>
            <a:spLocks noChangeArrowheads="1"/>
          </p:cNvSpPr>
          <p:nvPr/>
        </p:nvSpPr>
        <p:spPr bwMode="gray">
          <a:xfrm>
            <a:off x="2699792" y="4895421"/>
            <a:ext cx="2016224" cy="1872208"/>
          </a:xfrm>
          <a:prstGeom prst="ellipse">
            <a:avLst/>
          </a:prstGeom>
          <a:gradFill flip="none" rotWithShape="1">
            <a:gsLst>
              <a:gs pos="0">
                <a:schemeClr val="accent5">
                  <a:lumMod val="60000"/>
                  <a:lumOff val="40000"/>
                </a:schemeClr>
              </a:gs>
              <a:gs pos="50000">
                <a:srgbClr val="9CB86E"/>
              </a:gs>
              <a:gs pos="100000">
                <a:srgbClr val="156B13"/>
              </a:gs>
            </a:gsLst>
            <a:path path="circle">
              <a:fillToRect l="50000" t="50000" r="50000" b="50000"/>
            </a:path>
            <a:tileRect/>
          </a:gradFill>
          <a:ln w="9525">
            <a:noFill/>
            <a:round/>
            <a:headEnd/>
            <a:tailEnd/>
          </a:ln>
          <a:effectLst>
            <a:prstShdw prst="shdw12" dist="76200" dir="10800000">
              <a:srgbClr val="001D3A">
                <a:alpha val="50000"/>
              </a:srgbClr>
            </a:prstShdw>
          </a:effectLst>
        </p:spPr>
        <p:txBody>
          <a:bodyPr wrap="none" anchor="ctr"/>
          <a:lstStyle/>
          <a:p>
            <a:pPr algn="ctr" eaLnBrk="0" fontAlgn="auto" hangingPunct="0">
              <a:spcBef>
                <a:spcPts val="0"/>
              </a:spcBef>
              <a:spcAft>
                <a:spcPts val="0"/>
              </a:spcAft>
              <a:defRPr/>
            </a:pPr>
            <a:endParaRPr kumimoji="0" lang="zh-TW" altLang="zh-TW">
              <a:latin typeface="+mn-lt"/>
              <a:ea typeface="+mn-ea"/>
            </a:endParaRPr>
          </a:p>
        </p:txBody>
      </p:sp>
      <p:sp>
        <p:nvSpPr>
          <p:cNvPr id="22" name="Oval 4"/>
          <p:cNvSpPr>
            <a:spLocks noChangeArrowheads="1"/>
          </p:cNvSpPr>
          <p:nvPr/>
        </p:nvSpPr>
        <p:spPr bwMode="gray">
          <a:xfrm>
            <a:off x="2987675" y="1295815"/>
            <a:ext cx="2016125" cy="1871662"/>
          </a:xfrm>
          <a:prstGeom prst="ellips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9525">
            <a:noFill/>
            <a:round/>
            <a:headEnd/>
            <a:tailEnd/>
          </a:ln>
          <a:effectLst>
            <a:prstShdw prst="shdw12" dist="76200" dir="10800000">
              <a:srgbClr val="001D3A">
                <a:alpha val="50000"/>
              </a:srgbClr>
            </a:prstShdw>
          </a:effectLst>
        </p:spPr>
        <p:txBody>
          <a:bodyPr wrap="none" anchor="ctr"/>
          <a:lstStyle/>
          <a:p>
            <a:pPr algn="ctr" eaLnBrk="0" fontAlgn="auto" hangingPunct="0">
              <a:spcBef>
                <a:spcPts val="0"/>
              </a:spcBef>
              <a:spcAft>
                <a:spcPts val="0"/>
              </a:spcAft>
              <a:defRPr/>
            </a:pPr>
            <a:endParaRPr kumimoji="0" lang="zh-TW" altLang="zh-TW">
              <a:latin typeface="+mn-lt"/>
              <a:ea typeface="標楷體" pitchFamily="65" charset="-120"/>
            </a:endParaRPr>
          </a:p>
        </p:txBody>
      </p:sp>
      <p:sp>
        <p:nvSpPr>
          <p:cNvPr id="3089" name="Oval 8"/>
          <p:cNvSpPr>
            <a:spLocks noChangeArrowheads="1"/>
          </p:cNvSpPr>
          <p:nvPr/>
        </p:nvSpPr>
        <p:spPr bwMode="gray">
          <a:xfrm>
            <a:off x="5940425" y="1438275"/>
            <a:ext cx="2027238" cy="1931988"/>
          </a:xfrm>
          <a:prstGeom prst="ellipse">
            <a:avLst/>
          </a:prstGeom>
          <a:gradFill rotWithShape="1">
            <a:gsLst>
              <a:gs pos="0">
                <a:srgbClr val="FF80FF"/>
              </a:gs>
              <a:gs pos="50000">
                <a:srgbClr val="FFB3FF"/>
              </a:gs>
              <a:gs pos="100000">
                <a:srgbClr val="FFDAFF"/>
              </a:gs>
            </a:gsLst>
            <a:lin ang="16200000" scaled="1"/>
          </a:gradFill>
          <a:ln w="9525">
            <a:noFill/>
            <a:round/>
            <a:headEnd/>
            <a:tailEnd/>
          </a:ln>
          <a:effectLst>
            <a:prstShdw prst="shdw12" dist="76200" dir="10800000">
              <a:srgbClr val="001D3A">
                <a:alpha val="50000"/>
              </a:srgbClr>
            </a:prstShdw>
          </a:effectLst>
        </p:spPr>
        <p:txBody>
          <a:bodyPr wrap="none" anchor="ctr"/>
          <a:lstStyle/>
          <a:p>
            <a:pPr algn="ctr" eaLnBrk="0" hangingPunct="0"/>
            <a:endParaRPr kumimoji="0" lang="zh-TW" altLang="zh-TW">
              <a:latin typeface="Calibri" pitchFamily="34" charset="0"/>
              <a:ea typeface="標楷體" pitchFamily="65" charset="-120"/>
            </a:endParaRPr>
          </a:p>
        </p:txBody>
      </p:sp>
      <p:graphicFrame>
        <p:nvGraphicFramePr>
          <p:cNvPr id="3074" name="Object 2"/>
          <p:cNvGraphicFramePr>
            <a:graphicFrameLocks noChangeAspect="1"/>
          </p:cNvGraphicFramePr>
          <p:nvPr/>
        </p:nvGraphicFramePr>
        <p:xfrm>
          <a:off x="3851275" y="3598863"/>
          <a:ext cx="992188" cy="982662"/>
        </p:xfrm>
        <a:graphic>
          <a:graphicData uri="http://schemas.openxmlformats.org/presentationml/2006/ole">
            <mc:AlternateContent xmlns:mc="http://schemas.openxmlformats.org/markup-compatibility/2006">
              <mc:Choice xmlns:v="urn:schemas-microsoft-com:vml" Requires="v">
                <p:oleObj spid="_x0000_s3075" r:id="rId4" imgW="9142857" imgH="9057143" progId="">
                  <p:embed/>
                </p:oleObj>
              </mc:Choice>
              <mc:Fallback>
                <p:oleObj r:id="rId4" imgW="9142857" imgH="905714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598863"/>
                        <a:ext cx="992188" cy="982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 Box 12"/>
          <p:cNvSpPr txBox="1">
            <a:spLocks noChangeArrowheads="1"/>
          </p:cNvSpPr>
          <p:nvPr/>
        </p:nvSpPr>
        <p:spPr bwMode="white">
          <a:xfrm>
            <a:off x="611188" y="3841750"/>
            <a:ext cx="1979612" cy="523875"/>
          </a:xfrm>
          <a:prstGeom prst="rect">
            <a:avLst/>
          </a:prstGeom>
          <a:noFill/>
          <a:ln w="9525">
            <a:noFill/>
            <a:miter lim="800000"/>
            <a:headEnd/>
            <a:tailEnd/>
          </a:ln>
          <a:effectLst/>
        </p:spPr>
        <p:txBody>
          <a:bodyPr wrap="none">
            <a:spAutoFit/>
          </a:bodyPr>
          <a:lstStyle/>
          <a:p>
            <a:pPr marL="274320" indent="-274320" fontAlgn="auto">
              <a:spcBef>
                <a:spcPts val="0"/>
              </a:spcBef>
              <a:spcAft>
                <a:spcPts val="0"/>
              </a:spcAft>
              <a:buClr>
                <a:schemeClr val="accent3"/>
              </a:buClr>
              <a:defRPr/>
            </a:pPr>
            <a:r>
              <a:rPr kumimoji="0" lang="zh-TW" altLang="en-US" sz="2800" b="1" dirty="0">
                <a:latin typeface="微軟正黑體" pitchFamily="34" charset="-120"/>
                <a:ea typeface="微軟正黑體" pitchFamily="34" charset="-120"/>
              </a:rPr>
              <a:t>適切的品質</a:t>
            </a:r>
            <a:endParaRPr kumimoji="0" lang="en-US" altLang="zh-TW" sz="2800" b="1" dirty="0">
              <a:latin typeface="微軟正黑體" pitchFamily="34" charset="-120"/>
              <a:ea typeface="微軟正黑體" pitchFamily="34" charset="-120"/>
            </a:endParaRPr>
          </a:p>
        </p:txBody>
      </p:sp>
      <p:sp>
        <p:nvSpPr>
          <p:cNvPr id="26" name="Text Box 12"/>
          <p:cNvSpPr txBox="1">
            <a:spLocks noChangeArrowheads="1"/>
          </p:cNvSpPr>
          <p:nvPr/>
        </p:nvSpPr>
        <p:spPr bwMode="white">
          <a:xfrm>
            <a:off x="2700338" y="5570538"/>
            <a:ext cx="1979612" cy="522287"/>
          </a:xfrm>
          <a:prstGeom prst="rect">
            <a:avLst/>
          </a:prstGeom>
          <a:noFill/>
          <a:ln w="9525">
            <a:noFill/>
            <a:miter lim="800000"/>
            <a:headEnd/>
            <a:tailEnd/>
          </a:ln>
          <a:effectLst/>
        </p:spPr>
        <p:txBody>
          <a:bodyPr wrap="none">
            <a:spAutoFit/>
          </a:bodyPr>
          <a:lstStyle/>
          <a:p>
            <a:pPr marL="274320" indent="-274320" fontAlgn="auto">
              <a:spcBef>
                <a:spcPts val="0"/>
              </a:spcBef>
              <a:spcAft>
                <a:spcPts val="0"/>
              </a:spcAft>
              <a:buClr>
                <a:schemeClr val="accent3"/>
              </a:buClr>
              <a:defRPr/>
            </a:pPr>
            <a:r>
              <a:rPr kumimoji="0" lang="zh-TW" altLang="en-US" sz="2800" b="1" dirty="0">
                <a:latin typeface="微軟正黑體" pitchFamily="34" charset="-120"/>
                <a:ea typeface="微軟正黑體" pitchFamily="34" charset="-120"/>
              </a:rPr>
              <a:t>公眾滿意高</a:t>
            </a:r>
            <a:endParaRPr kumimoji="0" lang="en-US" altLang="zh-TW" sz="2800" b="1" dirty="0">
              <a:latin typeface="微軟正黑體" pitchFamily="34" charset="-120"/>
              <a:ea typeface="微軟正黑體" pitchFamily="34" charset="-120"/>
            </a:endParaRPr>
          </a:p>
        </p:txBody>
      </p:sp>
      <p:sp>
        <p:nvSpPr>
          <p:cNvPr id="27" name="Text Box 10"/>
          <p:cNvSpPr txBox="1">
            <a:spLocks noChangeArrowheads="1"/>
          </p:cNvSpPr>
          <p:nvPr/>
        </p:nvSpPr>
        <p:spPr bwMode="white">
          <a:xfrm>
            <a:off x="2987675" y="2041525"/>
            <a:ext cx="2160588" cy="523875"/>
          </a:xfrm>
          <a:prstGeom prst="rect">
            <a:avLst/>
          </a:prstGeom>
          <a:noFill/>
          <a:ln w="9525">
            <a:noFill/>
            <a:miter lim="800000"/>
            <a:headEnd/>
            <a:tailEnd/>
          </a:ln>
          <a:effectLst/>
        </p:spPr>
        <p:txBody>
          <a:bodyPr>
            <a:spAutoFit/>
          </a:bodyPr>
          <a:lstStyle/>
          <a:p>
            <a:pPr marL="274320" indent="-274320" fontAlgn="auto">
              <a:spcBef>
                <a:spcPts val="0"/>
              </a:spcBef>
              <a:spcAft>
                <a:spcPts val="0"/>
              </a:spcAft>
              <a:buClr>
                <a:schemeClr val="accent3"/>
              </a:buClr>
              <a:defRPr/>
            </a:pPr>
            <a:r>
              <a:rPr kumimoji="0" lang="en-US" altLang="zh-TW" sz="2800" b="1" dirty="0">
                <a:latin typeface="微軟正黑體" pitchFamily="34" charset="-120"/>
                <a:ea typeface="微軟正黑體" pitchFamily="34" charset="-120"/>
              </a:rPr>
              <a:t>  </a:t>
            </a:r>
            <a:r>
              <a:rPr kumimoji="0" lang="zh-TW" altLang="en-US" sz="2800" b="1" dirty="0">
                <a:latin typeface="微軟正黑體" pitchFamily="34" charset="-120"/>
                <a:ea typeface="微軟正黑體" pitchFamily="34" charset="-120"/>
              </a:rPr>
              <a:t>全民納保</a:t>
            </a:r>
            <a:endParaRPr kumimoji="0" lang="en-US" altLang="zh-TW" sz="2800" b="1" dirty="0">
              <a:latin typeface="微軟正黑體" pitchFamily="34" charset="-120"/>
              <a:ea typeface="微軟正黑體" pitchFamily="34" charset="-120"/>
            </a:endParaRPr>
          </a:p>
        </p:txBody>
      </p:sp>
      <p:sp>
        <p:nvSpPr>
          <p:cNvPr id="28" name="Text Box 11"/>
          <p:cNvSpPr txBox="1">
            <a:spLocks noChangeArrowheads="1"/>
          </p:cNvSpPr>
          <p:nvPr/>
        </p:nvSpPr>
        <p:spPr bwMode="white">
          <a:xfrm>
            <a:off x="6156325" y="2185988"/>
            <a:ext cx="1620838" cy="522287"/>
          </a:xfrm>
          <a:prstGeom prst="rect">
            <a:avLst/>
          </a:prstGeom>
          <a:noFill/>
          <a:ln w="9525">
            <a:noFill/>
            <a:miter lim="800000"/>
            <a:headEnd/>
            <a:tailEnd/>
          </a:ln>
          <a:effectLst/>
        </p:spPr>
        <p:txBody>
          <a:bodyPr wrap="none">
            <a:spAutoFit/>
          </a:bodyPr>
          <a:lstStyle/>
          <a:p>
            <a:pPr marL="274320" indent="-274320" fontAlgn="auto">
              <a:spcBef>
                <a:spcPts val="0"/>
              </a:spcBef>
              <a:spcAft>
                <a:spcPts val="0"/>
              </a:spcAft>
              <a:buClr>
                <a:schemeClr val="accent3"/>
              </a:buClr>
              <a:defRPr/>
            </a:pPr>
            <a:r>
              <a:rPr kumimoji="0" lang="zh-TW" altLang="en-US" sz="2800" b="1" dirty="0">
                <a:latin typeface="微軟正黑體" pitchFamily="34" charset="-120"/>
                <a:ea typeface="微軟正黑體" pitchFamily="34" charset="-120"/>
              </a:rPr>
              <a:t>公平就醫</a:t>
            </a:r>
            <a:endParaRPr kumimoji="0" lang="en-US" altLang="zh-TW" sz="2800" b="1" dirty="0">
              <a:latin typeface="微軟正黑體" pitchFamily="34" charset="-120"/>
              <a:ea typeface="微軟正黑體" pitchFamily="34" charset="-120"/>
            </a:endParaRPr>
          </a:p>
        </p:txBody>
      </p:sp>
      <p:sp>
        <p:nvSpPr>
          <p:cNvPr id="29" name="Text Box 12"/>
          <p:cNvSpPr txBox="1">
            <a:spLocks noChangeArrowheads="1"/>
          </p:cNvSpPr>
          <p:nvPr/>
        </p:nvSpPr>
        <p:spPr bwMode="white">
          <a:xfrm>
            <a:off x="5435600" y="4633913"/>
            <a:ext cx="1981200" cy="523875"/>
          </a:xfrm>
          <a:prstGeom prst="rect">
            <a:avLst/>
          </a:prstGeom>
          <a:noFill/>
          <a:ln w="9525">
            <a:noFill/>
            <a:miter lim="800000"/>
            <a:headEnd/>
            <a:tailEnd/>
          </a:ln>
          <a:effectLst/>
        </p:spPr>
        <p:txBody>
          <a:bodyPr wrap="none">
            <a:spAutoFit/>
          </a:bodyPr>
          <a:lstStyle/>
          <a:p>
            <a:pPr marL="274320" indent="-274320" algn="ctr" fontAlgn="auto">
              <a:spcBef>
                <a:spcPts val="0"/>
              </a:spcBef>
              <a:spcAft>
                <a:spcPts val="0"/>
              </a:spcAft>
              <a:buClr>
                <a:schemeClr val="accent3"/>
              </a:buClr>
              <a:defRPr/>
            </a:pPr>
            <a:r>
              <a:rPr kumimoji="0" lang="zh-TW" altLang="en-US" sz="2800" b="1" dirty="0">
                <a:latin typeface="微軟正黑體" pitchFamily="34" charset="-120"/>
                <a:ea typeface="微軟正黑體" pitchFamily="34" charset="-120"/>
              </a:rPr>
              <a:t>醫療費用低</a:t>
            </a:r>
            <a:endParaRPr kumimoji="0" lang="en-US" altLang="zh-TW" sz="2800" b="1" dirty="0">
              <a:latin typeface="微軟正黑體" pitchFamily="34" charset="-120"/>
              <a:ea typeface="微軟正黑體" pitchFamily="34" charset="-120"/>
            </a:endParaRPr>
          </a:p>
        </p:txBody>
      </p:sp>
      <p:sp>
        <p:nvSpPr>
          <p:cNvPr id="15" name="投影片編號版面配置區 14"/>
          <p:cNvSpPr>
            <a:spLocks noGrp="1"/>
          </p:cNvSpPr>
          <p:nvPr>
            <p:ph type="sldNum" sz="quarter" idx="12"/>
          </p:nvPr>
        </p:nvSpPr>
        <p:spPr/>
        <p:txBody>
          <a:bodyPr/>
          <a:lstStyle/>
          <a:p>
            <a:pPr>
              <a:defRPr/>
            </a:pPr>
            <a:fld id="{7A30A270-F8AF-4350-8008-4AD11A80BE2A}" type="slidenum">
              <a:rPr lang="zh-TW" altLang="en-US"/>
              <a:pPr>
                <a:defRPr/>
              </a:pPr>
              <a:t>14</a:t>
            </a:fld>
            <a:endParaRPr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 name="文字方塊"/>
          <p:cNvSpPr>
            <a:spLocks noGrp="1"/>
          </p:cNvSpPr>
          <p:nvPr>
            <p:ph type="title"/>
          </p:nvPr>
        </p:nvSpPr>
        <p:spPr>
          <a:xfrm>
            <a:off x="2627313" y="125413"/>
            <a:ext cx="6059486"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l">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照顧經濟弱勢族群</a:t>
            </a:r>
            <a:endParaRPr lang="zh-TW" altLang="en-US" sz="4400">
              <a:solidFill>
                <a:srgbClr val="003399"/>
              </a:solidFill>
              <a:latin typeface="微軟正黑體" pitchFamily="34" charset="-120"/>
              <a:ea typeface="微軟正黑體" pitchFamily="34" charset="-120"/>
              <a:cs typeface="Times New Roman" charset="0"/>
            </a:endParaRPr>
          </a:p>
        </p:txBody>
      </p:sp>
      <p:sp>
        <p:nvSpPr>
          <p:cNvPr id="409" name="曲線"/>
          <p:cNvSpPr>
            <a:spLocks/>
          </p:cNvSpPr>
          <p:nvPr/>
        </p:nvSpPr>
        <p:spPr>
          <a:xfrm rot="-2700000">
            <a:off x="3224213" y="2598737"/>
            <a:ext cx="2454275" cy="2455862"/>
          </a:xfrm>
          <a:custGeom>
            <a:avLst/>
            <a:gdLst>
              <a:gd name="T1" fmla="*/ 0 w 21600"/>
              <a:gd name="T2" fmla="*/ 0 h 21600"/>
              <a:gd name="T3" fmla="*/ 21600 w 21600"/>
              <a:gd name="T4" fmla="*/ 21600 h 21600"/>
            </a:gdLst>
            <a:ahLst/>
            <a:cxnLst/>
            <a:rect l="T1" t="T2" r="T3" b="T4"/>
            <a:pathLst>
              <a:path w="21600" h="21600">
                <a:moveTo>
                  <a:pt x="5399" y="5400"/>
                </a:moveTo>
                <a:lnTo>
                  <a:pt x="9450" y="5400"/>
                </a:lnTo>
                <a:lnTo>
                  <a:pt x="9450" y="2699"/>
                </a:lnTo>
                <a:lnTo>
                  <a:pt x="8099" y="2699"/>
                </a:lnTo>
                <a:lnTo>
                  <a:pt x="10800" y="0"/>
                </a:lnTo>
                <a:lnTo>
                  <a:pt x="13500" y="2699"/>
                </a:lnTo>
                <a:lnTo>
                  <a:pt x="12149" y="2699"/>
                </a:lnTo>
                <a:lnTo>
                  <a:pt x="12149" y="5400"/>
                </a:lnTo>
                <a:lnTo>
                  <a:pt x="16199" y="5400"/>
                </a:lnTo>
                <a:lnTo>
                  <a:pt x="16199" y="9449"/>
                </a:lnTo>
                <a:lnTo>
                  <a:pt x="18899" y="9449"/>
                </a:lnTo>
                <a:lnTo>
                  <a:pt x="18899" y="8100"/>
                </a:lnTo>
                <a:lnTo>
                  <a:pt x="21600" y="10800"/>
                </a:lnTo>
                <a:lnTo>
                  <a:pt x="18899" y="13499"/>
                </a:lnTo>
                <a:lnTo>
                  <a:pt x="18899" y="12149"/>
                </a:lnTo>
                <a:lnTo>
                  <a:pt x="16199" y="12149"/>
                </a:lnTo>
                <a:lnTo>
                  <a:pt x="16199" y="16200"/>
                </a:lnTo>
                <a:lnTo>
                  <a:pt x="12149" y="16200"/>
                </a:lnTo>
                <a:lnTo>
                  <a:pt x="12149" y="18899"/>
                </a:lnTo>
                <a:lnTo>
                  <a:pt x="13500" y="18899"/>
                </a:lnTo>
                <a:lnTo>
                  <a:pt x="10800" y="21600"/>
                </a:lnTo>
                <a:lnTo>
                  <a:pt x="8099" y="18899"/>
                </a:lnTo>
                <a:lnTo>
                  <a:pt x="9450" y="18899"/>
                </a:lnTo>
                <a:lnTo>
                  <a:pt x="9450" y="16200"/>
                </a:lnTo>
                <a:lnTo>
                  <a:pt x="5399" y="16200"/>
                </a:lnTo>
                <a:lnTo>
                  <a:pt x="5399" y="12149"/>
                </a:lnTo>
                <a:lnTo>
                  <a:pt x="2699" y="12149"/>
                </a:lnTo>
                <a:lnTo>
                  <a:pt x="2699" y="13499"/>
                </a:lnTo>
                <a:lnTo>
                  <a:pt x="0" y="10800"/>
                </a:lnTo>
                <a:lnTo>
                  <a:pt x="2699" y="8100"/>
                </a:lnTo>
                <a:lnTo>
                  <a:pt x="2699" y="9449"/>
                </a:lnTo>
                <a:lnTo>
                  <a:pt x="5399" y="9449"/>
                </a:lnTo>
                <a:close/>
              </a:path>
            </a:pathLst>
          </a:custGeom>
          <a:solidFill>
            <a:srgbClr val="E6B9B8"/>
          </a:solidFill>
          <a:ln w="9525" cmpd="sng">
            <a:solidFill>
              <a:srgbClr val="000000"/>
            </a:solidFill>
            <a:prstDash val="solid"/>
            <a:miter/>
          </a:ln>
          <a:effectLst>
            <a:prstShdw prst="shdw14" dist="29952" dir="3479662">
              <a:srgbClr val="000000">
                <a:alpha val="50000"/>
              </a:srgbClr>
            </a:prstShdw>
          </a:effectLst>
        </p:spPr>
      </p:sp>
      <p:pic>
        <p:nvPicPr>
          <p:cNvPr id="410" name="圖片" descr="circuler_1"/>
          <p:cNvPicPr>
            <a:picLocks noChangeAspect="1"/>
          </p:cNvPicPr>
          <p:nvPr/>
        </p:nvPicPr>
        <p:blipFill>
          <a:blip r:embed="rId3" cstate="print">
            <a:lum/>
          </a:blip>
          <a:stretch>
            <a:fillRect/>
          </a:stretch>
        </p:blipFill>
        <p:spPr>
          <a:xfrm>
            <a:off x="2459038" y="1916113"/>
            <a:ext cx="1222374" cy="1225550"/>
          </a:xfrm>
          <a:prstGeom prst="rect">
            <a:avLst/>
          </a:prstGeom>
          <a:noFill/>
          <a:ln w="9525" cmpd="sng">
            <a:noFill/>
            <a:prstDash val="solid"/>
            <a:miter/>
          </a:ln>
        </p:spPr>
      </p:pic>
      <p:sp>
        <p:nvSpPr>
          <p:cNvPr id="411" name="橢圓"/>
          <p:cNvSpPr>
            <a:spLocks/>
          </p:cNvSpPr>
          <p:nvPr/>
        </p:nvSpPr>
        <p:spPr>
          <a:xfrm>
            <a:off x="2459038" y="1897955"/>
            <a:ext cx="1214437" cy="1233488"/>
          </a:xfrm>
          <a:prstGeom prst="ellipse">
            <a:avLst/>
          </a:prstGeom>
          <a:solidFill>
            <a:srgbClr val="95B3D7">
              <a:alpha val="50000"/>
            </a:srgbClr>
          </a:solidFill>
          <a:scene3d>
            <a:camera prst="legacyObliqueFront"/>
            <a:lightRig rig="legacyFlat4" dir="t"/>
          </a:scene3d>
          <a:sp3d prstMaterial="legacyMatte">
            <a:bevelT w="13500" h="13500" prst="angle"/>
            <a:bevelB w="13500" h="13500" prst="angle"/>
          </a:sp3d>
        </p:spPr>
      </p:sp>
      <p:pic>
        <p:nvPicPr>
          <p:cNvPr id="412" name="圖片" descr="circuler_1"/>
          <p:cNvPicPr>
            <a:picLocks noChangeAspect="1"/>
          </p:cNvPicPr>
          <p:nvPr/>
        </p:nvPicPr>
        <p:blipFill>
          <a:blip r:embed="rId4" cstate="print">
            <a:lum/>
          </a:blip>
          <a:stretch>
            <a:fillRect/>
          </a:stretch>
        </p:blipFill>
        <p:spPr>
          <a:xfrm>
            <a:off x="2460624" y="4506913"/>
            <a:ext cx="1220788" cy="1225550"/>
          </a:xfrm>
          <a:prstGeom prst="rect">
            <a:avLst/>
          </a:prstGeom>
          <a:noFill/>
          <a:ln w="9525" cmpd="sng">
            <a:noFill/>
            <a:prstDash val="solid"/>
            <a:miter/>
          </a:ln>
        </p:spPr>
      </p:pic>
      <p:sp>
        <p:nvSpPr>
          <p:cNvPr id="413" name="橢圓"/>
          <p:cNvSpPr>
            <a:spLocks/>
          </p:cNvSpPr>
          <p:nvPr/>
        </p:nvSpPr>
        <p:spPr>
          <a:xfrm>
            <a:off x="2460624" y="4523680"/>
            <a:ext cx="1216025" cy="1233487"/>
          </a:xfrm>
          <a:prstGeom prst="ellipse">
            <a:avLst/>
          </a:prstGeom>
          <a:solidFill>
            <a:srgbClr val="C2D69A">
              <a:alpha val="50000"/>
            </a:srgbClr>
          </a:solidFill>
          <a:scene3d>
            <a:camera prst="legacyObliqueFront"/>
            <a:lightRig rig="legacyFlat4" dir="t"/>
          </a:scene3d>
          <a:sp3d prstMaterial="legacyMatte">
            <a:bevelT w="13500" h="13500" prst="angle"/>
            <a:bevelB w="13500" h="13500" prst="angle"/>
          </a:sp3d>
        </p:spPr>
      </p:sp>
      <p:pic>
        <p:nvPicPr>
          <p:cNvPr id="414" name="圖片" descr="circuler_1"/>
          <p:cNvPicPr>
            <a:picLocks noChangeAspect="1"/>
          </p:cNvPicPr>
          <p:nvPr/>
        </p:nvPicPr>
        <p:blipFill>
          <a:blip r:embed="rId3" cstate="print">
            <a:lum/>
          </a:blip>
          <a:stretch>
            <a:fillRect/>
          </a:stretch>
        </p:blipFill>
        <p:spPr>
          <a:xfrm>
            <a:off x="5205412" y="4506913"/>
            <a:ext cx="1222374" cy="1225550"/>
          </a:xfrm>
          <a:prstGeom prst="rect">
            <a:avLst/>
          </a:prstGeom>
          <a:noFill/>
          <a:ln w="9525" cmpd="sng">
            <a:noFill/>
            <a:prstDash val="solid"/>
            <a:miter/>
          </a:ln>
        </p:spPr>
      </p:pic>
      <p:sp>
        <p:nvSpPr>
          <p:cNvPr id="415" name="橢圓"/>
          <p:cNvSpPr>
            <a:spLocks/>
          </p:cNvSpPr>
          <p:nvPr/>
        </p:nvSpPr>
        <p:spPr>
          <a:xfrm>
            <a:off x="5205412" y="4503043"/>
            <a:ext cx="1216025" cy="1233486"/>
          </a:xfrm>
          <a:prstGeom prst="ellipse">
            <a:avLst/>
          </a:prstGeom>
          <a:solidFill>
            <a:srgbClr val="FFCCCC">
              <a:alpha val="50000"/>
            </a:srgbClr>
          </a:solidFill>
          <a:scene3d>
            <a:camera prst="legacyObliqueFront"/>
            <a:lightRig rig="legacyFlat4" dir="t"/>
          </a:scene3d>
          <a:sp3d prstMaterial="legacyMatte">
            <a:bevelT w="13500" h="13500" prst="angle"/>
            <a:bevelB w="13500" h="13500" prst="angle"/>
          </a:sp3d>
        </p:spPr>
      </p:sp>
      <p:pic>
        <p:nvPicPr>
          <p:cNvPr id="416" name="圖片" descr="circuler_1"/>
          <p:cNvPicPr>
            <a:picLocks noChangeAspect="1"/>
          </p:cNvPicPr>
          <p:nvPr/>
        </p:nvPicPr>
        <p:blipFill>
          <a:blip r:embed="rId3" cstate="print">
            <a:lum/>
          </a:blip>
          <a:stretch>
            <a:fillRect/>
          </a:stretch>
        </p:blipFill>
        <p:spPr>
          <a:xfrm>
            <a:off x="5205412" y="1914525"/>
            <a:ext cx="1220787" cy="1227138"/>
          </a:xfrm>
          <a:prstGeom prst="rect">
            <a:avLst/>
          </a:prstGeom>
          <a:noFill/>
          <a:ln w="9525" cmpd="sng">
            <a:noFill/>
            <a:prstDash val="solid"/>
            <a:miter/>
          </a:ln>
        </p:spPr>
      </p:pic>
      <p:sp>
        <p:nvSpPr>
          <p:cNvPr id="417" name="橢圓"/>
          <p:cNvSpPr>
            <a:spLocks/>
          </p:cNvSpPr>
          <p:nvPr/>
        </p:nvSpPr>
        <p:spPr>
          <a:xfrm>
            <a:off x="5205412" y="1885254"/>
            <a:ext cx="1216025" cy="1233488"/>
          </a:xfrm>
          <a:prstGeom prst="ellipse">
            <a:avLst/>
          </a:prstGeom>
          <a:solidFill>
            <a:srgbClr val="CCC0DA">
              <a:alpha val="50000"/>
            </a:srgbClr>
          </a:solidFill>
          <a:scene3d>
            <a:camera prst="legacyObliqueFront"/>
            <a:lightRig rig="legacyFlat4" dir="t"/>
          </a:scene3d>
          <a:sp3d prstMaterial="legacyMatte">
            <a:bevelT w="13500" h="13500" prst="angle"/>
            <a:bevelB w="13500" h="13500" prst="angle"/>
          </a:sp3d>
        </p:spPr>
      </p:sp>
      <p:sp>
        <p:nvSpPr>
          <p:cNvPr id="418" name="矩形"/>
          <p:cNvSpPr>
            <a:spLocks/>
          </p:cNvSpPr>
          <p:nvPr/>
        </p:nvSpPr>
        <p:spPr>
          <a:xfrm>
            <a:off x="2627313" y="2076450"/>
            <a:ext cx="865186" cy="83184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fontAlgn="auto">
              <a:lnSpc>
                <a:spcPct val="100000"/>
              </a:lnSpc>
              <a:spcBef>
                <a:spcPct val="50000"/>
              </a:spcBef>
              <a:spcAft>
                <a:spcPts val="0"/>
              </a:spcAft>
              <a:buNone/>
            </a:pPr>
            <a:r>
              <a:rPr lang="zh-TW" altLang="en-US" sz="2400">
                <a:solidFill>
                  <a:srgbClr val="1C1C1C"/>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保費補助</a:t>
            </a:r>
            <a:r>
              <a:rPr lang="en-US" altLang="zh-TW" sz="2400">
                <a:solidFill>
                  <a:srgbClr val="1C1C1C"/>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 </a:t>
            </a:r>
          </a:p>
        </p:txBody>
      </p:sp>
      <p:sp>
        <p:nvSpPr>
          <p:cNvPr id="419" name="矩形"/>
          <p:cNvSpPr>
            <a:spLocks/>
          </p:cNvSpPr>
          <p:nvPr/>
        </p:nvSpPr>
        <p:spPr>
          <a:xfrm>
            <a:off x="5364163" y="2076450"/>
            <a:ext cx="863599" cy="83184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2400" b="1">
                <a:solidFill>
                  <a:srgbClr val="1C1C1C"/>
                </a:solidFill>
                <a:latin typeface="微軟正黑體" pitchFamily="34" charset="-120"/>
                <a:ea typeface="微軟正黑體" pitchFamily="34" charset="-120"/>
                <a:cs typeface="新細明體" pitchFamily="18" charset="-120"/>
              </a:rPr>
              <a:t>欠費協助</a:t>
            </a:r>
            <a:r>
              <a:rPr lang="en-US" altLang="zh-TW" sz="2400" b="1">
                <a:solidFill>
                  <a:srgbClr val="1C1C1C"/>
                </a:solidFill>
                <a:latin typeface="微軟正黑體" pitchFamily="34" charset="-120"/>
                <a:ea typeface="微軟正黑體" pitchFamily="34" charset="-120"/>
                <a:cs typeface="新細明體" pitchFamily="18" charset="-120"/>
              </a:rPr>
              <a:t> </a:t>
            </a:r>
          </a:p>
        </p:txBody>
      </p:sp>
      <p:sp>
        <p:nvSpPr>
          <p:cNvPr id="420" name="矩形"/>
          <p:cNvSpPr>
            <a:spLocks/>
          </p:cNvSpPr>
          <p:nvPr/>
        </p:nvSpPr>
        <p:spPr>
          <a:xfrm>
            <a:off x="2555875" y="4705350"/>
            <a:ext cx="1008062" cy="830262"/>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2400" b="1">
                <a:solidFill>
                  <a:srgbClr val="1C1C1C"/>
                </a:solidFill>
                <a:latin typeface="微軟正黑體" pitchFamily="34" charset="-120"/>
                <a:ea typeface="微軟正黑體" pitchFamily="34" charset="-120"/>
                <a:cs typeface="新細明體" pitchFamily="18" charset="-120"/>
              </a:rPr>
              <a:t>醫療保障</a:t>
            </a:r>
            <a:r>
              <a:rPr lang="en-US" altLang="zh-TW" sz="2400" b="1">
                <a:solidFill>
                  <a:srgbClr val="1C1C1C"/>
                </a:solidFill>
                <a:latin typeface="微軟正黑體" pitchFamily="34" charset="-120"/>
                <a:ea typeface="微軟正黑體" pitchFamily="34" charset="-120"/>
                <a:cs typeface="新細明體" pitchFamily="18" charset="-120"/>
              </a:rPr>
              <a:t> </a:t>
            </a:r>
          </a:p>
        </p:txBody>
      </p:sp>
      <p:sp>
        <p:nvSpPr>
          <p:cNvPr id="421" name="矩形"/>
          <p:cNvSpPr>
            <a:spLocks/>
          </p:cNvSpPr>
          <p:nvPr/>
        </p:nvSpPr>
        <p:spPr>
          <a:xfrm>
            <a:off x="5219700" y="4849813"/>
            <a:ext cx="1152524" cy="646111"/>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1800" b="1">
                <a:solidFill>
                  <a:srgbClr val="1C1C1C"/>
                </a:solidFill>
                <a:latin typeface="微軟正黑體" pitchFamily="34" charset="-120"/>
                <a:ea typeface="微軟正黑體" pitchFamily="34" charset="-120"/>
                <a:cs typeface="新細明體" pitchFamily="18" charset="-120"/>
              </a:rPr>
              <a:t>安心就醫方案</a:t>
            </a:r>
            <a:endParaRPr lang="en-US" altLang="zh-TW" sz="1800" b="1">
              <a:solidFill>
                <a:srgbClr val="1C1C1C"/>
              </a:solidFill>
              <a:latin typeface="微軟正黑體" pitchFamily="34" charset="-120"/>
              <a:ea typeface="微軟正黑體" pitchFamily="34" charset="-120"/>
              <a:cs typeface="新細明體" pitchFamily="18" charset="-120"/>
            </a:endParaRPr>
          </a:p>
        </p:txBody>
      </p:sp>
      <p:sp>
        <p:nvSpPr>
          <p:cNvPr id="422" name="矩形"/>
          <p:cNvSpPr>
            <a:spLocks/>
          </p:cNvSpPr>
          <p:nvPr/>
        </p:nvSpPr>
        <p:spPr>
          <a:xfrm>
            <a:off x="3851275" y="3409949"/>
            <a:ext cx="1225550" cy="7064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zh-TW" altLang="en-US" sz="2000" b="1">
                <a:solidFill>
                  <a:srgbClr val="000000"/>
                </a:solidFill>
                <a:latin typeface="微軟正黑體" pitchFamily="34" charset="-120"/>
                <a:ea typeface="微軟正黑體" pitchFamily="34" charset="-120"/>
                <a:cs typeface="新細明體" pitchFamily="18" charset="-120"/>
              </a:rPr>
              <a:t>照護</a:t>
            </a:r>
            <a:endParaRPr lang="en-US" altLang="zh-TW" sz="2000" b="1">
              <a:solidFill>
                <a:srgbClr val="000000"/>
              </a:solidFill>
              <a:latin typeface="微軟正黑體" pitchFamily="34" charset="-120"/>
              <a:ea typeface="微軟正黑體" pitchFamily="34" charset="-120"/>
              <a:cs typeface="新細明體" pitchFamily="18" charset="-120"/>
            </a:endParaRPr>
          </a:p>
          <a:p>
            <a:pPr marL="0" indent="0" algn="ctr" eaLnBrk="0" hangingPunct="0">
              <a:lnSpc>
                <a:spcPct val="100000"/>
              </a:lnSpc>
              <a:spcBef>
                <a:spcPts val="0"/>
              </a:spcBef>
              <a:spcAft>
                <a:spcPts val="0"/>
              </a:spcAft>
              <a:buNone/>
            </a:pPr>
            <a:r>
              <a:rPr lang="zh-TW" altLang="en-US" sz="2000" b="1">
                <a:solidFill>
                  <a:srgbClr val="000000"/>
                </a:solidFill>
                <a:latin typeface="微軟正黑體" pitchFamily="34" charset="-120"/>
                <a:ea typeface="微軟正黑體" pitchFamily="34" charset="-120"/>
                <a:cs typeface="新細明體" pitchFamily="18" charset="-120"/>
              </a:rPr>
              <a:t>弱勢族群</a:t>
            </a:r>
            <a:endParaRPr lang="en-US" altLang="zh-TW" sz="2000" b="1">
              <a:solidFill>
                <a:srgbClr val="000000"/>
              </a:solidFill>
              <a:latin typeface="微軟正黑體" pitchFamily="34" charset="-120"/>
              <a:ea typeface="微軟正黑體" pitchFamily="34" charset="-120"/>
              <a:cs typeface="新細明體" pitchFamily="18" charset="-120"/>
            </a:endParaRPr>
          </a:p>
        </p:txBody>
      </p:sp>
      <p:grpSp>
        <p:nvGrpSpPr>
          <p:cNvPr id="425" name="群組"/>
          <p:cNvGrpSpPr>
            <a:grpSpLocks/>
          </p:cNvGrpSpPr>
          <p:nvPr/>
        </p:nvGrpSpPr>
        <p:grpSpPr>
          <a:xfrm>
            <a:off x="395288" y="1320800"/>
            <a:ext cx="2028825" cy="482599"/>
            <a:chOff x="395288" y="1320800"/>
            <a:chExt cx="2028825" cy="482599"/>
          </a:xfrm>
        </p:grpSpPr>
        <p:sp>
          <p:nvSpPr>
            <p:cNvPr id="423" name="曲線"/>
            <p:cNvSpPr>
              <a:spLocks/>
            </p:cNvSpPr>
            <p:nvPr/>
          </p:nvSpPr>
          <p:spPr>
            <a:xfrm>
              <a:off x="515045" y="1598726"/>
              <a:ext cx="1789311"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24" name="矩形"/>
            <p:cNvSpPr>
              <a:spLocks/>
            </p:cNvSpPr>
            <p:nvPr/>
          </p:nvSpPr>
          <p:spPr>
            <a:xfrm>
              <a:off x="395288" y="1320800"/>
              <a:ext cx="2028825" cy="423352"/>
            </a:xfrm>
            <a:prstGeom prst="rect">
              <a:avLst/>
            </a:prstGeom>
            <a:solidFill>
              <a:srgbClr val="538E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低收入戶</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28" name="群組"/>
          <p:cNvGrpSpPr>
            <a:grpSpLocks/>
          </p:cNvGrpSpPr>
          <p:nvPr/>
        </p:nvGrpSpPr>
        <p:grpSpPr>
          <a:xfrm>
            <a:off x="395288" y="1897063"/>
            <a:ext cx="2028825" cy="482599"/>
            <a:chOff x="395288" y="1897063"/>
            <a:chExt cx="2028825" cy="482599"/>
          </a:xfrm>
        </p:grpSpPr>
        <p:sp>
          <p:nvSpPr>
            <p:cNvPr id="426" name="曲線"/>
            <p:cNvSpPr>
              <a:spLocks/>
            </p:cNvSpPr>
            <p:nvPr/>
          </p:nvSpPr>
          <p:spPr>
            <a:xfrm>
              <a:off x="515045" y="2174989"/>
              <a:ext cx="1789311"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27" name="矩形"/>
            <p:cNvSpPr>
              <a:spLocks/>
            </p:cNvSpPr>
            <p:nvPr/>
          </p:nvSpPr>
          <p:spPr>
            <a:xfrm>
              <a:off x="395288" y="1897063"/>
              <a:ext cx="2028825" cy="423352"/>
            </a:xfrm>
            <a:prstGeom prst="rect">
              <a:avLst/>
            </a:prstGeom>
            <a:solidFill>
              <a:srgbClr val="538E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中低收入戶</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31" name="群組"/>
          <p:cNvGrpSpPr>
            <a:grpSpLocks/>
          </p:cNvGrpSpPr>
          <p:nvPr/>
        </p:nvGrpSpPr>
        <p:grpSpPr>
          <a:xfrm>
            <a:off x="395288" y="2473325"/>
            <a:ext cx="2028825" cy="482599"/>
            <a:chOff x="395288" y="2473325"/>
            <a:chExt cx="2028825" cy="482599"/>
          </a:xfrm>
        </p:grpSpPr>
        <p:sp>
          <p:nvSpPr>
            <p:cNvPr id="429" name="曲線"/>
            <p:cNvSpPr>
              <a:spLocks/>
            </p:cNvSpPr>
            <p:nvPr/>
          </p:nvSpPr>
          <p:spPr>
            <a:xfrm>
              <a:off x="515045" y="2751251"/>
              <a:ext cx="1789311" cy="204674"/>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30" name="矩形"/>
            <p:cNvSpPr>
              <a:spLocks/>
            </p:cNvSpPr>
            <p:nvPr/>
          </p:nvSpPr>
          <p:spPr>
            <a:xfrm>
              <a:off x="395288" y="2473325"/>
              <a:ext cx="2028825" cy="423352"/>
            </a:xfrm>
            <a:prstGeom prst="rect">
              <a:avLst/>
            </a:prstGeom>
            <a:solidFill>
              <a:srgbClr val="538E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身心障礙</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34" name="群組"/>
          <p:cNvGrpSpPr>
            <a:grpSpLocks/>
          </p:cNvGrpSpPr>
          <p:nvPr/>
        </p:nvGrpSpPr>
        <p:grpSpPr>
          <a:xfrm>
            <a:off x="395288" y="3049588"/>
            <a:ext cx="2028825" cy="482599"/>
            <a:chOff x="395288" y="3049588"/>
            <a:chExt cx="2028825" cy="482599"/>
          </a:xfrm>
        </p:grpSpPr>
        <p:sp>
          <p:nvSpPr>
            <p:cNvPr id="432" name="曲線"/>
            <p:cNvSpPr>
              <a:spLocks/>
            </p:cNvSpPr>
            <p:nvPr/>
          </p:nvSpPr>
          <p:spPr>
            <a:xfrm>
              <a:off x="515045" y="3327514"/>
              <a:ext cx="1789311" cy="204674"/>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33" name="矩形"/>
            <p:cNvSpPr>
              <a:spLocks/>
            </p:cNvSpPr>
            <p:nvPr/>
          </p:nvSpPr>
          <p:spPr>
            <a:xfrm>
              <a:off x="395288" y="3049588"/>
              <a:ext cx="2028825" cy="423352"/>
            </a:xfrm>
            <a:prstGeom prst="rect">
              <a:avLst/>
            </a:prstGeom>
            <a:solidFill>
              <a:srgbClr val="538E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原住民</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37" name="群組"/>
          <p:cNvGrpSpPr>
            <a:grpSpLocks/>
          </p:cNvGrpSpPr>
          <p:nvPr/>
        </p:nvGrpSpPr>
        <p:grpSpPr>
          <a:xfrm>
            <a:off x="6516687" y="1412875"/>
            <a:ext cx="2232025" cy="482599"/>
            <a:chOff x="6516687" y="1412875"/>
            <a:chExt cx="2232025" cy="482599"/>
          </a:xfrm>
        </p:grpSpPr>
        <p:sp>
          <p:nvSpPr>
            <p:cNvPr id="435" name="曲線"/>
            <p:cNvSpPr>
              <a:spLocks/>
            </p:cNvSpPr>
            <p:nvPr/>
          </p:nvSpPr>
          <p:spPr>
            <a:xfrm>
              <a:off x="6648439" y="1690800"/>
              <a:ext cx="1968522" cy="204674"/>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89" y="18171"/>
                  </a:lnTo>
                  <a:lnTo>
                    <a:pt x="16894" y="17485"/>
                  </a:lnTo>
                  <a:lnTo>
                    <a:pt x="15544" y="16799"/>
                  </a:lnTo>
                  <a:lnTo>
                    <a:pt x="14078" y="16285"/>
                  </a:lnTo>
                  <a:lnTo>
                    <a:pt x="12458" y="15771"/>
                  </a:lnTo>
                  <a:lnTo>
                    <a:pt x="10722" y="15771"/>
                  </a:lnTo>
                  <a:lnTo>
                    <a:pt x="8987" y="15771"/>
                  </a:lnTo>
                  <a:lnTo>
                    <a:pt x="7405" y="16285"/>
                  </a:lnTo>
                  <a:lnTo>
                    <a:pt x="5939" y="16799"/>
                  </a:lnTo>
                  <a:lnTo>
                    <a:pt x="4590" y="17485"/>
                  </a:lnTo>
                  <a:lnTo>
                    <a:pt x="3432" y="18171"/>
                  </a:lnTo>
                  <a:lnTo>
                    <a:pt x="2429" y="19028"/>
                  </a:lnTo>
                  <a:lnTo>
                    <a:pt x="1581" y="19885"/>
                  </a:lnTo>
                  <a:lnTo>
                    <a:pt x="887" y="20571"/>
                  </a:lnTo>
                  <a:lnTo>
                    <a:pt x="385" y="21085"/>
                  </a:lnTo>
                  <a:lnTo>
                    <a:pt x="115" y="21428"/>
                  </a:lnTo>
                  <a:lnTo>
                    <a:pt x="0" y="21600"/>
                  </a:lnTo>
                  <a:lnTo>
                    <a:pt x="0" y="5314"/>
                  </a:lnTo>
                  <a:lnTo>
                    <a:pt x="10799" y="0"/>
                  </a:lnTo>
                  <a:lnTo>
                    <a:pt x="21600" y="5314"/>
                  </a:lnTo>
                  <a:lnTo>
                    <a:pt x="21600" y="21600"/>
                  </a:lnTo>
                  <a:close/>
                </a:path>
              </a:pathLst>
            </a:custGeom>
            <a:solidFill>
              <a:schemeClr val="tx1"/>
            </a:solidFill>
            <a:ln cmpd="sng">
              <a:noFill/>
              <a:prstDash val="solid"/>
              <a:miter/>
            </a:ln>
          </p:spPr>
        </p:sp>
        <p:sp>
          <p:nvSpPr>
            <p:cNvPr id="436" name="矩形"/>
            <p:cNvSpPr>
              <a:spLocks/>
            </p:cNvSpPr>
            <p:nvPr/>
          </p:nvSpPr>
          <p:spPr>
            <a:xfrm>
              <a:off x="6516687" y="1412875"/>
              <a:ext cx="2232025" cy="423863"/>
            </a:xfrm>
            <a:prstGeom prst="rect">
              <a:avLst/>
            </a:prstGeom>
            <a:solidFill>
              <a:srgbClr val="7030A0"/>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紓困貸款</a:t>
              </a:r>
              <a:endParaRPr lang="en-US" altLang="zh-TW" sz="2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40" name="群組"/>
          <p:cNvGrpSpPr>
            <a:grpSpLocks/>
          </p:cNvGrpSpPr>
          <p:nvPr/>
        </p:nvGrpSpPr>
        <p:grpSpPr>
          <a:xfrm>
            <a:off x="6516687" y="2060574"/>
            <a:ext cx="2232025" cy="482600"/>
            <a:chOff x="6516687" y="2060574"/>
            <a:chExt cx="2232025" cy="482600"/>
          </a:xfrm>
        </p:grpSpPr>
        <p:sp>
          <p:nvSpPr>
            <p:cNvPr id="438" name="曲線"/>
            <p:cNvSpPr>
              <a:spLocks/>
            </p:cNvSpPr>
            <p:nvPr/>
          </p:nvSpPr>
          <p:spPr>
            <a:xfrm>
              <a:off x="6648439" y="2338501"/>
              <a:ext cx="1968522"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89" y="18171"/>
                  </a:lnTo>
                  <a:lnTo>
                    <a:pt x="16894" y="17485"/>
                  </a:lnTo>
                  <a:lnTo>
                    <a:pt x="15544" y="16800"/>
                  </a:lnTo>
                  <a:lnTo>
                    <a:pt x="14078" y="16285"/>
                  </a:lnTo>
                  <a:lnTo>
                    <a:pt x="12458" y="15771"/>
                  </a:lnTo>
                  <a:lnTo>
                    <a:pt x="10722" y="15771"/>
                  </a:lnTo>
                  <a:lnTo>
                    <a:pt x="8987" y="15771"/>
                  </a:lnTo>
                  <a:lnTo>
                    <a:pt x="7405" y="16285"/>
                  </a:lnTo>
                  <a:lnTo>
                    <a:pt x="5939" y="16800"/>
                  </a:lnTo>
                  <a:lnTo>
                    <a:pt x="4590" y="17485"/>
                  </a:lnTo>
                  <a:lnTo>
                    <a:pt x="3432" y="18171"/>
                  </a:lnTo>
                  <a:lnTo>
                    <a:pt x="2429" y="19028"/>
                  </a:lnTo>
                  <a:lnTo>
                    <a:pt x="1581" y="19885"/>
                  </a:lnTo>
                  <a:lnTo>
                    <a:pt x="887" y="20571"/>
                  </a:lnTo>
                  <a:lnTo>
                    <a:pt x="385" y="21085"/>
                  </a:lnTo>
                  <a:lnTo>
                    <a:pt x="115" y="21428"/>
                  </a:lnTo>
                  <a:lnTo>
                    <a:pt x="0" y="21600"/>
                  </a:lnTo>
                  <a:lnTo>
                    <a:pt x="0" y="5314"/>
                  </a:lnTo>
                  <a:lnTo>
                    <a:pt x="10799" y="0"/>
                  </a:lnTo>
                  <a:lnTo>
                    <a:pt x="21600" y="5314"/>
                  </a:lnTo>
                  <a:lnTo>
                    <a:pt x="21600" y="21600"/>
                  </a:lnTo>
                  <a:close/>
                </a:path>
              </a:pathLst>
            </a:custGeom>
            <a:solidFill>
              <a:schemeClr val="tx1"/>
            </a:solidFill>
            <a:ln cmpd="sng">
              <a:noFill/>
              <a:prstDash val="solid"/>
              <a:miter/>
            </a:ln>
          </p:spPr>
        </p:sp>
        <p:sp>
          <p:nvSpPr>
            <p:cNvPr id="439" name="矩形"/>
            <p:cNvSpPr>
              <a:spLocks/>
            </p:cNvSpPr>
            <p:nvPr/>
          </p:nvSpPr>
          <p:spPr>
            <a:xfrm>
              <a:off x="6516687" y="2060574"/>
              <a:ext cx="2232025" cy="423863"/>
            </a:xfrm>
            <a:prstGeom prst="rect">
              <a:avLst/>
            </a:prstGeom>
            <a:solidFill>
              <a:srgbClr val="7030A0"/>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分期繳納</a:t>
              </a:r>
              <a:endParaRPr lang="en-US" altLang="zh-TW" sz="2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43" name="群組"/>
          <p:cNvGrpSpPr>
            <a:grpSpLocks/>
          </p:cNvGrpSpPr>
          <p:nvPr/>
        </p:nvGrpSpPr>
        <p:grpSpPr>
          <a:xfrm>
            <a:off x="6516687" y="2708275"/>
            <a:ext cx="2232025" cy="482599"/>
            <a:chOff x="6516687" y="2708275"/>
            <a:chExt cx="2232025" cy="482599"/>
          </a:xfrm>
        </p:grpSpPr>
        <p:sp>
          <p:nvSpPr>
            <p:cNvPr id="441" name="曲線"/>
            <p:cNvSpPr>
              <a:spLocks/>
            </p:cNvSpPr>
            <p:nvPr/>
          </p:nvSpPr>
          <p:spPr>
            <a:xfrm>
              <a:off x="6648439" y="2986201"/>
              <a:ext cx="1968522"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89" y="18171"/>
                  </a:lnTo>
                  <a:lnTo>
                    <a:pt x="16894" y="17485"/>
                  </a:lnTo>
                  <a:lnTo>
                    <a:pt x="15544" y="16800"/>
                  </a:lnTo>
                  <a:lnTo>
                    <a:pt x="14078" y="16285"/>
                  </a:lnTo>
                  <a:lnTo>
                    <a:pt x="12458" y="15771"/>
                  </a:lnTo>
                  <a:lnTo>
                    <a:pt x="10722" y="15771"/>
                  </a:lnTo>
                  <a:lnTo>
                    <a:pt x="8987" y="15771"/>
                  </a:lnTo>
                  <a:lnTo>
                    <a:pt x="7405" y="16285"/>
                  </a:lnTo>
                  <a:lnTo>
                    <a:pt x="5939" y="16800"/>
                  </a:lnTo>
                  <a:lnTo>
                    <a:pt x="4590" y="17485"/>
                  </a:lnTo>
                  <a:lnTo>
                    <a:pt x="3432" y="18171"/>
                  </a:lnTo>
                  <a:lnTo>
                    <a:pt x="2429" y="19028"/>
                  </a:lnTo>
                  <a:lnTo>
                    <a:pt x="1581" y="19885"/>
                  </a:lnTo>
                  <a:lnTo>
                    <a:pt x="887" y="20571"/>
                  </a:lnTo>
                  <a:lnTo>
                    <a:pt x="385" y="21085"/>
                  </a:lnTo>
                  <a:lnTo>
                    <a:pt x="115" y="21428"/>
                  </a:lnTo>
                  <a:lnTo>
                    <a:pt x="0" y="21600"/>
                  </a:lnTo>
                  <a:lnTo>
                    <a:pt x="0" y="5314"/>
                  </a:lnTo>
                  <a:lnTo>
                    <a:pt x="10799" y="0"/>
                  </a:lnTo>
                  <a:lnTo>
                    <a:pt x="21600" y="5314"/>
                  </a:lnTo>
                  <a:lnTo>
                    <a:pt x="21600" y="21600"/>
                  </a:lnTo>
                  <a:close/>
                </a:path>
              </a:pathLst>
            </a:custGeom>
            <a:solidFill>
              <a:schemeClr val="tx1"/>
            </a:solidFill>
            <a:ln cmpd="sng">
              <a:noFill/>
              <a:prstDash val="solid"/>
              <a:miter/>
            </a:ln>
          </p:spPr>
        </p:sp>
        <p:sp>
          <p:nvSpPr>
            <p:cNvPr id="442" name="矩形"/>
            <p:cNvSpPr>
              <a:spLocks/>
            </p:cNvSpPr>
            <p:nvPr/>
          </p:nvSpPr>
          <p:spPr>
            <a:xfrm>
              <a:off x="6516687" y="2708275"/>
              <a:ext cx="2232025" cy="423863"/>
            </a:xfrm>
            <a:prstGeom prst="rect">
              <a:avLst/>
            </a:prstGeom>
            <a:solidFill>
              <a:srgbClr val="7030A0"/>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愛心轉介</a:t>
              </a:r>
              <a:endParaRPr lang="en-US" altLang="zh-TW" sz="2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46" name="群組"/>
          <p:cNvGrpSpPr>
            <a:grpSpLocks/>
          </p:cNvGrpSpPr>
          <p:nvPr/>
        </p:nvGrpSpPr>
        <p:grpSpPr>
          <a:xfrm>
            <a:off x="395288" y="4705350"/>
            <a:ext cx="2028825" cy="482600"/>
            <a:chOff x="395288" y="4705350"/>
            <a:chExt cx="2028825" cy="482600"/>
          </a:xfrm>
        </p:grpSpPr>
        <p:sp>
          <p:nvSpPr>
            <p:cNvPr id="444" name="曲線"/>
            <p:cNvSpPr>
              <a:spLocks/>
            </p:cNvSpPr>
            <p:nvPr/>
          </p:nvSpPr>
          <p:spPr>
            <a:xfrm>
              <a:off x="515045" y="4983276"/>
              <a:ext cx="1789311" cy="204674"/>
            </a:xfrm>
            <a:custGeom>
              <a:avLst/>
              <a:gdLst>
                <a:gd name="T1" fmla="*/ 0 w 21600"/>
                <a:gd name="T2" fmla="*/ 0 h 21600"/>
                <a:gd name="T3" fmla="*/ 21600 w 21600"/>
                <a:gd name="T4" fmla="*/ 21600 h 21600"/>
              </a:gdLst>
              <a:ahLst/>
              <a:cxnLst/>
              <a:rect l="T1" t="T2" r="T3" b="T4"/>
              <a:pathLst>
                <a:path w="21600" h="21600">
                  <a:moveTo>
                    <a:pt x="21600" y="21599"/>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39" y="16800"/>
                  </a:lnTo>
                  <a:lnTo>
                    <a:pt x="4590" y="17485"/>
                  </a:lnTo>
                  <a:lnTo>
                    <a:pt x="3432" y="18171"/>
                  </a:lnTo>
                  <a:lnTo>
                    <a:pt x="2429" y="19028"/>
                  </a:lnTo>
                  <a:lnTo>
                    <a:pt x="1581" y="19885"/>
                  </a:lnTo>
                  <a:lnTo>
                    <a:pt x="887" y="20571"/>
                  </a:lnTo>
                  <a:lnTo>
                    <a:pt x="385" y="21085"/>
                  </a:lnTo>
                  <a:lnTo>
                    <a:pt x="115" y="21428"/>
                  </a:lnTo>
                  <a:lnTo>
                    <a:pt x="0" y="21599"/>
                  </a:lnTo>
                  <a:lnTo>
                    <a:pt x="0" y="5314"/>
                  </a:lnTo>
                  <a:lnTo>
                    <a:pt x="10800" y="0"/>
                  </a:lnTo>
                  <a:lnTo>
                    <a:pt x="21600" y="5314"/>
                  </a:lnTo>
                  <a:lnTo>
                    <a:pt x="21600" y="21599"/>
                  </a:lnTo>
                  <a:close/>
                </a:path>
              </a:pathLst>
            </a:custGeom>
            <a:solidFill>
              <a:schemeClr val="tx1"/>
            </a:solidFill>
            <a:ln cmpd="sng">
              <a:noFill/>
              <a:prstDash val="solid"/>
              <a:miter/>
            </a:ln>
          </p:spPr>
        </p:sp>
        <p:sp>
          <p:nvSpPr>
            <p:cNvPr id="445" name="矩形"/>
            <p:cNvSpPr>
              <a:spLocks/>
            </p:cNvSpPr>
            <p:nvPr/>
          </p:nvSpPr>
          <p:spPr>
            <a:xfrm>
              <a:off x="395288" y="4705350"/>
              <a:ext cx="2028825" cy="423863"/>
            </a:xfrm>
            <a:prstGeom prst="rect">
              <a:avLst/>
            </a:prstGeom>
            <a:solidFill>
              <a:srgbClr val="92D050"/>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18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確保重症醫療服務</a:t>
              </a:r>
              <a:endParaRPr lang="en-US" altLang="zh-TW" sz="18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49" name="群組"/>
          <p:cNvGrpSpPr>
            <a:grpSpLocks/>
          </p:cNvGrpSpPr>
          <p:nvPr/>
        </p:nvGrpSpPr>
        <p:grpSpPr>
          <a:xfrm>
            <a:off x="395288" y="5353050"/>
            <a:ext cx="2028825" cy="482599"/>
            <a:chOff x="395288" y="5353050"/>
            <a:chExt cx="2028825" cy="482599"/>
          </a:xfrm>
        </p:grpSpPr>
        <p:sp>
          <p:nvSpPr>
            <p:cNvPr id="447" name="曲線"/>
            <p:cNvSpPr>
              <a:spLocks/>
            </p:cNvSpPr>
            <p:nvPr/>
          </p:nvSpPr>
          <p:spPr>
            <a:xfrm>
              <a:off x="515045" y="5630975"/>
              <a:ext cx="1789311"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799"/>
                  </a:lnTo>
                  <a:lnTo>
                    <a:pt x="14078" y="16285"/>
                  </a:lnTo>
                  <a:lnTo>
                    <a:pt x="12458" y="15771"/>
                  </a:lnTo>
                  <a:lnTo>
                    <a:pt x="10722" y="15771"/>
                  </a:lnTo>
                  <a:lnTo>
                    <a:pt x="8987" y="15771"/>
                  </a:lnTo>
                  <a:lnTo>
                    <a:pt x="7405" y="16285"/>
                  </a:lnTo>
                  <a:lnTo>
                    <a:pt x="5939" y="16799"/>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solidFill>
              <a:schemeClr val="tx1"/>
            </a:solidFill>
            <a:ln cmpd="sng">
              <a:noFill/>
              <a:prstDash val="solid"/>
              <a:miter/>
            </a:ln>
          </p:spPr>
        </p:sp>
        <p:sp>
          <p:nvSpPr>
            <p:cNvPr id="448" name="矩形"/>
            <p:cNvSpPr>
              <a:spLocks/>
            </p:cNvSpPr>
            <p:nvPr/>
          </p:nvSpPr>
          <p:spPr>
            <a:xfrm>
              <a:off x="395288" y="5353050"/>
              <a:ext cx="2028825" cy="423862"/>
            </a:xfrm>
            <a:prstGeom prst="rect">
              <a:avLst/>
            </a:prstGeom>
            <a:solidFill>
              <a:srgbClr val="92D050"/>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免除部分負擔</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52" name="群組"/>
          <p:cNvGrpSpPr>
            <a:grpSpLocks/>
          </p:cNvGrpSpPr>
          <p:nvPr/>
        </p:nvGrpSpPr>
        <p:grpSpPr>
          <a:xfrm>
            <a:off x="395288" y="3625850"/>
            <a:ext cx="2028825" cy="482599"/>
            <a:chOff x="395288" y="3625850"/>
            <a:chExt cx="2028825" cy="482599"/>
          </a:xfrm>
        </p:grpSpPr>
        <p:sp>
          <p:nvSpPr>
            <p:cNvPr id="450" name="曲線"/>
            <p:cNvSpPr>
              <a:spLocks/>
            </p:cNvSpPr>
            <p:nvPr/>
          </p:nvSpPr>
          <p:spPr>
            <a:xfrm>
              <a:off x="515045" y="3903775"/>
              <a:ext cx="1789311" cy="204674"/>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51" name="矩形"/>
            <p:cNvSpPr>
              <a:spLocks/>
            </p:cNvSpPr>
            <p:nvPr/>
          </p:nvSpPr>
          <p:spPr>
            <a:xfrm>
              <a:off x="395288" y="3625850"/>
              <a:ext cx="2028825" cy="423352"/>
            </a:xfrm>
            <a:prstGeom prst="rect">
              <a:avLst/>
            </a:prstGeom>
            <a:solidFill>
              <a:srgbClr val="538E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失　業</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sp>
        <p:nvSpPr>
          <p:cNvPr id="453"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15</a:t>
            </a:fld>
            <a:endParaRPr lang="zh-TW" altLang="en-US" sz="1200">
              <a:solidFill>
                <a:srgbClr val="898989"/>
              </a:solidFill>
              <a:latin typeface="Calibri" charset="0"/>
              <a:ea typeface="新細明體" pitchFamily="18" charset="-120"/>
              <a:cs typeface="新細明體" pitchFamily="18" charset="-120"/>
            </a:endParaRPr>
          </a:p>
        </p:txBody>
      </p:sp>
      <p:grpSp>
        <p:nvGrpSpPr>
          <p:cNvPr id="456" name="群組"/>
          <p:cNvGrpSpPr>
            <a:grpSpLocks/>
          </p:cNvGrpSpPr>
          <p:nvPr/>
        </p:nvGrpSpPr>
        <p:grpSpPr>
          <a:xfrm>
            <a:off x="6588124" y="4292600"/>
            <a:ext cx="2303463" cy="482599"/>
            <a:chOff x="6588124" y="4292600"/>
            <a:chExt cx="2303463" cy="482599"/>
          </a:xfrm>
        </p:grpSpPr>
        <p:sp>
          <p:nvSpPr>
            <p:cNvPr id="454" name="曲線"/>
            <p:cNvSpPr>
              <a:spLocks/>
            </p:cNvSpPr>
            <p:nvPr/>
          </p:nvSpPr>
          <p:spPr>
            <a:xfrm>
              <a:off x="6707877" y="4570525"/>
              <a:ext cx="1789234" cy="204674"/>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39" y="16800"/>
                  </a:lnTo>
                  <a:lnTo>
                    <a:pt x="4589"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55" name="矩形"/>
            <p:cNvSpPr>
              <a:spLocks/>
            </p:cNvSpPr>
            <p:nvPr/>
          </p:nvSpPr>
          <p:spPr>
            <a:xfrm>
              <a:off x="6588124" y="4292600"/>
              <a:ext cx="2303463" cy="423352"/>
            </a:xfrm>
            <a:prstGeom prst="rect">
              <a:avLst/>
            </a:prstGeom>
            <a:solidFill>
              <a:srgbClr val="E866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18</a:t>
              </a: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歲兒少</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grpSp>
        <p:nvGrpSpPr>
          <p:cNvPr id="459" name="群組"/>
          <p:cNvGrpSpPr>
            <a:grpSpLocks/>
          </p:cNvGrpSpPr>
          <p:nvPr/>
        </p:nvGrpSpPr>
        <p:grpSpPr>
          <a:xfrm>
            <a:off x="6588124" y="4868863"/>
            <a:ext cx="2303463" cy="482599"/>
            <a:chOff x="6588124" y="4868863"/>
            <a:chExt cx="2303463" cy="482599"/>
          </a:xfrm>
        </p:grpSpPr>
        <p:sp>
          <p:nvSpPr>
            <p:cNvPr id="457" name="曲線"/>
            <p:cNvSpPr>
              <a:spLocks/>
            </p:cNvSpPr>
            <p:nvPr/>
          </p:nvSpPr>
          <p:spPr>
            <a:xfrm>
              <a:off x="6636025" y="5146788"/>
              <a:ext cx="1789233"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799"/>
                  </a:lnTo>
                  <a:lnTo>
                    <a:pt x="14078" y="16285"/>
                  </a:lnTo>
                  <a:lnTo>
                    <a:pt x="12458" y="15771"/>
                  </a:lnTo>
                  <a:lnTo>
                    <a:pt x="10722" y="15771"/>
                  </a:lnTo>
                  <a:lnTo>
                    <a:pt x="8987" y="15771"/>
                  </a:lnTo>
                  <a:lnTo>
                    <a:pt x="7405" y="16285"/>
                  </a:lnTo>
                  <a:lnTo>
                    <a:pt x="5939" y="16799"/>
                  </a:lnTo>
                  <a:lnTo>
                    <a:pt x="4590"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58" name="矩形"/>
            <p:cNvSpPr>
              <a:spLocks/>
            </p:cNvSpPr>
            <p:nvPr/>
          </p:nvSpPr>
          <p:spPr>
            <a:xfrm>
              <a:off x="6588124" y="4868863"/>
              <a:ext cx="2303463" cy="423351"/>
            </a:xfrm>
            <a:prstGeom prst="rect">
              <a:avLst/>
            </a:prstGeom>
            <a:solidFill>
              <a:srgbClr val="E866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近貧戶</a:t>
              </a:r>
            </a:p>
          </p:txBody>
        </p:sp>
      </p:grpSp>
      <p:grpSp>
        <p:nvGrpSpPr>
          <p:cNvPr id="462" name="群組"/>
          <p:cNvGrpSpPr>
            <a:grpSpLocks/>
          </p:cNvGrpSpPr>
          <p:nvPr/>
        </p:nvGrpSpPr>
        <p:grpSpPr>
          <a:xfrm>
            <a:off x="6588124" y="5445125"/>
            <a:ext cx="2305050" cy="482599"/>
            <a:chOff x="6588124" y="5445125"/>
            <a:chExt cx="2305050" cy="482599"/>
          </a:xfrm>
        </p:grpSpPr>
        <p:sp>
          <p:nvSpPr>
            <p:cNvPr id="460" name="曲線"/>
            <p:cNvSpPr>
              <a:spLocks/>
            </p:cNvSpPr>
            <p:nvPr/>
          </p:nvSpPr>
          <p:spPr>
            <a:xfrm>
              <a:off x="6724187" y="5723050"/>
              <a:ext cx="2032926" cy="204673"/>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799"/>
                  </a:lnTo>
                  <a:lnTo>
                    <a:pt x="14078" y="16285"/>
                  </a:lnTo>
                  <a:lnTo>
                    <a:pt x="12458" y="15771"/>
                  </a:lnTo>
                  <a:lnTo>
                    <a:pt x="10722" y="15771"/>
                  </a:lnTo>
                  <a:lnTo>
                    <a:pt x="8987" y="15771"/>
                  </a:lnTo>
                  <a:lnTo>
                    <a:pt x="7405" y="16285"/>
                  </a:lnTo>
                  <a:lnTo>
                    <a:pt x="5939" y="16799"/>
                  </a:lnTo>
                  <a:lnTo>
                    <a:pt x="4589" y="17485"/>
                  </a:lnTo>
                  <a:lnTo>
                    <a:pt x="3432" y="18171"/>
                  </a:lnTo>
                  <a:lnTo>
                    <a:pt x="2429"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61" name="矩形"/>
            <p:cNvSpPr>
              <a:spLocks/>
            </p:cNvSpPr>
            <p:nvPr/>
          </p:nvSpPr>
          <p:spPr>
            <a:xfrm>
              <a:off x="6588124" y="5445125"/>
              <a:ext cx="2305050" cy="423352"/>
            </a:xfrm>
            <a:prstGeom prst="rect">
              <a:avLst/>
            </a:prstGeom>
            <a:solidFill>
              <a:srgbClr val="E866D5"/>
            </a:solidFill>
            <a:ln w="9525" cmpd="sng">
              <a:noFill/>
              <a:prstDash val="solid"/>
              <a:miter/>
            </a:ln>
          </p:spPr>
        </p:sp>
      </p:grpSp>
      <p:grpSp>
        <p:nvGrpSpPr>
          <p:cNvPr id="465" name="群組"/>
          <p:cNvGrpSpPr>
            <a:grpSpLocks/>
          </p:cNvGrpSpPr>
          <p:nvPr/>
        </p:nvGrpSpPr>
        <p:grpSpPr>
          <a:xfrm>
            <a:off x="6300788" y="5949950"/>
            <a:ext cx="2663824" cy="492124"/>
            <a:chOff x="6300788" y="5949950"/>
            <a:chExt cx="2663824" cy="492124"/>
          </a:xfrm>
        </p:grpSpPr>
        <p:sp>
          <p:nvSpPr>
            <p:cNvPr id="463" name="曲線"/>
            <p:cNvSpPr>
              <a:spLocks/>
            </p:cNvSpPr>
            <p:nvPr/>
          </p:nvSpPr>
          <p:spPr>
            <a:xfrm>
              <a:off x="6445078" y="6237918"/>
              <a:ext cx="2349345" cy="204156"/>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89" y="17485"/>
                  </a:lnTo>
                  <a:lnTo>
                    <a:pt x="3432" y="18171"/>
                  </a:lnTo>
                  <a:lnTo>
                    <a:pt x="2430"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464" name="矩形"/>
            <p:cNvSpPr>
              <a:spLocks/>
            </p:cNvSpPr>
            <p:nvPr/>
          </p:nvSpPr>
          <p:spPr>
            <a:xfrm>
              <a:off x="6300788" y="5949950"/>
              <a:ext cx="2663824" cy="422282"/>
            </a:xfrm>
            <a:prstGeom prst="rect">
              <a:avLst/>
            </a:prstGeom>
            <a:solidFill>
              <a:srgbClr val="E866D5"/>
            </a:solidFill>
            <a:ln w="9525" cmpd="sng">
              <a:noFill/>
              <a:prstDash val="solid"/>
              <a:miter/>
            </a:ln>
          </p:spPr>
          <p:txBody>
            <a:bodyPr vert="horz" wrap="none" lIns="91440" tIns="45720" rIns="91440" bIns="45720" anchor="ctr" anchorCtr="0">
              <a:prstTxWarp prst="textNoShape">
                <a:avLst/>
              </a:prstTxWarp>
            </a:bodyPr>
            <a:lstStyle/>
            <a:p>
              <a:pPr marL="0" indent="0" algn="ctr" fontAlgn="auto">
                <a:lnSpc>
                  <a:spcPct val="100000"/>
                </a:lnSpc>
                <a:spcBef>
                  <a:spcPts val="0"/>
                </a:spcBef>
                <a:spcAft>
                  <a:spcPts val="0"/>
                </a:spcAft>
                <a:buNone/>
              </a:pP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a:p>
              <a:pPr marL="0" indent="0" algn="ctr"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 特殊境遇家庭扶助對象</a:t>
              </a:r>
            </a:p>
            <a:p>
              <a:pPr marL="0" indent="0" algn="ctr" fontAlgn="auto">
                <a:lnSpc>
                  <a:spcPct val="100000"/>
                </a:lnSpc>
                <a:spcBef>
                  <a:spcPts val="0"/>
                </a:spcBef>
                <a:spcAft>
                  <a:spcPts val="0"/>
                </a:spcAft>
                <a:buNone/>
              </a:pPr>
              <a:endPar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sp>
        <p:nvSpPr>
          <p:cNvPr id="466" name="矩形"/>
          <p:cNvSpPr>
            <a:spLocks/>
          </p:cNvSpPr>
          <p:nvPr/>
        </p:nvSpPr>
        <p:spPr>
          <a:xfrm>
            <a:off x="6588124" y="5445125"/>
            <a:ext cx="2305049" cy="40005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914400" lvl="2" indent="-285750" algn="l" fontAlgn="auto">
              <a:lnSpc>
                <a:spcPct val="100000"/>
              </a:lnSpc>
              <a:spcBef>
                <a:spcPts val="0"/>
              </a:spcBef>
              <a:spcAft>
                <a:spcPts val="0"/>
              </a:spcAft>
              <a:buNone/>
            </a:pPr>
            <a:r>
              <a:rPr lang="zh-TW" altLang="en-US"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懷孕婦女</a:t>
            </a:r>
            <a:endParaRPr lang="en-US" altLang="zh-TW" sz="20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Tree>
    <p:extLst>
      <p:ext uri="{BB962C8B-B14F-4D97-AF65-F5344CB8AC3E}">
        <p14:creationId xmlns:p14="http://schemas.microsoft.com/office/powerpoint/2010/main" val="8806913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0" name="文字方塊"/>
          <p:cNvSpPr>
            <a:spLocks noGrp="1"/>
          </p:cNvSpPr>
          <p:nvPr>
            <p:ph type="title"/>
          </p:nvPr>
        </p:nvSpPr>
        <p:spPr>
          <a:xfrm>
            <a:off x="1835150" y="125413"/>
            <a:ext cx="6130925"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eaLnBrk="1" hangingPunct="1">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全民健保滿意度</a:t>
            </a:r>
          </a:p>
        </p:txBody>
      </p:sp>
      <p:sp>
        <p:nvSpPr>
          <p:cNvPr id="472" name="矩形"/>
          <p:cNvSpPr>
            <a:spLocks/>
          </p:cNvSpPr>
          <p:nvPr/>
        </p:nvSpPr>
        <p:spPr>
          <a:xfrm>
            <a:off x="6443663" y="1341437"/>
            <a:ext cx="2016899" cy="461664"/>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a:solidFill>
                  <a:schemeClr val="tx1"/>
                </a:solidFill>
                <a:latin typeface="Calibri" charset="0"/>
                <a:ea typeface="新細明體" pitchFamily="18" charset="-120"/>
                <a:cs typeface="新細明體" pitchFamily="18" charset="-120"/>
              </a:rPr>
              <a:t>(1995-2013</a:t>
            </a:r>
            <a:r>
              <a:rPr lang="zh-TW" altLang="en-US" sz="2400">
                <a:solidFill>
                  <a:schemeClr val="tx1"/>
                </a:solidFill>
                <a:latin typeface="Calibri" charset="0"/>
                <a:ea typeface="新細明體" pitchFamily="18" charset="-120"/>
                <a:cs typeface="新細明體" pitchFamily="18" charset="-120"/>
              </a:rPr>
              <a:t>年</a:t>
            </a:r>
            <a:r>
              <a:rPr lang="en-US" altLang="zh-TW" sz="2400">
                <a:solidFill>
                  <a:schemeClr val="tx1"/>
                </a:solidFill>
                <a:latin typeface="Calibri" charset="0"/>
                <a:ea typeface="新細明體" pitchFamily="18" charset="-120"/>
                <a:cs typeface="新細明體" pitchFamily="18" charset="-120"/>
              </a:rPr>
              <a:t>)</a:t>
            </a:r>
            <a:endParaRPr lang="zh-TW" altLang="en-US" sz="2400">
              <a:solidFill>
                <a:schemeClr val="tx1"/>
              </a:solidFill>
              <a:latin typeface="Calibri" charset="0"/>
              <a:ea typeface="新細明體" pitchFamily="18" charset="-120"/>
              <a:cs typeface="新細明體" pitchFamily="18" charset="-120"/>
            </a:endParaRPr>
          </a:p>
        </p:txBody>
      </p:sp>
      <p:sp>
        <p:nvSpPr>
          <p:cNvPr id="473"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16</a:t>
            </a:fld>
            <a:endParaRPr lang="zh-TW" altLang="en-US" sz="1200">
              <a:solidFill>
                <a:srgbClr val="898989"/>
              </a:solidFill>
              <a:latin typeface="Calibri" charset="0"/>
              <a:ea typeface="新細明體" pitchFamily="18" charset="-120"/>
              <a:cs typeface="新細明體" pitchFamily="18" charset="-120"/>
            </a:endParaRPr>
          </a:p>
        </p:txBody>
      </p:sp>
      <p:pic>
        <p:nvPicPr>
          <p:cNvPr id="474" name="圖片"/>
          <p:cNvPicPr>
            <a:picLocks noChangeAspect="1"/>
          </p:cNvPicPr>
          <p:nvPr/>
        </p:nvPicPr>
        <p:blipFill>
          <a:blip r:embed="rId3" cstate="print">
            <a:lum/>
          </a:blip>
          <a:stretch>
            <a:fillRect/>
          </a:stretch>
        </p:blipFill>
        <p:spPr>
          <a:xfrm>
            <a:off x="0" y="1844824"/>
            <a:ext cx="8964488" cy="4556125"/>
          </a:xfrm>
          <a:prstGeom prst="rect">
            <a:avLst/>
          </a:prstGeom>
          <a:noFill/>
          <a:ln w="9525" cmpd="sng">
            <a:noFill/>
            <a:prstDash val="solid"/>
            <a:miter/>
          </a:ln>
        </p:spPr>
      </p:pic>
    </p:spTree>
    <p:extLst>
      <p:ext uri="{BB962C8B-B14F-4D97-AF65-F5344CB8AC3E}">
        <p14:creationId xmlns:p14="http://schemas.microsoft.com/office/powerpoint/2010/main" val="10774592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 name="文字方塊"/>
          <p:cNvSpPr>
            <a:spLocks noGrp="1"/>
          </p:cNvSpPr>
          <p:nvPr>
            <p:ph type="title"/>
          </p:nvPr>
        </p:nvSpPr>
        <p:spPr>
          <a:xfrm>
            <a:off x="2231740" y="188639"/>
            <a:ext cx="6130925"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en-US" altLang="zh-TW" sz="4000">
                <a:solidFill>
                  <a:schemeClr val="tx1"/>
                </a:solidFill>
                <a:latin typeface="Calibri" charset="0"/>
                <a:ea typeface="新細明體" pitchFamily="18" charset="-120"/>
                <a:cs typeface="Times New Roman" charset="0"/>
              </a:rPr>
              <a:t/>
            </a:r>
            <a:br>
              <a:rPr lang="en-US" altLang="zh-TW" sz="4000">
                <a:solidFill>
                  <a:schemeClr val="tx1"/>
                </a:solidFill>
                <a:latin typeface="Calibri" charset="0"/>
                <a:ea typeface="新細明體" pitchFamily="18" charset="-120"/>
                <a:cs typeface="Times New Roman" charset="0"/>
              </a:rPr>
            </a:br>
            <a:r>
              <a:rPr lang="zh-TW" altLang="en-US" sz="4000" b="1">
                <a:solidFill>
                  <a:srgbClr val="003399"/>
                </a:solidFill>
                <a:latin typeface="微軟正黑體" pitchFamily="34" charset="-120"/>
                <a:ea typeface="微軟正黑體" pitchFamily="34" charset="-120"/>
                <a:cs typeface="Times New Roman" charset="0"/>
              </a:rPr>
              <a:t>臺灣人民健康與國際相近</a:t>
            </a:r>
            <a:r>
              <a:rPr lang="zh-TW" altLang="en-US" sz="4400">
                <a:solidFill>
                  <a:srgbClr val="003399"/>
                </a:solidFill>
                <a:latin typeface="Calibri" charset="0"/>
                <a:ea typeface="新細明體" pitchFamily="18" charset="-120"/>
                <a:cs typeface="Times New Roman" charset="0"/>
              </a:rPr>
              <a:t/>
            </a:r>
            <a:br>
              <a:rPr lang="zh-TW" altLang="en-US" sz="4400">
                <a:solidFill>
                  <a:srgbClr val="003399"/>
                </a:solidFill>
                <a:latin typeface="Calibri" charset="0"/>
                <a:ea typeface="新細明體" pitchFamily="18" charset="-120"/>
                <a:cs typeface="Times New Roman" charset="0"/>
              </a:rPr>
            </a:br>
            <a:endParaRPr lang="zh-TW" altLang="en-US" sz="4400">
              <a:solidFill>
                <a:srgbClr val="003399"/>
              </a:solidFill>
              <a:latin typeface="Calibri" charset="0"/>
              <a:ea typeface="新細明體" pitchFamily="18" charset="-120"/>
              <a:cs typeface="Times New Roman" charset="0"/>
            </a:endParaRPr>
          </a:p>
        </p:txBody>
      </p:sp>
      <p:pic>
        <p:nvPicPr>
          <p:cNvPr id="479" name="圖片"/>
          <p:cNvPicPr>
            <a:picLocks noChangeAspect="1"/>
          </p:cNvPicPr>
          <p:nvPr/>
        </p:nvPicPr>
        <p:blipFill>
          <a:blip r:embed="rId3" cstate="print">
            <a:lum/>
          </a:blip>
          <a:stretch>
            <a:fillRect/>
          </a:stretch>
        </p:blipFill>
        <p:spPr>
          <a:xfrm>
            <a:off x="4052589" y="1484784"/>
            <a:ext cx="4911899" cy="4911938"/>
          </a:xfrm>
          <a:prstGeom prst="rect">
            <a:avLst/>
          </a:prstGeom>
          <a:noFill/>
          <a:ln w="9525" cmpd="sng">
            <a:noFill/>
            <a:prstDash val="solid"/>
            <a:miter/>
          </a:ln>
        </p:spPr>
      </p:pic>
      <p:sp>
        <p:nvSpPr>
          <p:cNvPr id="480" name="矩形"/>
          <p:cNvSpPr>
            <a:spLocks/>
          </p:cNvSpPr>
          <p:nvPr/>
        </p:nvSpPr>
        <p:spPr>
          <a:xfrm>
            <a:off x="4788024" y="1268759"/>
            <a:ext cx="3816548" cy="32316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ts val="1800"/>
              </a:lnSpc>
              <a:spcBef>
                <a:spcPts val="0"/>
              </a:spcBef>
              <a:spcAft>
                <a:spcPts val="0"/>
              </a:spcAft>
              <a:buNone/>
            </a:pPr>
            <a:r>
              <a:rPr lang="zh-TW" altLang="en-US" sz="1800" b="1">
                <a:solidFill>
                  <a:srgbClr val="002060"/>
                </a:solidFill>
                <a:latin typeface="Arial" pitchFamily="34" charset="0"/>
                <a:ea typeface="標楷體" pitchFamily="65" charset="-120"/>
                <a:cs typeface="新細明體" pitchFamily="18" charset="-120"/>
              </a:rPr>
              <a:t>嬰兒死亡率</a:t>
            </a:r>
            <a:r>
              <a:rPr lang="en-US" altLang="zh-TW" sz="1800" b="1">
                <a:solidFill>
                  <a:srgbClr val="002060"/>
                </a:solidFill>
                <a:latin typeface="Arial" pitchFamily="34" charset="0"/>
                <a:ea typeface="標楷體" pitchFamily="65" charset="-120"/>
                <a:cs typeface="新細明體" pitchFamily="18" charset="-120"/>
              </a:rPr>
              <a:t>(</a:t>
            </a:r>
            <a:r>
              <a:rPr lang="zh-TW" altLang="en-US" sz="1800" b="1">
                <a:solidFill>
                  <a:srgbClr val="002060"/>
                </a:solidFill>
                <a:latin typeface="Arial" pitchFamily="34" charset="0"/>
                <a:ea typeface="標楷體" pitchFamily="65" charset="-120"/>
                <a:cs typeface="新細明體" pitchFamily="18" charset="-120"/>
              </a:rPr>
              <a:t>每千名活產數之死亡數</a:t>
            </a:r>
            <a:r>
              <a:rPr lang="en-US" altLang="zh-TW" sz="1800" b="1">
                <a:solidFill>
                  <a:srgbClr val="002060"/>
                </a:solidFill>
                <a:latin typeface="Arial" pitchFamily="34" charset="0"/>
                <a:ea typeface="標楷體" pitchFamily="65" charset="-120"/>
                <a:cs typeface="新細明體" pitchFamily="18" charset="-120"/>
              </a:rPr>
              <a:t>)</a:t>
            </a:r>
            <a:endParaRPr lang="zh-TW" altLang="en-US" sz="1800" b="1">
              <a:solidFill>
                <a:srgbClr val="002060"/>
              </a:solidFill>
              <a:latin typeface="Arial" pitchFamily="34" charset="0"/>
              <a:ea typeface="標楷體" pitchFamily="65" charset="-120"/>
              <a:cs typeface="新細明體" pitchFamily="18" charset="-120"/>
            </a:endParaRPr>
          </a:p>
        </p:txBody>
      </p:sp>
      <p:sp>
        <p:nvSpPr>
          <p:cNvPr id="481" name="矩形"/>
          <p:cNvSpPr>
            <a:spLocks/>
          </p:cNvSpPr>
          <p:nvPr/>
        </p:nvSpPr>
        <p:spPr>
          <a:xfrm>
            <a:off x="4572000" y="6252706"/>
            <a:ext cx="4032498" cy="60529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982599" indent="-982599" algn="l">
              <a:lnSpc>
                <a:spcPts val="2000"/>
              </a:lnSpc>
              <a:spcBef>
                <a:spcPts val="0"/>
              </a:spcBef>
              <a:spcAft>
                <a:spcPts val="0"/>
              </a:spcAft>
              <a:buNone/>
            </a:pPr>
            <a:r>
              <a:rPr lang="zh-TW" altLang="en-US" sz="1400" b="1">
                <a:solidFill>
                  <a:schemeClr val="tx1"/>
                </a:solidFill>
                <a:latin typeface="Times New Roman" charset="0"/>
                <a:ea typeface="標楷體" pitchFamily="65" charset="-120"/>
                <a:cs typeface="Times New Roman" charset="0"/>
              </a:rPr>
              <a:t>資料來源：</a:t>
            </a:r>
            <a:r>
              <a:rPr lang="en-US" altLang="zh-TW" sz="1400" b="1">
                <a:solidFill>
                  <a:schemeClr val="tx1"/>
                </a:solidFill>
                <a:latin typeface="Times New Roman" charset="0"/>
                <a:ea typeface="標楷體" pitchFamily="65" charset="-120"/>
                <a:cs typeface="Times New Roman" charset="0"/>
              </a:rPr>
              <a:t> OECD Health Data 2013 on line                       </a:t>
            </a:r>
            <a:r>
              <a:rPr lang="zh-TW" altLang="en-US" sz="1400" b="1">
                <a:solidFill>
                  <a:schemeClr val="tx1"/>
                </a:solidFill>
                <a:latin typeface="Times New Roman" charset="0"/>
                <a:ea typeface="標楷體" pitchFamily="65" charset="-120"/>
                <a:cs typeface="Times New Roman" charset="0"/>
              </a:rPr>
              <a:t>衛生福利部</a:t>
            </a:r>
            <a:r>
              <a:rPr lang="en-US" altLang="zh-TW" sz="1400" b="1">
                <a:solidFill>
                  <a:schemeClr val="tx1"/>
                </a:solidFill>
                <a:latin typeface="Times New Roman" charset="0"/>
                <a:ea typeface="標楷體" pitchFamily="65" charset="-120"/>
                <a:cs typeface="Times New Roman" charset="0"/>
              </a:rPr>
              <a:t>2012</a:t>
            </a:r>
            <a:endParaRPr lang="zh-TW" altLang="en-US" sz="1400" b="1">
              <a:solidFill>
                <a:schemeClr val="tx1"/>
              </a:solidFill>
              <a:latin typeface="Times New Roman" charset="0"/>
              <a:ea typeface="標楷體" pitchFamily="65" charset="-120"/>
              <a:cs typeface="Times New Roman" charset="0"/>
            </a:endParaRPr>
          </a:p>
        </p:txBody>
      </p:sp>
      <p:sp>
        <p:nvSpPr>
          <p:cNvPr id="482" name="矩形"/>
          <p:cNvSpPr>
            <a:spLocks/>
          </p:cNvSpPr>
          <p:nvPr/>
        </p:nvSpPr>
        <p:spPr>
          <a:xfrm>
            <a:off x="395536" y="6180698"/>
            <a:ext cx="3672408" cy="60529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274574" indent="-274574" algn="l">
              <a:lnSpc>
                <a:spcPts val="2000"/>
              </a:lnSpc>
              <a:spcBef>
                <a:spcPts val="0"/>
              </a:spcBef>
              <a:spcAft>
                <a:spcPts val="0"/>
              </a:spcAft>
              <a:buNone/>
            </a:pPr>
            <a:r>
              <a:rPr lang="zh-TW" altLang="en-US" sz="1400" b="1">
                <a:solidFill>
                  <a:schemeClr val="tx1"/>
                </a:solidFill>
                <a:latin typeface="Times New Roman" charset="0"/>
                <a:ea typeface="標楷體" pitchFamily="65" charset="-120"/>
                <a:cs typeface="Times New Roman" charset="0"/>
              </a:rPr>
              <a:t>資料來源：</a:t>
            </a:r>
            <a:r>
              <a:rPr lang="en-US" altLang="zh-TW" sz="1400" b="1">
                <a:solidFill>
                  <a:schemeClr val="tx1"/>
                </a:solidFill>
                <a:latin typeface="Times New Roman" charset="0"/>
                <a:ea typeface="標楷體" pitchFamily="65" charset="-120"/>
                <a:cs typeface="Times New Roman" charset="0"/>
              </a:rPr>
              <a:t>OECD Health Data 2013 on line</a:t>
            </a:r>
          </a:p>
          <a:p>
            <a:pPr marL="900049" indent="0" algn="l">
              <a:lnSpc>
                <a:spcPts val="2000"/>
              </a:lnSpc>
              <a:spcBef>
                <a:spcPts val="0"/>
              </a:spcBef>
              <a:spcAft>
                <a:spcPts val="0"/>
              </a:spcAft>
              <a:buNone/>
            </a:pPr>
            <a:r>
              <a:rPr lang="en-US" altLang="zh-TW" sz="1400" b="1">
                <a:solidFill>
                  <a:schemeClr val="tx1"/>
                </a:solidFill>
                <a:latin typeface="Times New Roman" charset="0"/>
                <a:ea typeface="標楷體" pitchFamily="65" charset="-120"/>
                <a:cs typeface="Times New Roman" charset="0"/>
              </a:rPr>
              <a:t> </a:t>
            </a:r>
            <a:r>
              <a:rPr lang="zh-TW" altLang="en-US" sz="1400" b="1">
                <a:solidFill>
                  <a:schemeClr val="tx1"/>
                </a:solidFill>
                <a:latin typeface="Times New Roman" charset="0"/>
                <a:ea typeface="標楷體" pitchFamily="65" charset="-120"/>
                <a:cs typeface="Times New Roman" charset="0"/>
              </a:rPr>
              <a:t>內政部</a:t>
            </a:r>
            <a:r>
              <a:rPr lang="en-US" altLang="zh-TW" sz="1400" b="1">
                <a:solidFill>
                  <a:schemeClr val="tx1"/>
                </a:solidFill>
                <a:latin typeface="Times New Roman" charset="0"/>
                <a:ea typeface="標楷體" pitchFamily="65" charset="-120"/>
                <a:cs typeface="Times New Roman" charset="0"/>
              </a:rPr>
              <a:t>2012</a:t>
            </a:r>
            <a:endParaRPr lang="zh-TW" altLang="en-US" sz="1400" b="1">
              <a:solidFill>
                <a:schemeClr val="tx1"/>
              </a:solidFill>
              <a:latin typeface="Times New Roman" charset="0"/>
              <a:ea typeface="標楷體" pitchFamily="65" charset="-120"/>
              <a:cs typeface="Times New Roman" charset="0"/>
            </a:endParaRPr>
          </a:p>
        </p:txBody>
      </p:sp>
      <p:sp>
        <p:nvSpPr>
          <p:cNvPr id="483" name="直線"/>
          <p:cNvSpPr>
            <a:spLocks/>
          </p:cNvSpPr>
          <p:nvPr/>
        </p:nvSpPr>
        <p:spPr>
          <a:xfrm>
            <a:off x="395536" y="1412776"/>
            <a:ext cx="1584175" cy="504056"/>
          </a:xfrm>
          <a:prstGeom prst="line">
            <a:avLst/>
          </a:prstGeom>
          <a:solidFill>
            <a:schemeClr val="accent1"/>
          </a:solidFill>
          <a:ln w="9525" cmpd="sng">
            <a:solidFill>
              <a:srgbClr val="000000"/>
            </a:solidFill>
            <a:prstDash val="solid"/>
            <a:miter/>
          </a:ln>
        </p:spPr>
      </p:sp>
      <p:pic>
        <p:nvPicPr>
          <p:cNvPr id="484" name="圖片"/>
          <p:cNvPicPr>
            <a:picLocks noChangeAspect="1"/>
          </p:cNvPicPr>
          <p:nvPr/>
        </p:nvPicPr>
        <p:blipFill>
          <a:blip r:embed="rId4" cstate="print">
            <a:lum/>
          </a:blip>
          <a:stretch>
            <a:fillRect/>
          </a:stretch>
        </p:blipFill>
        <p:spPr>
          <a:xfrm>
            <a:off x="395536" y="1412776"/>
            <a:ext cx="3528392" cy="4839583"/>
          </a:xfrm>
          <a:prstGeom prst="rect">
            <a:avLst/>
          </a:prstGeom>
          <a:noFill/>
          <a:ln w="9525" cmpd="sng">
            <a:noFill/>
            <a:prstDash val="solid"/>
            <a:miter/>
          </a:ln>
        </p:spPr>
      </p:pic>
      <p:sp>
        <p:nvSpPr>
          <p:cNvPr id="485"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17</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3828551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9" name="矩形"/>
          <p:cNvSpPr>
            <a:spLocks/>
          </p:cNvSpPr>
          <p:nvPr/>
        </p:nvSpPr>
        <p:spPr>
          <a:xfrm>
            <a:off x="142305" y="6073899"/>
            <a:ext cx="8659812" cy="336549"/>
          </a:xfrm>
          <a:prstGeom prst="rect">
            <a:avLst/>
          </a:prstGeom>
          <a:noFill/>
          <a:ln w="9525" cmpd="sng">
            <a:noFill/>
            <a:prstDash val="solid"/>
            <a:miter/>
          </a:ln>
        </p:spPr>
      </p:sp>
      <p:pic>
        <p:nvPicPr>
          <p:cNvPr id="490" name="圖片"/>
          <p:cNvPicPr>
            <a:picLocks noChangeAspect="1"/>
          </p:cNvPicPr>
          <p:nvPr/>
        </p:nvPicPr>
        <p:blipFill>
          <a:blip r:embed="rId3" cstate="print">
            <a:lum/>
          </a:blip>
          <a:stretch>
            <a:fillRect/>
          </a:stretch>
        </p:blipFill>
        <p:spPr>
          <a:xfrm>
            <a:off x="0" y="1268759"/>
            <a:ext cx="4587875" cy="5328591"/>
          </a:xfrm>
          <a:prstGeom prst="rect">
            <a:avLst/>
          </a:prstGeom>
          <a:noFill/>
          <a:ln w="9525" cmpd="sng">
            <a:noFill/>
            <a:prstDash val="solid"/>
            <a:miter/>
          </a:ln>
        </p:spPr>
      </p:pic>
      <p:pic>
        <p:nvPicPr>
          <p:cNvPr id="491" name="圖片"/>
          <p:cNvPicPr>
            <a:picLocks noChangeAspect="1"/>
          </p:cNvPicPr>
          <p:nvPr/>
        </p:nvPicPr>
        <p:blipFill>
          <a:blip r:embed="rId4" cstate="print">
            <a:lum/>
          </a:blip>
          <a:stretch>
            <a:fillRect/>
          </a:stretch>
        </p:blipFill>
        <p:spPr>
          <a:xfrm>
            <a:off x="4320480" y="1268759"/>
            <a:ext cx="4659883" cy="5394324"/>
          </a:xfrm>
          <a:prstGeom prst="rect">
            <a:avLst/>
          </a:prstGeom>
          <a:noFill/>
          <a:ln w="9525" cmpd="sng">
            <a:noFill/>
            <a:prstDash val="solid"/>
            <a:miter/>
          </a:ln>
        </p:spPr>
      </p:pic>
      <p:sp>
        <p:nvSpPr>
          <p:cNvPr id="492" name="矩形"/>
          <p:cNvSpPr>
            <a:spLocks/>
          </p:cNvSpPr>
          <p:nvPr/>
        </p:nvSpPr>
        <p:spPr>
          <a:xfrm>
            <a:off x="2051720" y="404663"/>
            <a:ext cx="6695950" cy="58420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3200" b="1">
                <a:solidFill>
                  <a:srgbClr val="003399"/>
                </a:solidFill>
                <a:latin typeface="微軟正黑體" pitchFamily="34" charset="-120"/>
                <a:ea typeface="微軟正黑體" pitchFamily="34" charset="-120"/>
                <a:cs typeface="全真楷書" pitchFamily="49" charset="-120"/>
              </a:rPr>
              <a:t>我國醫療費用與世界主要國家之比較</a:t>
            </a:r>
          </a:p>
        </p:txBody>
      </p:sp>
      <p:sp>
        <p:nvSpPr>
          <p:cNvPr id="493"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18</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3989284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6" name="圖片"/>
          <p:cNvPicPr>
            <a:picLocks noChangeAspect="1"/>
          </p:cNvPicPr>
          <p:nvPr/>
        </p:nvPicPr>
        <p:blipFill>
          <a:blip r:embed="rId3" cstate="print">
            <a:lum/>
          </a:blip>
          <a:stretch>
            <a:fillRect/>
          </a:stretch>
        </p:blipFill>
        <p:spPr>
          <a:xfrm>
            <a:off x="0" y="1412776"/>
            <a:ext cx="7416800" cy="5040412"/>
          </a:xfrm>
          <a:prstGeom prst="rect">
            <a:avLst/>
          </a:prstGeom>
          <a:noFill/>
          <a:ln w="9525" cmpd="sng">
            <a:noFill/>
            <a:prstDash val="solid"/>
            <a:miter/>
          </a:ln>
        </p:spPr>
      </p:pic>
      <p:sp>
        <p:nvSpPr>
          <p:cNvPr id="497" name="文字方塊"/>
          <p:cNvSpPr>
            <a:spLocks noGrp="1"/>
          </p:cNvSpPr>
          <p:nvPr>
            <p:ph type="title"/>
          </p:nvPr>
        </p:nvSpPr>
        <p:spPr>
          <a:xfrm>
            <a:off x="1944340" y="188639"/>
            <a:ext cx="7020272" cy="9144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3200" b="1">
                <a:solidFill>
                  <a:srgbClr val="003399"/>
                </a:solidFill>
                <a:latin typeface="微軟正黑體" pitchFamily="34" charset="-120"/>
                <a:ea typeface="微軟正黑體" pitchFamily="34" charset="-120"/>
                <a:cs typeface="Times New Roman" charset="0"/>
              </a:rPr>
              <a:t>行政成本佔醫療費用比例之國際比較</a:t>
            </a:r>
          </a:p>
        </p:txBody>
      </p:sp>
      <p:sp>
        <p:nvSpPr>
          <p:cNvPr id="498" name="矩形"/>
          <p:cNvSpPr>
            <a:spLocks/>
          </p:cNvSpPr>
          <p:nvPr/>
        </p:nvSpPr>
        <p:spPr>
          <a:xfrm>
            <a:off x="4463828" y="4828665"/>
            <a:ext cx="4267421" cy="55399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ts val="1800"/>
              </a:lnSpc>
              <a:spcBef>
                <a:spcPts val="0"/>
              </a:spcBef>
              <a:spcAft>
                <a:spcPts val="0"/>
              </a:spcAft>
              <a:buNone/>
            </a:pPr>
            <a:r>
              <a:rPr lang="zh-TW" altLang="en-US" sz="1200" b="1">
                <a:solidFill>
                  <a:schemeClr val="tx1"/>
                </a:solidFill>
                <a:latin typeface="Arial" pitchFamily="34" charset="0"/>
                <a:ea typeface="標楷體" pitchFamily="65" charset="-120"/>
                <a:cs typeface="Times New Roman" charset="0"/>
              </a:rPr>
              <a:t>資料來源：</a:t>
            </a:r>
            <a:r>
              <a:rPr lang="en-US" altLang="zh-TW" sz="1200" b="1">
                <a:solidFill>
                  <a:schemeClr val="tx1"/>
                </a:solidFill>
                <a:latin typeface="Arial" pitchFamily="34" charset="0"/>
                <a:ea typeface="標楷體" pitchFamily="65" charset="-120"/>
                <a:cs typeface="Times New Roman" charset="0"/>
              </a:rPr>
              <a:t>OECD Health Data 2013;</a:t>
            </a:r>
          </a:p>
          <a:p>
            <a:pPr marL="0" indent="0" algn="l">
              <a:lnSpc>
                <a:spcPts val="1800"/>
              </a:lnSpc>
              <a:spcBef>
                <a:spcPts val="0"/>
              </a:spcBef>
              <a:spcAft>
                <a:spcPts val="0"/>
              </a:spcAft>
              <a:buNone/>
            </a:pPr>
            <a:r>
              <a:rPr lang="en-US" altLang="zh-TW" sz="1200" b="1">
                <a:solidFill>
                  <a:schemeClr val="tx1"/>
                </a:solidFill>
                <a:latin typeface="Arial" pitchFamily="34" charset="0"/>
                <a:ea typeface="標楷體" pitchFamily="65" charset="-120"/>
                <a:cs typeface="Times New Roman" charset="0"/>
              </a:rPr>
              <a:t>                     </a:t>
            </a:r>
            <a:r>
              <a:rPr lang="zh-TW" altLang="en-US" sz="1200" b="1">
                <a:solidFill>
                  <a:schemeClr val="tx1"/>
                </a:solidFill>
                <a:latin typeface="Arial" pitchFamily="34" charset="0"/>
                <a:ea typeface="標楷體" pitchFamily="65" charset="-120"/>
                <a:cs typeface="Times New Roman" charset="0"/>
              </a:rPr>
              <a:t>衛生福利部中央健康保險署</a:t>
            </a:r>
            <a:r>
              <a:rPr lang="en-US" altLang="zh-TW" sz="1200" b="1">
                <a:solidFill>
                  <a:schemeClr val="tx1"/>
                </a:solidFill>
                <a:latin typeface="Arial" pitchFamily="34" charset="0"/>
                <a:ea typeface="標楷體" pitchFamily="65" charset="-120"/>
                <a:cs typeface="Times New Roman" charset="0"/>
              </a:rPr>
              <a:t>2013</a:t>
            </a:r>
            <a:endParaRPr lang="zh-TW" altLang="en-US" sz="1200" b="1">
              <a:solidFill>
                <a:schemeClr val="tx1"/>
              </a:solidFill>
              <a:latin typeface="Arial" pitchFamily="34" charset="0"/>
              <a:ea typeface="標楷體" pitchFamily="65" charset="-120"/>
              <a:cs typeface="Times New Roman" charset="0"/>
            </a:endParaRPr>
          </a:p>
        </p:txBody>
      </p:sp>
      <p:pic>
        <p:nvPicPr>
          <p:cNvPr id="499" name="圖片"/>
          <p:cNvPicPr>
            <a:picLocks noChangeAspect="1"/>
          </p:cNvPicPr>
          <p:nvPr/>
        </p:nvPicPr>
        <p:blipFill>
          <a:blip r:embed="rId4" cstate="print">
            <a:lum/>
          </a:blip>
          <a:stretch>
            <a:fillRect/>
          </a:stretch>
        </p:blipFill>
        <p:spPr>
          <a:xfrm>
            <a:off x="5015919" y="2553061"/>
            <a:ext cx="3948692" cy="2244363"/>
          </a:xfrm>
          <a:prstGeom prst="rect">
            <a:avLst/>
          </a:prstGeom>
          <a:noFill/>
          <a:ln w="9525" cmpd="sng">
            <a:noFill/>
            <a:prstDash val="solid"/>
            <a:miter/>
          </a:ln>
        </p:spPr>
      </p:pic>
      <p:sp>
        <p:nvSpPr>
          <p:cNvPr id="500" name="矩形"/>
          <p:cNvSpPr>
            <a:spLocks/>
          </p:cNvSpPr>
          <p:nvPr/>
        </p:nvSpPr>
        <p:spPr>
          <a:xfrm>
            <a:off x="5602743" y="2516468"/>
            <a:ext cx="3145968" cy="40929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1600" b="1">
                <a:solidFill>
                  <a:srgbClr val="7030A0"/>
                </a:solidFill>
                <a:latin typeface="標楷體" pitchFamily="65" charset="-120"/>
                <a:ea typeface="標楷體" pitchFamily="65" charset="-120"/>
                <a:cs typeface="新細明體" pitchFamily="18" charset="-120"/>
              </a:rPr>
              <a:t>台灣全民健保行政成本支出趨勢圖</a:t>
            </a:r>
          </a:p>
        </p:txBody>
      </p:sp>
      <p:sp>
        <p:nvSpPr>
          <p:cNvPr id="501"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19</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7922010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a:t>
            </a:fld>
            <a:endParaRPr lang="zh-TW" altLang="en-US" sz="1200">
              <a:solidFill>
                <a:srgbClr val="898989"/>
              </a:solidFill>
              <a:latin typeface="Calibri" charset="0"/>
              <a:ea typeface="新細明體" pitchFamily="18" charset="-120"/>
              <a:cs typeface="新細明體" pitchFamily="18" charset="-120"/>
            </a:endParaRPr>
          </a:p>
        </p:txBody>
      </p:sp>
      <p:sp>
        <p:nvSpPr>
          <p:cNvPr id="38" name="文字方塊"/>
          <p:cNvSpPr>
            <a:spLocks noGrp="1"/>
          </p:cNvSpPr>
          <p:nvPr>
            <p:ph type="title"/>
          </p:nvPr>
        </p:nvSpPr>
        <p:spPr>
          <a:xfrm>
            <a:off x="2555776" y="44624"/>
            <a:ext cx="4104456"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大綱</a:t>
            </a:r>
          </a:p>
        </p:txBody>
      </p:sp>
      <p:sp>
        <p:nvSpPr>
          <p:cNvPr id="39" name="矩形"/>
          <p:cNvSpPr>
            <a:spLocks/>
          </p:cNvSpPr>
          <p:nvPr/>
        </p:nvSpPr>
        <p:spPr>
          <a:xfrm>
            <a:off x="1547664" y="2132856"/>
            <a:ext cx="6336703" cy="2736344"/>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eaLnBrk="0" fontAlgn="base" latinLnBrk="0" hangingPunct="0">
              <a:lnSpc>
                <a:spcPct val="100000"/>
              </a:lnSpc>
              <a:spcBef>
                <a:spcPct val="20000"/>
              </a:spcBef>
              <a:spcAft>
                <a:spcPts val="0"/>
              </a:spcAft>
              <a:buNone/>
            </a:pPr>
            <a:r>
              <a:rPr lang="zh-TW" altLang="en-US" sz="3200" b="0" i="0" u="none" strike="noStrike" kern="1200" cap="none" spc="0" baseline="0" dirty="0">
                <a:solidFill>
                  <a:schemeClr val="tx1"/>
                </a:solidFill>
                <a:latin typeface="微軟正黑體" pitchFamily="34" charset="-120"/>
                <a:ea typeface="微軟正黑體" pitchFamily="34" charset="-120"/>
                <a:cs typeface="新細明體" pitchFamily="18" charset="-120"/>
              </a:rPr>
              <a:t>◎全民健康保險介紹</a:t>
            </a:r>
          </a:p>
          <a:p>
            <a:pPr marL="342900" indent="-342900" algn="l" eaLnBrk="0" hangingPunct="0">
              <a:lnSpc>
                <a:spcPct val="100000"/>
              </a:lnSpc>
              <a:spcBef>
                <a:spcPct val="20000"/>
              </a:spcBef>
              <a:spcAft>
                <a:spcPts val="0"/>
              </a:spcAft>
              <a:buNone/>
            </a:pPr>
            <a:r>
              <a:rPr lang="zh-TW" altLang="en-US" sz="3200" b="0" i="0" u="none" strike="noStrike" kern="1200" cap="none" spc="0" baseline="0" dirty="0">
                <a:solidFill>
                  <a:schemeClr val="tx1"/>
                </a:solidFill>
                <a:latin typeface="微軟正黑體" pitchFamily="34" charset="-120"/>
                <a:ea typeface="微軟正黑體" pitchFamily="34" charset="-120"/>
                <a:cs typeface="新細明體" pitchFamily="18" charset="-120"/>
              </a:rPr>
              <a:t>◎</a:t>
            </a:r>
            <a:r>
              <a:rPr lang="zh-TW" altLang="en-US" sz="3200" dirty="0">
                <a:solidFill>
                  <a:schemeClr val="tx1"/>
                </a:solidFill>
                <a:latin typeface="微軟正黑體" pitchFamily="34" charset="-120"/>
                <a:ea typeface="微軟正黑體" pitchFamily="34" charset="-120"/>
                <a:cs typeface="新細明體" pitchFamily="18" charset="-120"/>
              </a:rPr>
              <a:t>二代健保重大改革</a:t>
            </a:r>
            <a:endParaRPr lang="zh-TW" altLang="en-US" sz="3200" b="0" i="0" u="none" strike="noStrike" kern="1200" cap="none" spc="0" baseline="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r>
              <a:rPr lang="zh-TW" altLang="en-US" sz="3200" b="0" i="0" u="none" strike="noStrike" kern="1200" cap="none" spc="0" baseline="0" dirty="0" smtClean="0">
                <a:solidFill>
                  <a:schemeClr val="tx1"/>
                </a:solidFill>
                <a:latin typeface="微軟正黑體" pitchFamily="34" charset="-120"/>
                <a:ea typeface="微軟正黑體" pitchFamily="34" charset="-120"/>
                <a:cs typeface="新細明體" pitchFamily="18" charset="-120"/>
              </a:rPr>
              <a:t>◎近年來</a:t>
            </a:r>
            <a:r>
              <a:rPr lang="zh-TW" altLang="en-US" sz="3200" dirty="0" smtClean="0">
                <a:latin typeface="微軟正黑體" pitchFamily="34" charset="-120"/>
                <a:ea typeface="微軟正黑體" pitchFamily="34" charset="-120"/>
                <a:cs typeface="新細明體" pitchFamily="18" charset="-120"/>
              </a:rPr>
              <a:t>全民</a:t>
            </a:r>
            <a:r>
              <a:rPr lang="zh-TW" altLang="en-US" sz="3200" b="0" i="0" u="none" strike="noStrike" kern="1200" cap="none" spc="0" baseline="0" dirty="0" smtClean="0">
                <a:solidFill>
                  <a:schemeClr val="tx1"/>
                </a:solidFill>
                <a:latin typeface="微軟正黑體" pitchFamily="34" charset="-120"/>
                <a:ea typeface="微軟正黑體" pitchFamily="34" charset="-120"/>
                <a:cs typeface="新細明體" pitchFamily="18" charset="-120"/>
              </a:rPr>
              <a:t>健保工作</a:t>
            </a:r>
            <a:r>
              <a:rPr lang="zh-TW" altLang="en-US" sz="3200" b="0" i="0" u="none" strike="noStrike" kern="1200" cap="none" spc="0" baseline="0" dirty="0">
                <a:solidFill>
                  <a:schemeClr val="tx1"/>
                </a:solidFill>
                <a:latin typeface="微軟正黑體" pitchFamily="34" charset="-120"/>
                <a:ea typeface="微軟正黑體" pitchFamily="34" charset="-120"/>
                <a:cs typeface="新細明體" pitchFamily="18" charset="-120"/>
              </a:rPr>
              <a:t>重點</a:t>
            </a: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hangingPunct="0">
              <a:lnSpc>
                <a:spcPct val="100000"/>
              </a:lnSpc>
              <a:spcBef>
                <a:spcPct val="20000"/>
              </a:spcBef>
              <a:spcAft>
                <a:spcPts val="0"/>
              </a:spcAft>
              <a:buNone/>
            </a:pPr>
            <a:r>
              <a:rPr lang="zh-TW" altLang="en-US" sz="3200" dirty="0">
                <a:solidFill>
                  <a:schemeClr val="tx1"/>
                </a:solidFill>
                <a:latin typeface="微軟正黑體" pitchFamily="34" charset="-120"/>
                <a:ea typeface="微軟正黑體" pitchFamily="34" charset="-120"/>
                <a:cs typeface="新細明體" pitchFamily="18" charset="-120"/>
              </a:rPr>
              <a:t>◎</a:t>
            </a:r>
            <a:r>
              <a:rPr lang="zh-TW" altLang="en-US" sz="3200" dirty="0" smtClean="0">
                <a:solidFill>
                  <a:schemeClr val="tx1"/>
                </a:solidFill>
                <a:latin typeface="微軟正黑體" pitchFamily="34" charset="-120"/>
                <a:ea typeface="微軟正黑體" pitchFamily="34" charset="-120"/>
                <a:cs typeface="新細明體" pitchFamily="18" charset="-120"/>
              </a:rPr>
              <a:t>未來方向</a:t>
            </a: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hangingPunct="0">
              <a:lnSpc>
                <a:spcPct val="100000"/>
              </a:lnSpc>
              <a:spcBef>
                <a:spcPct val="20000"/>
              </a:spcBef>
              <a:spcAft>
                <a:spcPts val="0"/>
              </a:spcAft>
              <a:buNone/>
            </a:pPr>
            <a:endParaRPr lang="en-US" altLang="zh-TW" sz="3200" dirty="0">
              <a:solidFill>
                <a:schemeClr val="tx1"/>
              </a:solidFill>
              <a:latin typeface="標楷體" pitchFamily="65" charset="-120"/>
              <a:ea typeface="標楷體" pitchFamily="65" charset="-120"/>
              <a:cs typeface="新細明體" pitchFamily="18" charset="-120"/>
            </a:endParaRPr>
          </a:p>
          <a:p>
            <a:pPr marL="342900" indent="-342900" algn="l" eaLnBrk="0" hangingPunct="0">
              <a:lnSpc>
                <a:spcPct val="100000"/>
              </a:lnSpc>
              <a:spcBef>
                <a:spcPct val="20000"/>
              </a:spcBef>
              <a:spcAft>
                <a:spcPts val="0"/>
              </a:spcAft>
              <a:buNone/>
            </a:pPr>
            <a:endParaRPr lang="en-US" altLang="zh-TW" sz="3200" dirty="0">
              <a:solidFill>
                <a:schemeClr val="tx1"/>
              </a:solidFill>
              <a:latin typeface="標楷體" pitchFamily="65" charset="-120"/>
              <a:ea typeface="標楷體" pitchFamily="65" charset="-120"/>
              <a:cs typeface="新細明體" pitchFamily="18" charset="-120"/>
            </a:endParaRPr>
          </a:p>
          <a:p>
            <a:pPr marL="342900" indent="-342900" algn="l" eaLnBrk="0" hangingPunct="0">
              <a:lnSpc>
                <a:spcPct val="100000"/>
              </a:lnSpc>
              <a:spcBef>
                <a:spcPct val="20000"/>
              </a:spcBef>
              <a:spcAft>
                <a:spcPts val="0"/>
              </a:spcAft>
              <a:buNone/>
            </a:pPr>
            <a:endParaRPr lang="en-US" altLang="zh-TW" sz="3200" dirty="0">
              <a:solidFill>
                <a:schemeClr val="tx1"/>
              </a:solidFill>
              <a:latin typeface="標楷體" pitchFamily="65" charset="-120"/>
              <a:ea typeface="標楷體" pitchFamily="65" charset="-120"/>
              <a:cs typeface="新細明體" pitchFamily="18" charset="-120"/>
            </a:endParaRPr>
          </a:p>
          <a:p>
            <a:pPr marL="342900" indent="-342900" algn="l" ea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en-US" altLang="zh-TW" sz="3200" dirty="0">
              <a:solidFill>
                <a:schemeClr val="tx1"/>
              </a:solidFill>
              <a:latin typeface="微軟正黑體" pitchFamily="34" charset="-120"/>
              <a:ea typeface="微軟正黑體" pitchFamily="34" charset="-120"/>
              <a:cs typeface="新細明體" pitchFamily="18" charset="-120"/>
            </a:endParaRPr>
          </a:p>
          <a:p>
            <a:pPr marL="342900" indent="-342900" algn="l" eaLnBrk="0" fontAlgn="base" latinLnBrk="0" hangingPunct="0">
              <a:lnSpc>
                <a:spcPct val="100000"/>
              </a:lnSpc>
              <a:spcBef>
                <a:spcPct val="20000"/>
              </a:spcBef>
              <a:spcAft>
                <a:spcPts val="0"/>
              </a:spcAft>
              <a:buNone/>
            </a:pPr>
            <a:endParaRPr lang="zh-TW" altLang="en-US" sz="2000" b="0" i="0" u="none" strike="noStrike" kern="1200" cap="none" spc="0" baseline="0" dirty="0">
              <a:solidFill>
                <a:schemeClr val="tx1"/>
              </a:solidFill>
              <a:latin typeface="微軟正黑體" pitchFamily="34" charset="-120"/>
              <a:ea typeface="微軟正黑體" pitchFamily="34" charset="-120"/>
              <a:cs typeface="新細明體" pitchFamily="18" charset="-120"/>
            </a:endParaRPr>
          </a:p>
        </p:txBody>
      </p:sp>
    </p:spTree>
    <p:extLst>
      <p:ext uri="{BB962C8B-B14F-4D97-AF65-F5344CB8AC3E}">
        <p14:creationId xmlns:p14="http://schemas.microsoft.com/office/powerpoint/2010/main" val="264935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4" name="文字方塊"/>
          <p:cNvSpPr>
            <a:spLocks noGrp="1"/>
          </p:cNvSpPr>
          <p:nvPr>
            <p:ph type="title"/>
          </p:nvPr>
        </p:nvSpPr>
        <p:spPr>
          <a:xfrm>
            <a:off x="2051650" y="332570"/>
            <a:ext cx="6130925"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l">
              <a:lnSpc>
                <a:spcPct val="100000"/>
              </a:lnSpc>
              <a:spcBef>
                <a:spcPts val="0"/>
              </a:spcBef>
              <a:spcAft>
                <a:spcPts val="0"/>
              </a:spcAft>
              <a:buNone/>
            </a:pPr>
            <a:r>
              <a:rPr lang="zh-TW" altLang="en-US" sz="4400" b="1" dirty="0">
                <a:solidFill>
                  <a:srgbClr val="548DFE"/>
                </a:solidFill>
                <a:latin typeface="微軟正黑體" pitchFamily="34" charset="-120"/>
                <a:ea typeface="微軟正黑體" pitchFamily="34" charset="-120"/>
                <a:cs typeface="Times New Roman" charset="0"/>
              </a:rPr>
              <a:t>        </a:t>
            </a:r>
            <a:r>
              <a:rPr lang="zh-TW" altLang="en-US" sz="4400" b="1" dirty="0">
                <a:solidFill>
                  <a:srgbClr val="003399"/>
                </a:solidFill>
                <a:latin typeface="微軟正黑體" pitchFamily="34" charset="-120"/>
                <a:ea typeface="微軟正黑體" pitchFamily="34" charset="-120"/>
                <a:cs typeface="Times New Roman" charset="0"/>
              </a:rPr>
              <a:t>國際評論佳</a:t>
            </a:r>
            <a:endParaRPr lang="zh-TW" altLang="en-US" sz="4400" dirty="0">
              <a:solidFill>
                <a:srgbClr val="003399"/>
              </a:solidFill>
              <a:latin typeface="Calibri" charset="0"/>
              <a:ea typeface="新細明體" pitchFamily="18" charset="-120"/>
              <a:cs typeface="Times New Roman" charset="0"/>
            </a:endParaRPr>
          </a:p>
        </p:txBody>
      </p:sp>
      <p:graphicFrame>
        <p:nvGraphicFramePr>
          <p:cNvPr id="505" name="表格"/>
          <p:cNvGraphicFramePr>
            <a:graphicFrameLocks noGrp="1"/>
          </p:cNvGraphicFramePr>
          <p:nvPr>
            <p:ph type="tbl"/>
            <p:extLst/>
          </p:nvPr>
        </p:nvGraphicFramePr>
        <p:xfrm>
          <a:off x="457200" y="1600200"/>
          <a:ext cx="8229559" cy="4663553"/>
        </p:xfrm>
        <a:graphic>
          <a:graphicData uri="http://schemas.openxmlformats.org/drawingml/2006/table">
            <a:tbl>
              <a:tblPr bandRow="1"/>
              <a:tblGrid>
                <a:gridCol w="1450483"/>
                <a:gridCol w="6120671"/>
                <a:gridCol w="658405"/>
              </a:tblGrid>
              <a:tr h="689364">
                <a:tc rowSpan="4">
                  <a:txBody>
                    <a:bodyPr/>
                    <a:lstStyle/>
                    <a:p>
                      <a:pPr marL="0" indent="0" algn="l" eaLnBrk="1" latinLnBrk="0" hangingPunct="1">
                        <a:lnSpc>
                          <a:spcPct val="100000"/>
                        </a:lnSpc>
                        <a:spcBef>
                          <a:spcPts val="0"/>
                        </a:spcBef>
                        <a:spcAft>
                          <a:spcPts val="0"/>
                        </a:spcAft>
                        <a:buNone/>
                      </a:pPr>
                      <a:endParaRPr lang="en-US" altLang="zh-TW" sz="1800" b="1" kern="1200">
                        <a:solidFill>
                          <a:srgbClr val="FFFFFF"/>
                        </a:solidFill>
                        <a:latin typeface="Calibri" charset="0"/>
                        <a:ea typeface="新細明體" pitchFamily="18" charset="-120"/>
                        <a:cs typeface="新細明體" pitchFamily="18" charset="-120"/>
                      </a:endParaRPr>
                    </a:p>
                    <a:p>
                      <a:pPr marL="0" indent="0" algn="l" eaLnBrk="1" latinLnBrk="0" hangingPunct="1">
                        <a:lnSpc>
                          <a:spcPct val="100000"/>
                        </a:lnSpc>
                        <a:spcBef>
                          <a:spcPts val="0"/>
                        </a:spcBef>
                        <a:spcAft>
                          <a:spcPts val="0"/>
                        </a:spcAft>
                        <a:buNone/>
                      </a:pPr>
                      <a:endParaRPr lang="en-US" altLang="zh-TW" sz="1800" b="1" kern="1200">
                        <a:solidFill>
                          <a:srgbClr val="FFFFFF"/>
                        </a:solidFill>
                        <a:latin typeface="Calibri" charset="0"/>
                        <a:ea typeface="新細明體" pitchFamily="18" charset="-120"/>
                        <a:cs typeface="新細明體" pitchFamily="18" charset="-120"/>
                      </a:endParaRPr>
                    </a:p>
                    <a:p>
                      <a:pPr marL="0" indent="0" algn="l" eaLnBrk="1" latinLnBrk="0" hangingPunct="1">
                        <a:lnSpc>
                          <a:spcPct val="100000"/>
                        </a:lnSpc>
                        <a:spcBef>
                          <a:spcPts val="0"/>
                        </a:spcBef>
                        <a:spcAft>
                          <a:spcPts val="0"/>
                        </a:spcAft>
                        <a:buNone/>
                      </a:pPr>
                      <a:endParaRPr lang="en-US" altLang="zh-TW" sz="1800" b="1" kern="1200">
                        <a:solidFill>
                          <a:srgbClr val="FFFFFF"/>
                        </a:solidFill>
                        <a:latin typeface="Calibri" charset="0"/>
                        <a:ea typeface="新細明體" pitchFamily="18" charset="-120"/>
                        <a:cs typeface="新細明體" pitchFamily="18" charset="-120"/>
                      </a:endParaRPr>
                    </a:p>
                    <a:p>
                      <a:pPr marL="0" indent="0" algn="l" eaLnBrk="1" latinLnBrk="0" hangingPunct="1">
                        <a:lnSpc>
                          <a:spcPct val="100000"/>
                        </a:lnSpc>
                        <a:spcBef>
                          <a:spcPts val="0"/>
                        </a:spcBef>
                        <a:spcAft>
                          <a:spcPts val="0"/>
                        </a:spcAft>
                        <a:buNone/>
                      </a:pPr>
                      <a:endParaRPr lang="en-US" altLang="zh-TW" sz="1800" b="1" kern="1200">
                        <a:solidFill>
                          <a:srgbClr val="FFFFFF"/>
                        </a:solidFill>
                        <a:latin typeface="Calibri" charset="0"/>
                        <a:ea typeface="新細明體" pitchFamily="18" charset="-120"/>
                        <a:cs typeface="新細明體" pitchFamily="18" charset="-120"/>
                      </a:endParaRPr>
                    </a:p>
                    <a:p>
                      <a:pPr marL="0" indent="0" algn="ctr" eaLnBrk="1" latinLnBrk="0" hangingPunct="1">
                        <a:lnSpc>
                          <a:spcPct val="100000"/>
                        </a:lnSpc>
                        <a:spcBef>
                          <a:spcPts val="0"/>
                        </a:spcBef>
                        <a:spcAft>
                          <a:spcPts val="0"/>
                        </a:spcAft>
                        <a:buNone/>
                      </a:pPr>
                      <a:r>
                        <a:rPr lang="en-US" altLang="zh-TW" sz="1800" b="1" kern="1200">
                          <a:solidFill>
                            <a:srgbClr val="0000FF"/>
                          </a:solidFill>
                          <a:latin typeface="Calibri" charset="0"/>
                          <a:ea typeface="新細明體" pitchFamily="18" charset="-120"/>
                          <a:cs typeface="新細明體" pitchFamily="18" charset="-120"/>
                        </a:rPr>
                        <a:t>2012</a:t>
                      </a:r>
                      <a:endParaRPr lang="zh-TW" altLang="en-US" sz="1800" b="1" kern="1200">
                        <a:solidFill>
                          <a:srgbClr val="0000FF"/>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FF"/>
                          </a:solidFill>
                          <a:latin typeface="Calibri" charset="0"/>
                          <a:ea typeface="新細明體" pitchFamily="18" charset="-120"/>
                          <a:cs typeface="新細明體" pitchFamily="18" charset="-120"/>
                        </a:rPr>
                        <a:t>Taiwan’s Progress on Health Care by Uwe E. Reinhardt</a:t>
                      </a:r>
                    </a:p>
                    <a:p>
                      <a:pPr marL="0" indent="0" algn="l" eaLnBrk="1" latinLnBrk="0" hangingPunct="1">
                        <a:lnSpc>
                          <a:spcPct val="100000"/>
                        </a:lnSpc>
                        <a:spcBef>
                          <a:spcPts val="0"/>
                        </a:spcBef>
                        <a:spcAft>
                          <a:spcPts val="0"/>
                        </a:spcAft>
                        <a:buNone/>
                      </a:pPr>
                      <a:endParaRPr lang="zh-TW" altLang="en-US" sz="1800" b="1" kern="1200">
                        <a:solidFill>
                          <a:srgbClr val="0000FF"/>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b="1" kern="1200">
                        <a:solidFill>
                          <a:srgbClr val="FFFFFF"/>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0">
                      <a:solidFill>
                        <a:srgbClr val="FFFFFF"/>
                      </a:solidFill>
                      <a:prstDash val="solid"/>
                      <a:headEnd type="none" w="med" len="med"/>
                      <a:tailEnd type="none" w="med" len="med"/>
                    </a:lnR>
                    <a:lnT w="0">
                      <a:solidFill>
                        <a:srgbClr val="FFFFFF"/>
                      </a:solidFill>
                      <a:prstDash val="solid"/>
                      <a:headEnd type="none" w="med" len="med"/>
                      <a:tailEnd type="none" w="med" len="med"/>
                    </a:lnT>
                    <a:lnB w="0">
                      <a:solidFill>
                        <a:srgbClr val="FFFFFF"/>
                      </a:solidFill>
                      <a:prstDash val="solid"/>
                      <a:headEnd type="none" w="med" len="med"/>
                      <a:tailEnd type="none" w="med" len="med"/>
                    </a:lnB>
                    <a:solidFill>
                      <a:srgbClr val="4F81BD"/>
                    </a:solidFill>
                  </a:tcPr>
                </a:tc>
              </a:tr>
              <a:tr h="676877">
                <a:tc vMerge="1">
                  <a:txBody>
                    <a:bodyPr/>
                    <a:lstStyle/>
                    <a:p>
                      <a:endParaRPr lang="zh-CN" altLang="en-US"/>
                    </a:p>
                  </a:txBody>
                  <a:tcPr marL="68580" marR="6858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FF"/>
                          </a:solidFill>
                          <a:latin typeface="Calibri" charset="0"/>
                          <a:ea typeface="新細明體" pitchFamily="18" charset="-120"/>
                          <a:cs typeface="新細明體" pitchFamily="18" charset="-120"/>
                        </a:rPr>
                        <a:t>NGC Documentary featuring “Taiwan’s  Medical Miracle” to premiere</a:t>
                      </a: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0">
                      <a:solidFill>
                        <a:srgbClr val="FFFFFF"/>
                      </a:solidFill>
                      <a:prstDash val="solid"/>
                      <a:headEnd type="none" w="med" len="med"/>
                      <a:tailEnd type="none" w="med" len="med"/>
                    </a:lnR>
                    <a:lnT w="0">
                      <a:solidFill>
                        <a:srgbClr val="FFFFFF"/>
                      </a:solidFill>
                      <a:prstDash val="solid"/>
                      <a:headEnd type="none" w="med" len="med"/>
                      <a:tailEnd type="none" w="med" len="med"/>
                    </a:lnT>
                    <a:lnB w="0">
                      <a:solidFill>
                        <a:srgbClr val="FFFFFF"/>
                      </a:solidFill>
                      <a:prstDash val="solid"/>
                      <a:headEnd type="none" w="med" len="med"/>
                      <a:tailEnd type="none" w="med" len="med"/>
                    </a:lnB>
                    <a:solidFill>
                      <a:srgbClr val="CFD8E7"/>
                    </a:solidFill>
                  </a:tcPr>
                </a:tc>
              </a:tr>
              <a:tr h="639749">
                <a:tc vMerge="1">
                  <a:txBody>
                    <a:bodyPr/>
                    <a:lstStyle/>
                    <a:p>
                      <a:endParaRPr lang="zh-CN" altLang="en-US"/>
                    </a:p>
                  </a:txBody>
                  <a:tcPr marL="68580" marR="6858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FF"/>
                          </a:solidFill>
                          <a:latin typeface="Calibri" charset="0"/>
                          <a:ea typeface="新細明體" pitchFamily="18" charset="-120"/>
                          <a:cs typeface="新細明體" pitchFamily="18" charset="-120"/>
                        </a:rPr>
                        <a:t>Health Insurance Is for Everyone  by Fareed Zakaria</a:t>
                      </a:r>
                    </a:p>
                    <a:p>
                      <a:pPr marL="0" indent="0" algn="l" eaLnBrk="1" latinLnBrk="0" hangingPunct="1">
                        <a:lnSpc>
                          <a:spcPct val="100000"/>
                        </a:lnSpc>
                        <a:spcBef>
                          <a:spcPts val="0"/>
                        </a:spcBef>
                        <a:spcAft>
                          <a:spcPts val="0"/>
                        </a:spcAft>
                        <a:buNone/>
                      </a:pPr>
                      <a:endParaRPr lang="zh-TW" altLang="en-US" sz="1800" b="1" kern="1200">
                        <a:solidFill>
                          <a:srgbClr val="0000FF"/>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0">
                      <a:solidFill>
                        <a:srgbClr val="FFFFFF"/>
                      </a:solidFill>
                      <a:prstDash val="solid"/>
                      <a:headEnd type="none" w="med" len="med"/>
                      <a:tailEnd type="none" w="med" len="med"/>
                    </a:lnR>
                    <a:lnT w="0">
                      <a:solidFill>
                        <a:srgbClr val="FFFFFF"/>
                      </a:solidFill>
                      <a:prstDash val="solid"/>
                      <a:headEnd type="none" w="med" len="med"/>
                      <a:tailEnd type="none" w="med" len="med"/>
                    </a:lnT>
                    <a:lnB w="0">
                      <a:solidFill>
                        <a:srgbClr val="FFFFFF"/>
                      </a:solidFill>
                      <a:prstDash val="solid"/>
                      <a:headEnd type="none" w="med" len="med"/>
                      <a:tailEnd type="none" w="med" len="med"/>
                    </a:lnB>
                    <a:solidFill>
                      <a:srgbClr val="E9ECF4"/>
                    </a:solidFill>
                  </a:tcPr>
                </a:tc>
              </a:tr>
              <a:tr h="732445">
                <a:tc vMerge="1">
                  <a:txBody>
                    <a:bodyPr/>
                    <a:lstStyle/>
                    <a:p>
                      <a:endParaRPr lang="zh-CN" altLang="en-US"/>
                    </a:p>
                  </a:txBody>
                  <a:tcPr marL="68580" marR="6858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FF"/>
                          </a:solidFill>
                          <a:latin typeface="Calibri" charset="0"/>
                          <a:ea typeface="新細明體" pitchFamily="18" charset="-120"/>
                          <a:cs typeface="新細明體" pitchFamily="18" charset="-120"/>
                        </a:rPr>
                        <a:t>GPS Special: Global Lessons-The GPS Road Map for Saving Health Care</a:t>
                      </a: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0">
                      <a:solidFill>
                        <a:srgbClr val="FFFFFF"/>
                      </a:solidFill>
                      <a:prstDash val="solid"/>
                      <a:headEnd type="none" w="med" len="med"/>
                      <a:tailEnd type="none" w="med" len="med"/>
                    </a:lnR>
                    <a:lnT w="0">
                      <a:solidFill>
                        <a:srgbClr val="FFFFFF"/>
                      </a:solidFill>
                      <a:prstDash val="solid"/>
                      <a:headEnd type="none" w="med" len="med"/>
                      <a:tailEnd type="none" w="med" len="med"/>
                    </a:lnT>
                    <a:lnB w="12700">
                      <a:solidFill>
                        <a:srgbClr val="000000"/>
                      </a:solidFill>
                      <a:prstDash val="solid"/>
                      <a:headEnd type="none" w="med" len="med"/>
                      <a:tailEnd type="none" w="med" len="med"/>
                    </a:lnB>
                    <a:solidFill>
                      <a:srgbClr val="CFD8E7"/>
                    </a:solidFill>
                  </a:tcPr>
                </a:tc>
              </a:tr>
              <a:tr h="639749">
                <a:tc>
                  <a:txBody>
                    <a:bodyPr/>
                    <a:lstStyle/>
                    <a:p>
                      <a:pPr marL="0" indent="0" algn="ctr"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2009</a:t>
                      </a:r>
                      <a:endParaRPr lang="zh-TW" altLang="en-US" sz="1800" b="1"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5 Myths About Health Care Around the World by T.R. Reid</a:t>
                      </a:r>
                    </a:p>
                    <a:p>
                      <a:pPr marL="0" indent="0" algn="l" eaLnBrk="1" latinLnBrk="0" hangingPunct="1">
                        <a:lnSpc>
                          <a:spcPct val="100000"/>
                        </a:lnSpc>
                        <a:spcBef>
                          <a:spcPts val="0"/>
                        </a:spcBef>
                        <a:spcAft>
                          <a:spcPts val="0"/>
                        </a:spcAft>
                        <a:buNone/>
                      </a:pPr>
                      <a:endParaRPr lang="zh-TW" altLang="en-US" sz="1800" b="1"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E9ECF4"/>
                    </a:solidFill>
                  </a:tcPr>
                </a:tc>
              </a:tr>
              <a:tr h="639749">
                <a:tc>
                  <a:txBody>
                    <a:bodyPr/>
                    <a:lstStyle/>
                    <a:p>
                      <a:pPr marL="0" indent="0" algn="ctr"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2008</a:t>
                      </a:r>
                      <a:endParaRPr lang="zh-TW" altLang="en-US" sz="1800" b="1"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Taiwan featured in one of the U.S. Public Broadcasting </a:t>
                      </a:r>
                    </a:p>
                    <a:p>
                      <a:pPr marL="0" indent="0" algn="l"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Service’s (PBS)Frontline series called “Sick around the world”</a:t>
                      </a: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CFD8E7"/>
                    </a:solidFill>
                  </a:tcPr>
                </a:tc>
              </a:tr>
              <a:tr h="645620">
                <a:tc>
                  <a:txBody>
                    <a:bodyPr/>
                    <a:lstStyle/>
                    <a:p>
                      <a:pPr marL="0" indent="0" algn="ctr"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2005</a:t>
                      </a:r>
                      <a:endParaRPr lang="zh-TW" altLang="en-US" sz="1800" b="1"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r>
                        <a:rPr lang="en-US" altLang="zh-TW" sz="1800" b="1" kern="1200">
                          <a:solidFill>
                            <a:srgbClr val="000000"/>
                          </a:solidFill>
                          <a:latin typeface="Calibri" charset="0"/>
                          <a:ea typeface="新細明體" pitchFamily="18" charset="-120"/>
                          <a:cs typeface="新細明體" pitchFamily="18" charset="-120"/>
                        </a:rPr>
                        <a:t>“Pride, Prejudice, Insurance” by Paul Krugman </a:t>
                      </a:r>
                    </a:p>
                  </a:txBody>
                  <a:tcPr marL="0" marR="0" marT="0" marB="0">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DFF0F1"/>
                    </a:solidFill>
                  </a:tcPr>
                </a:tc>
                <a:tc>
                  <a:txBody>
                    <a:bodyPr/>
                    <a:lstStyle/>
                    <a:p>
                      <a:pPr marL="0" indent="0" algn="l" eaLnBrk="1" latinLnBrk="0" hangingPunct="1">
                        <a:lnSpc>
                          <a:spcPct val="100000"/>
                        </a:lnSpc>
                        <a:spcBef>
                          <a:spcPts val="0"/>
                        </a:spcBef>
                        <a:spcAft>
                          <a:spcPts val="0"/>
                        </a:spcAft>
                        <a:buNone/>
                      </a:pPr>
                      <a:endParaRPr lang="zh-TW" altLang="en-US" sz="1800" kern="1200">
                        <a:solidFill>
                          <a:srgbClr val="000000"/>
                        </a:solidFill>
                        <a:latin typeface="Calibri" charset="0"/>
                        <a:ea typeface="新細明體" pitchFamily="18" charset="-120"/>
                        <a:cs typeface="新細明體" pitchFamily="18" charset="-120"/>
                      </a:endParaRPr>
                    </a:p>
                  </a:txBody>
                  <a:tcPr marL="0" marR="0" marT="0" marB="0">
                    <a:lnL w="12700">
                      <a:solidFill>
                        <a:srgbClr val="000000"/>
                      </a:solidFill>
                      <a:prstDash val="solid"/>
                      <a:headEnd type="none" w="med" len="med"/>
                      <a:tailEnd type="none" w="med" len="med"/>
                    </a:lnL>
                    <a:lnR w="0">
                      <a:solidFill>
                        <a:srgbClr val="FFFFFF"/>
                      </a:solidFill>
                      <a:prstDash val="solid"/>
                      <a:headEnd type="none" w="med" len="med"/>
                      <a:tailEnd type="none" w="med" len="med"/>
                    </a:lnR>
                    <a:lnT w="12700">
                      <a:solidFill>
                        <a:srgbClr val="000000"/>
                      </a:solidFill>
                      <a:prstDash val="solid"/>
                      <a:headEnd type="none" w="med" len="med"/>
                      <a:tailEnd type="none" w="med" len="med"/>
                    </a:lnT>
                    <a:lnB w="0">
                      <a:solidFill>
                        <a:srgbClr val="FFFFFF"/>
                      </a:solidFill>
                      <a:prstDash val="solid"/>
                      <a:headEnd type="none" w="med" len="med"/>
                      <a:tailEnd type="none" w="med" len="med"/>
                    </a:lnB>
                    <a:solidFill>
                      <a:srgbClr val="E9ECF4"/>
                    </a:solidFill>
                  </a:tcPr>
                </a:tc>
              </a:tr>
            </a:tbl>
          </a:graphicData>
        </a:graphic>
      </p:graphicFrame>
      <p:sp>
        <p:nvSpPr>
          <p:cNvPr id="506"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20</a:t>
            </a:fld>
            <a:endParaRPr lang="zh-TW" altLang="en-US" sz="1200">
              <a:solidFill>
                <a:srgbClr val="898989"/>
              </a:solidFill>
              <a:latin typeface="Calibri" charset="0"/>
              <a:ea typeface="新細明體" pitchFamily="18" charset="-120"/>
              <a:cs typeface="新細明體" pitchFamily="18" charset="-120"/>
            </a:endParaRPr>
          </a:p>
        </p:txBody>
      </p:sp>
      <p:sp>
        <p:nvSpPr>
          <p:cNvPr id="507" name="矩形"/>
          <p:cNvSpPr>
            <a:spLocks/>
          </p:cNvSpPr>
          <p:nvPr/>
        </p:nvSpPr>
        <p:spPr>
          <a:xfrm>
            <a:off x="6443663" y="1989138"/>
            <a:ext cx="1008062" cy="261937"/>
          </a:xfrm>
          <a:prstGeom prst="rect">
            <a:avLst/>
          </a:prstGeom>
          <a:solidFill>
            <a:srgbClr val="FFC000"/>
          </a:solidFill>
          <a:ln w="9525" cmpd="sng">
            <a:noFill/>
            <a:prstDash val="solid"/>
            <a:miter/>
          </a:ln>
        </p:spPr>
        <p:txBody>
          <a:bodyPr vert="horz" wrap="square" lIns="0" tIns="0" rIns="0" bIns="0" anchor="t" anchorCtr="0">
            <a:prstTxWarp prst="textNoShape">
              <a:avLst/>
            </a:prstTxWarp>
          </a:bodyPr>
          <a:lstStyle/>
          <a:p>
            <a:pPr marL="0" indent="0" algn="l">
              <a:lnSpc>
                <a:spcPct val="100000"/>
              </a:lnSpc>
              <a:spcBef>
                <a:spcPts val="0"/>
              </a:spcBef>
              <a:spcAft>
                <a:spcPts val="0"/>
              </a:spcAft>
              <a:buNone/>
            </a:pPr>
            <a:r>
              <a:rPr lang="zh-TW" altLang="en-US" sz="1700" b="1">
                <a:solidFill>
                  <a:schemeClr val="tx1"/>
                </a:solidFill>
                <a:latin typeface="微軟正黑體" pitchFamily="34" charset="-120"/>
                <a:ea typeface="微軟正黑體" pitchFamily="34" charset="-120"/>
                <a:cs typeface="新細明體" pitchFamily="18" charset="-120"/>
              </a:rPr>
              <a:t>紐約時報</a:t>
            </a:r>
            <a:endParaRPr lang="zh-TW" altLang="en-US" sz="1800">
              <a:solidFill>
                <a:schemeClr val="tx1"/>
              </a:solidFill>
              <a:latin typeface="微軟正黑體" pitchFamily="34" charset="-120"/>
              <a:ea typeface="微軟正黑體" pitchFamily="34" charset="-120"/>
              <a:cs typeface="新細明體" pitchFamily="18" charset="-120"/>
            </a:endParaRPr>
          </a:p>
        </p:txBody>
      </p:sp>
      <p:pic>
        <p:nvPicPr>
          <p:cNvPr id="508" name="圖片"/>
          <p:cNvPicPr>
            <a:picLocks noChangeAspect="1"/>
          </p:cNvPicPr>
          <p:nvPr/>
        </p:nvPicPr>
        <p:blipFill>
          <a:blip r:embed="rId3" cstate="print">
            <a:lum/>
          </a:blip>
          <a:stretch>
            <a:fillRect/>
          </a:stretch>
        </p:blipFill>
        <p:spPr>
          <a:xfrm>
            <a:off x="8016874" y="1628775"/>
            <a:ext cx="658813" cy="647700"/>
          </a:xfrm>
          <a:prstGeom prst="rect">
            <a:avLst/>
          </a:prstGeom>
          <a:noFill/>
          <a:ln w="9525" cmpd="sng">
            <a:solidFill>
              <a:srgbClr val="000000"/>
            </a:solidFill>
            <a:prstDash val="solid"/>
            <a:miter/>
          </a:ln>
        </p:spPr>
      </p:pic>
      <p:pic>
        <p:nvPicPr>
          <p:cNvPr id="509" name="圖片"/>
          <p:cNvPicPr>
            <a:picLocks noChangeAspect="1"/>
          </p:cNvPicPr>
          <p:nvPr/>
        </p:nvPicPr>
        <p:blipFill>
          <a:blip r:embed="rId4" cstate="print">
            <a:lum/>
          </a:blip>
          <a:stretch>
            <a:fillRect/>
          </a:stretch>
        </p:blipFill>
        <p:spPr>
          <a:xfrm>
            <a:off x="8027988" y="2349500"/>
            <a:ext cx="647700" cy="574675"/>
          </a:xfrm>
          <a:prstGeom prst="rect">
            <a:avLst/>
          </a:prstGeom>
          <a:noFill/>
          <a:ln w="9525" cmpd="sng">
            <a:solidFill>
              <a:srgbClr val="000000"/>
            </a:solidFill>
            <a:prstDash val="solid"/>
            <a:miter/>
          </a:ln>
        </p:spPr>
      </p:pic>
      <p:sp>
        <p:nvSpPr>
          <p:cNvPr id="510" name="矩形"/>
          <p:cNvSpPr>
            <a:spLocks/>
          </p:cNvSpPr>
          <p:nvPr/>
        </p:nvSpPr>
        <p:spPr>
          <a:xfrm>
            <a:off x="6443663" y="2636837"/>
            <a:ext cx="1303336" cy="255586"/>
          </a:xfrm>
          <a:prstGeom prst="rect">
            <a:avLst/>
          </a:prstGeom>
          <a:solidFill>
            <a:srgbClr val="FFCCFF"/>
          </a:solidFill>
          <a:ln w="9525" cmpd="sng">
            <a:noFill/>
            <a:prstDash val="solid"/>
            <a:miter/>
          </a:ln>
        </p:spPr>
        <p:txBody>
          <a:bodyPr vert="horz" wrap="none" lIns="0" tIns="0" rIns="0" bIns="0" anchor="t" anchorCtr="0">
            <a:prstTxWarp prst="textNoShape">
              <a:avLst/>
            </a:prstTxWarp>
          </a:bodyPr>
          <a:lstStyle/>
          <a:p>
            <a:pPr marL="0" indent="0" algn="l">
              <a:lnSpc>
                <a:spcPct val="100000"/>
              </a:lnSpc>
              <a:spcBef>
                <a:spcPts val="0"/>
              </a:spcBef>
              <a:spcAft>
                <a:spcPts val="0"/>
              </a:spcAft>
              <a:buNone/>
            </a:pPr>
            <a:r>
              <a:rPr lang="zh-TW" altLang="en-US" sz="1700" b="1">
                <a:solidFill>
                  <a:srgbClr val="000000"/>
                </a:solidFill>
                <a:latin typeface="微軟正黑體" pitchFamily="34" charset="-120"/>
                <a:ea typeface="微軟正黑體" pitchFamily="34" charset="-120"/>
                <a:cs typeface="新細明體" pitchFamily="18" charset="-120"/>
              </a:rPr>
              <a:t>國家地理頻道</a:t>
            </a:r>
            <a:endParaRPr lang="zh-TW" altLang="en-US" sz="1800">
              <a:solidFill>
                <a:schemeClr val="tx1"/>
              </a:solidFill>
              <a:latin typeface="微軟正黑體" pitchFamily="34" charset="-120"/>
              <a:ea typeface="微軟正黑體" pitchFamily="34" charset="-120"/>
              <a:cs typeface="新細明體" pitchFamily="18" charset="-120"/>
            </a:endParaRPr>
          </a:p>
        </p:txBody>
      </p:sp>
      <p:pic>
        <p:nvPicPr>
          <p:cNvPr id="511" name="圖片"/>
          <p:cNvPicPr>
            <a:picLocks noChangeAspect="1"/>
          </p:cNvPicPr>
          <p:nvPr/>
        </p:nvPicPr>
        <p:blipFill>
          <a:blip r:embed="rId5" cstate="print">
            <a:lum/>
          </a:blip>
          <a:stretch>
            <a:fillRect/>
          </a:stretch>
        </p:blipFill>
        <p:spPr>
          <a:xfrm>
            <a:off x="8027988" y="2997200"/>
            <a:ext cx="649287" cy="582613"/>
          </a:xfrm>
          <a:prstGeom prst="rect">
            <a:avLst/>
          </a:prstGeom>
          <a:noFill/>
          <a:ln w="9525" cmpd="sng">
            <a:solidFill>
              <a:srgbClr val="000000"/>
            </a:solidFill>
            <a:prstDash val="solid"/>
            <a:miter/>
          </a:ln>
        </p:spPr>
      </p:pic>
      <p:pic>
        <p:nvPicPr>
          <p:cNvPr id="512" name="圖片"/>
          <p:cNvPicPr>
            <a:picLocks noChangeAspect="1"/>
          </p:cNvPicPr>
          <p:nvPr/>
        </p:nvPicPr>
        <p:blipFill>
          <a:blip r:embed="rId6" cstate="print">
            <a:lum/>
          </a:blip>
          <a:stretch>
            <a:fillRect/>
          </a:stretch>
        </p:blipFill>
        <p:spPr>
          <a:xfrm>
            <a:off x="8027988" y="3644899"/>
            <a:ext cx="634999" cy="647700"/>
          </a:xfrm>
          <a:prstGeom prst="rect">
            <a:avLst/>
          </a:prstGeom>
          <a:noFill/>
          <a:ln w="9525" cmpd="sng">
            <a:solidFill>
              <a:srgbClr val="000000"/>
            </a:solidFill>
            <a:prstDash val="solid"/>
            <a:miter/>
          </a:ln>
        </p:spPr>
      </p:pic>
      <p:grpSp>
        <p:nvGrpSpPr>
          <p:cNvPr id="515" name="群組"/>
          <p:cNvGrpSpPr>
            <a:grpSpLocks/>
          </p:cNvGrpSpPr>
          <p:nvPr/>
        </p:nvGrpSpPr>
        <p:grpSpPr>
          <a:xfrm>
            <a:off x="8101013" y="4365625"/>
            <a:ext cx="595312" cy="395288"/>
            <a:chOff x="8101013" y="4365625"/>
            <a:chExt cx="595312" cy="395288"/>
          </a:xfrm>
        </p:grpSpPr>
        <p:pic>
          <p:nvPicPr>
            <p:cNvPr id="513" name="圖片"/>
            <p:cNvPicPr>
              <a:picLocks noChangeAspect="1"/>
            </p:cNvPicPr>
            <p:nvPr/>
          </p:nvPicPr>
          <p:blipFill>
            <a:blip r:embed="rId7" cstate="print">
              <a:lum/>
            </a:blip>
            <a:stretch>
              <a:fillRect/>
            </a:stretch>
          </p:blipFill>
          <p:spPr>
            <a:xfrm>
              <a:off x="8101013" y="4516946"/>
              <a:ext cx="595312" cy="243967"/>
            </a:xfrm>
            <a:prstGeom prst="rect">
              <a:avLst/>
            </a:prstGeom>
            <a:noFill/>
            <a:ln w="9525" cmpd="sng">
              <a:solidFill>
                <a:srgbClr val="000000"/>
              </a:solidFill>
              <a:prstDash val="solid"/>
              <a:miter/>
            </a:ln>
          </p:spPr>
        </p:pic>
        <p:pic>
          <p:nvPicPr>
            <p:cNvPr id="514" name="圖片"/>
            <p:cNvPicPr>
              <a:picLocks noChangeAspect="1"/>
            </p:cNvPicPr>
            <p:nvPr/>
          </p:nvPicPr>
          <p:blipFill>
            <a:blip r:embed="rId8" cstate="print">
              <a:lum/>
            </a:blip>
            <a:stretch>
              <a:fillRect/>
            </a:stretch>
          </p:blipFill>
          <p:spPr>
            <a:xfrm>
              <a:off x="8246288" y="4365625"/>
              <a:ext cx="271601" cy="216173"/>
            </a:xfrm>
            <a:prstGeom prst="rect">
              <a:avLst/>
            </a:prstGeom>
            <a:noFill/>
            <a:ln w="9525" cmpd="sng">
              <a:solidFill>
                <a:srgbClr val="000000"/>
              </a:solidFill>
              <a:prstDash val="solid"/>
              <a:miter/>
            </a:ln>
          </p:spPr>
        </p:pic>
      </p:grpSp>
      <p:pic>
        <p:nvPicPr>
          <p:cNvPr id="516" name="圖片"/>
          <p:cNvPicPr>
            <a:picLocks noChangeAspect="1"/>
          </p:cNvPicPr>
          <p:nvPr/>
        </p:nvPicPr>
        <p:blipFill>
          <a:blip r:embed="rId9" cstate="print">
            <a:lum/>
          </a:blip>
          <a:stretch>
            <a:fillRect/>
          </a:stretch>
        </p:blipFill>
        <p:spPr>
          <a:xfrm>
            <a:off x="8101013" y="5084763"/>
            <a:ext cx="552449" cy="360362"/>
          </a:xfrm>
          <a:prstGeom prst="rect">
            <a:avLst/>
          </a:prstGeom>
          <a:noFill/>
          <a:ln w="9525" cmpd="sng">
            <a:solidFill>
              <a:srgbClr val="000000"/>
            </a:solidFill>
            <a:prstDash val="solid"/>
            <a:miter/>
          </a:ln>
        </p:spPr>
      </p:pic>
      <p:pic>
        <p:nvPicPr>
          <p:cNvPr id="517" name="圖片"/>
          <p:cNvPicPr>
            <a:picLocks noChangeAspect="1"/>
          </p:cNvPicPr>
          <p:nvPr/>
        </p:nvPicPr>
        <p:blipFill>
          <a:blip r:embed="rId10" cstate="print">
            <a:lum/>
          </a:blip>
          <a:stretch>
            <a:fillRect/>
          </a:stretch>
        </p:blipFill>
        <p:spPr>
          <a:xfrm>
            <a:off x="8027988" y="5589588"/>
            <a:ext cx="634999" cy="576261"/>
          </a:xfrm>
          <a:prstGeom prst="rect">
            <a:avLst/>
          </a:prstGeom>
          <a:noFill/>
          <a:ln w="9525" cmpd="sng">
            <a:solidFill>
              <a:srgbClr val="000000"/>
            </a:solidFill>
            <a:prstDash val="solid"/>
            <a:miter/>
          </a:ln>
        </p:spPr>
      </p:pic>
      <p:sp>
        <p:nvSpPr>
          <p:cNvPr id="518" name="矩形"/>
          <p:cNvSpPr>
            <a:spLocks/>
          </p:cNvSpPr>
          <p:nvPr/>
        </p:nvSpPr>
        <p:spPr>
          <a:xfrm>
            <a:off x="6948488" y="3213100"/>
            <a:ext cx="871537" cy="261937"/>
          </a:xfrm>
          <a:prstGeom prst="rect">
            <a:avLst/>
          </a:prstGeom>
          <a:solidFill>
            <a:srgbClr val="E9E40C"/>
          </a:solidFill>
          <a:ln w="9525" cmpd="sng">
            <a:noFill/>
            <a:prstDash val="solid"/>
            <a:miter/>
          </a:ln>
        </p:spPr>
        <p:txBody>
          <a:bodyPr vert="horz" wrap="none" lIns="0" tIns="0" rIns="0" bIns="0" anchor="t" anchorCtr="0">
            <a:prstTxWarp prst="textNoShape">
              <a:avLst/>
            </a:prstTxWarp>
          </a:bodyPr>
          <a:lstStyle/>
          <a:p>
            <a:pPr marL="0" indent="0" algn="l">
              <a:lnSpc>
                <a:spcPct val="100000"/>
              </a:lnSpc>
              <a:spcBef>
                <a:spcPts val="0"/>
              </a:spcBef>
              <a:spcAft>
                <a:spcPts val="0"/>
              </a:spcAft>
              <a:buNone/>
            </a:pPr>
            <a:r>
              <a:rPr lang="zh-TW" altLang="en-US" sz="1700" b="1">
                <a:solidFill>
                  <a:schemeClr val="tx1"/>
                </a:solidFill>
                <a:latin typeface="微軟正黑體" pitchFamily="34" charset="-120"/>
                <a:ea typeface="微軟正黑體" pitchFamily="34" charset="-120"/>
                <a:cs typeface="新細明體" pitchFamily="18" charset="-120"/>
              </a:rPr>
              <a:t>時代雜誌</a:t>
            </a:r>
            <a:endParaRPr lang="zh-TW" altLang="en-US" sz="1800" b="1">
              <a:solidFill>
                <a:schemeClr val="tx1"/>
              </a:solidFill>
              <a:latin typeface="微軟正黑體" pitchFamily="34" charset="-120"/>
              <a:ea typeface="微軟正黑體" pitchFamily="34" charset="-120"/>
              <a:cs typeface="新細明體" pitchFamily="18" charset="-120"/>
            </a:endParaRPr>
          </a:p>
        </p:txBody>
      </p:sp>
      <p:sp>
        <p:nvSpPr>
          <p:cNvPr id="519" name="矩形"/>
          <p:cNvSpPr>
            <a:spLocks/>
          </p:cNvSpPr>
          <p:nvPr/>
        </p:nvSpPr>
        <p:spPr>
          <a:xfrm>
            <a:off x="5867400" y="3933825"/>
            <a:ext cx="2016124" cy="261938"/>
          </a:xfrm>
          <a:prstGeom prst="rect">
            <a:avLst/>
          </a:prstGeom>
          <a:solidFill>
            <a:srgbClr val="99FF99"/>
          </a:solidFill>
          <a:ln w="9525" cmpd="sng">
            <a:noFill/>
            <a:prstDash val="solid"/>
            <a:miter/>
          </a:ln>
        </p:spPr>
        <p:txBody>
          <a:bodyPr vert="horz" wrap="square" lIns="0" tIns="0" rIns="0" bIns="0" anchor="t" anchorCtr="0">
            <a:prstTxWarp prst="textNoShape">
              <a:avLst/>
            </a:prstTxWarp>
          </a:bodyPr>
          <a:lstStyle/>
          <a:p>
            <a:pPr marL="0" indent="0" algn="l">
              <a:lnSpc>
                <a:spcPct val="100000"/>
              </a:lnSpc>
              <a:spcBef>
                <a:spcPts val="0"/>
              </a:spcBef>
              <a:spcAft>
                <a:spcPts val="0"/>
              </a:spcAft>
              <a:buNone/>
            </a:pPr>
            <a:r>
              <a:rPr lang="zh-TW" altLang="en-US" sz="1700" b="1">
                <a:solidFill>
                  <a:schemeClr val="tx1"/>
                </a:solidFill>
                <a:latin typeface="微軟正黑體" pitchFamily="34" charset="-120"/>
                <a:ea typeface="微軟正黑體" pitchFamily="34" charset="-120"/>
                <a:cs typeface="新細明體" pitchFamily="18" charset="-120"/>
              </a:rPr>
              <a:t>美國有線電視新聞網</a:t>
            </a:r>
          </a:p>
        </p:txBody>
      </p:sp>
      <p:sp>
        <p:nvSpPr>
          <p:cNvPr id="520" name="矩形"/>
          <p:cNvSpPr>
            <a:spLocks/>
          </p:cNvSpPr>
          <p:nvPr/>
        </p:nvSpPr>
        <p:spPr>
          <a:xfrm>
            <a:off x="6659563" y="4652963"/>
            <a:ext cx="1225550" cy="261936"/>
          </a:xfrm>
          <a:prstGeom prst="rect">
            <a:avLst/>
          </a:prstGeom>
          <a:solidFill>
            <a:srgbClr val="CCCCFF"/>
          </a:solidFill>
          <a:ln w="9525" cmpd="sng">
            <a:noFill/>
            <a:prstDash val="solid"/>
            <a:miter/>
          </a:ln>
        </p:spPr>
        <p:txBody>
          <a:bodyPr vert="horz" wrap="square" lIns="0" tIns="0" rIns="0" bIns="0" anchor="t" anchorCtr="0">
            <a:prstTxWarp prst="textNoShape">
              <a:avLst/>
            </a:prstTxWarp>
          </a:bodyPr>
          <a:lstStyle/>
          <a:p>
            <a:pPr marL="0" indent="0" algn="l">
              <a:lnSpc>
                <a:spcPct val="100000"/>
              </a:lnSpc>
              <a:spcBef>
                <a:spcPts val="0"/>
              </a:spcBef>
              <a:spcAft>
                <a:spcPts val="0"/>
              </a:spcAft>
              <a:buNone/>
            </a:pPr>
            <a:r>
              <a:rPr lang="zh-TW" altLang="en-US" sz="1700" b="1">
                <a:solidFill>
                  <a:srgbClr val="000000"/>
                </a:solidFill>
                <a:latin typeface="微軟正黑體" pitchFamily="34" charset="-120"/>
                <a:ea typeface="微軟正黑體" pitchFamily="34" charset="-120"/>
                <a:cs typeface="新細明體" pitchFamily="18" charset="-120"/>
              </a:rPr>
              <a:t>華盛頓郵報</a:t>
            </a:r>
            <a:endParaRPr lang="zh-TW" altLang="en-US" sz="1700">
              <a:solidFill>
                <a:schemeClr val="tx1"/>
              </a:solidFill>
              <a:latin typeface="微軟正黑體" pitchFamily="34" charset="-120"/>
              <a:ea typeface="微軟正黑體" pitchFamily="34" charset="-120"/>
              <a:cs typeface="新細明體" pitchFamily="18" charset="-120"/>
            </a:endParaRPr>
          </a:p>
        </p:txBody>
      </p:sp>
    </p:spTree>
    <p:extLst>
      <p:ext uri="{BB962C8B-B14F-4D97-AF65-F5344CB8AC3E}">
        <p14:creationId xmlns:p14="http://schemas.microsoft.com/office/powerpoint/2010/main" val="19672030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 name="文字方塊"/>
          <p:cNvSpPr>
            <a:spLocks noGrp="1"/>
          </p:cNvSpPr>
          <p:nvPr>
            <p:ph type="title"/>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525"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21</a:t>
            </a:fld>
            <a:endParaRPr lang="zh-TW" altLang="en-US" sz="1200">
              <a:solidFill>
                <a:srgbClr val="898989"/>
              </a:solidFill>
              <a:latin typeface="Calibri" charset="0"/>
              <a:ea typeface="新細明體" pitchFamily="18" charset="-120"/>
              <a:cs typeface="新細明體" pitchFamily="18" charset="-120"/>
            </a:endParaRPr>
          </a:p>
        </p:txBody>
      </p:sp>
      <p:sp>
        <p:nvSpPr>
          <p:cNvPr id="526" name="矩形"/>
          <p:cNvSpPr>
            <a:spLocks/>
          </p:cNvSpPr>
          <p:nvPr/>
        </p:nvSpPr>
        <p:spPr>
          <a:xfrm>
            <a:off x="539552" y="2564903"/>
            <a:ext cx="4698722"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新細明體" pitchFamily="18" charset="-120"/>
              </a:rPr>
              <a:t>二代健保重大改革</a:t>
            </a:r>
            <a:endParaRPr lang="zh-TW" altLang="en-US" sz="2800" b="1">
              <a:solidFill>
                <a:srgbClr val="003399"/>
              </a:solidFill>
              <a:latin typeface="微軟正黑體" pitchFamily="34" charset="-120"/>
              <a:ea typeface="微軟正黑體" pitchFamily="34" charset="-120"/>
              <a:cs typeface="新細明體" pitchFamily="18" charset="-120"/>
            </a:endParaRPr>
          </a:p>
        </p:txBody>
      </p:sp>
      <p:sp>
        <p:nvSpPr>
          <p:cNvPr id="527"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21347071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8" name="文字方塊"/>
          <p:cNvSpPr>
            <a:spLocks noGrp="1"/>
          </p:cNvSpPr>
          <p:nvPr>
            <p:ph type="title"/>
          </p:nvPr>
        </p:nvSpPr>
        <p:spPr>
          <a:xfrm>
            <a:off x="1387667" y="260648"/>
            <a:ext cx="6923087" cy="8636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eaLnBrk="1" hangingPunct="1">
              <a:lnSpc>
                <a:spcPct val="100000"/>
              </a:lnSpc>
              <a:spcBef>
                <a:spcPts val="0"/>
              </a:spcBef>
              <a:spcAft>
                <a:spcPts val="0"/>
              </a:spcAft>
              <a:buNone/>
            </a:pPr>
            <a:r>
              <a:rPr lang="zh-TW" altLang="en-US" sz="4000" b="1">
                <a:solidFill>
                  <a:srgbClr val="003399"/>
                </a:solidFill>
                <a:latin typeface="微軟正黑體" pitchFamily="34" charset="-120"/>
                <a:ea typeface="微軟正黑體" pitchFamily="34" charset="-120"/>
                <a:cs typeface="Times New Roman" charset="0"/>
              </a:rPr>
              <a:t>二代健保改革之核心價值</a:t>
            </a:r>
          </a:p>
        </p:txBody>
      </p:sp>
      <p:grpSp>
        <p:nvGrpSpPr>
          <p:cNvPr id="550" name="群組"/>
          <p:cNvGrpSpPr>
            <a:grpSpLocks/>
          </p:cNvGrpSpPr>
          <p:nvPr/>
        </p:nvGrpSpPr>
        <p:grpSpPr>
          <a:xfrm>
            <a:off x="2268538" y="1648545"/>
            <a:ext cx="4787900" cy="4319587"/>
            <a:chOff x="2268538" y="1648545"/>
            <a:chExt cx="4787900" cy="4319587"/>
          </a:xfrm>
        </p:grpSpPr>
        <p:grpSp>
          <p:nvGrpSpPr>
            <p:cNvPr id="531" name="群組"/>
            <p:cNvGrpSpPr>
              <a:grpSpLocks/>
            </p:cNvGrpSpPr>
            <p:nvPr/>
          </p:nvGrpSpPr>
          <p:grpSpPr>
            <a:xfrm>
              <a:off x="2268538" y="1648545"/>
              <a:ext cx="4787900" cy="4319587"/>
              <a:chOff x="2268538" y="1648545"/>
              <a:chExt cx="4787900" cy="4319587"/>
            </a:xfrm>
          </p:grpSpPr>
          <p:pic>
            <p:nvPicPr>
              <p:cNvPr id="529" name="圖片" descr="circuler_1"/>
              <p:cNvPicPr>
                <a:picLocks noChangeAspect="1"/>
              </p:cNvPicPr>
              <p:nvPr/>
            </p:nvPicPr>
            <p:blipFill>
              <a:blip r:embed="rId3" cstate="print">
                <a:lum/>
              </a:blip>
              <a:stretch>
                <a:fillRect/>
              </a:stretch>
            </p:blipFill>
            <p:spPr>
              <a:xfrm>
                <a:off x="2268538" y="1654106"/>
                <a:ext cx="4787900" cy="4297347"/>
              </a:xfrm>
              <a:prstGeom prst="rect">
                <a:avLst/>
              </a:prstGeom>
              <a:noFill/>
              <a:ln w="9525" cmpd="sng">
                <a:noFill/>
                <a:prstDash val="solid"/>
                <a:miter/>
              </a:ln>
            </p:spPr>
          </p:pic>
          <p:sp>
            <p:nvSpPr>
              <p:cNvPr id="530" name="橢圓"/>
              <p:cNvSpPr>
                <a:spLocks/>
              </p:cNvSpPr>
              <p:nvPr/>
            </p:nvSpPr>
            <p:spPr>
              <a:xfrm>
                <a:off x="2268538" y="1648545"/>
                <a:ext cx="4769224" cy="4319587"/>
              </a:xfrm>
              <a:prstGeom prst="ellipse">
                <a:avLst/>
              </a:prstGeom>
              <a:solidFill>
                <a:srgbClr val="4F81BD">
                  <a:alpha val="50000"/>
                </a:srgbClr>
              </a:solidFill>
              <a:ln w="9525" cmpd="sng">
                <a:noFill/>
                <a:prstDash val="solid"/>
                <a:miter/>
              </a:ln>
            </p:spPr>
          </p:sp>
        </p:grpSp>
        <p:sp>
          <p:nvSpPr>
            <p:cNvPr id="532" name="等腰三角形"/>
            <p:cNvSpPr>
              <a:spLocks/>
            </p:cNvSpPr>
            <p:nvPr/>
          </p:nvSpPr>
          <p:spPr>
            <a:xfrm>
              <a:off x="2733675" y="2145432"/>
              <a:ext cx="3930650" cy="2443162"/>
            </a:xfrm>
            <a:prstGeom prst="triangle">
              <a:avLst>
                <a:gd name="adj" fmla="val 50000"/>
              </a:avLst>
            </a:prstGeom>
            <a:solidFill>
              <a:srgbClr val="C5D9F1"/>
            </a:solidFill>
            <a:ln w="9525" cmpd="sng">
              <a:noFill/>
              <a:prstDash val="solid"/>
              <a:miter/>
            </a:ln>
          </p:spPr>
        </p:sp>
        <p:grpSp>
          <p:nvGrpSpPr>
            <p:cNvPr id="536" name="群組"/>
            <p:cNvGrpSpPr>
              <a:grpSpLocks/>
            </p:cNvGrpSpPr>
            <p:nvPr/>
          </p:nvGrpSpPr>
          <p:grpSpPr>
            <a:xfrm>
              <a:off x="3912145" y="3200897"/>
              <a:ext cx="1589993" cy="982480"/>
              <a:chOff x="3912145" y="3200897"/>
              <a:chExt cx="1589993" cy="982480"/>
            </a:xfrm>
          </p:grpSpPr>
          <p:sp>
            <p:nvSpPr>
              <p:cNvPr id="533" name="菱形"/>
              <p:cNvSpPr>
                <a:spLocks/>
              </p:cNvSpPr>
              <p:nvPr/>
            </p:nvSpPr>
            <p:spPr>
              <a:xfrm>
                <a:off x="3912145" y="3684154"/>
                <a:ext cx="1588991" cy="495863"/>
              </a:xfrm>
              <a:prstGeom prst="diamond">
                <a:avLst/>
              </a:prstGeom>
              <a:solidFill>
                <a:srgbClr val="E6B9B8"/>
              </a:solidFill>
              <a:ln w="9525" cmpd="sng">
                <a:noFill/>
                <a:prstDash val="solid"/>
                <a:miter/>
              </a:ln>
            </p:spPr>
          </p:sp>
          <p:sp>
            <p:nvSpPr>
              <p:cNvPr id="534" name="等腰三角形"/>
              <p:cNvSpPr>
                <a:spLocks/>
              </p:cNvSpPr>
              <p:nvPr/>
            </p:nvSpPr>
            <p:spPr>
              <a:xfrm>
                <a:off x="3912145" y="3200897"/>
                <a:ext cx="1589993" cy="724463"/>
              </a:xfrm>
              <a:prstGeom prst="triangle">
                <a:avLst>
                  <a:gd name="adj" fmla="val 50000"/>
                </a:avLst>
              </a:prstGeom>
              <a:solidFill>
                <a:srgbClr val="E6B9B8"/>
              </a:solidFill>
              <a:ln w="9525" cmpd="sng">
                <a:noFill/>
                <a:prstDash val="solid"/>
                <a:miter/>
              </a:ln>
            </p:spPr>
          </p:sp>
          <p:sp>
            <p:nvSpPr>
              <p:cNvPr id="535" name="直線"/>
              <p:cNvSpPr>
                <a:spLocks/>
              </p:cNvSpPr>
              <p:nvPr/>
            </p:nvSpPr>
            <p:spPr>
              <a:xfrm>
                <a:off x="4699132" y="3201738"/>
                <a:ext cx="15018" cy="981640"/>
              </a:xfrm>
              <a:prstGeom prst="line">
                <a:avLst/>
              </a:prstGeom>
              <a:solidFill>
                <a:srgbClr val="B8CCE4"/>
              </a:solidFill>
              <a:ln w="9525" cmpd="sng">
                <a:noFill/>
                <a:prstDash val="solid"/>
                <a:miter/>
              </a:ln>
            </p:spPr>
          </p:sp>
        </p:grpSp>
        <p:sp>
          <p:nvSpPr>
            <p:cNvPr id="537" name="矩形"/>
            <p:cNvSpPr>
              <a:spLocks/>
            </p:cNvSpPr>
            <p:nvPr/>
          </p:nvSpPr>
          <p:spPr>
            <a:xfrm>
              <a:off x="4197990" y="2863430"/>
              <a:ext cx="893278" cy="46156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2400">
                  <a:solidFill>
                    <a:srgbClr val="002060"/>
                  </a:solidFill>
                  <a:latin typeface="標楷體" pitchFamily="65" charset="-120"/>
                  <a:ea typeface="標楷體" pitchFamily="65" charset="-120"/>
                  <a:cs typeface="新細明體" pitchFamily="18" charset="-120"/>
                </a:rPr>
                <a:t>民眾</a:t>
              </a:r>
            </a:p>
          </p:txBody>
        </p:sp>
        <p:sp>
          <p:nvSpPr>
            <p:cNvPr id="538" name="矩形"/>
            <p:cNvSpPr>
              <a:spLocks/>
            </p:cNvSpPr>
            <p:nvPr/>
          </p:nvSpPr>
          <p:spPr>
            <a:xfrm>
              <a:off x="3983606" y="4145808"/>
              <a:ext cx="1403722" cy="46156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2400" dirty="0" smtClean="0">
                  <a:solidFill>
                    <a:srgbClr val="002060"/>
                  </a:solidFill>
                  <a:latin typeface="標楷體" pitchFamily="65" charset="-120"/>
                  <a:ea typeface="標楷體" pitchFamily="65" charset="-120"/>
                  <a:cs typeface="新細明體" pitchFamily="18" charset="-120"/>
                </a:rPr>
                <a:t>衛福部</a:t>
              </a:r>
              <a:endParaRPr lang="zh-TW" altLang="en-US" sz="2400" dirty="0">
                <a:solidFill>
                  <a:srgbClr val="002060"/>
                </a:solidFill>
                <a:latin typeface="標楷體" pitchFamily="65" charset="-120"/>
                <a:ea typeface="標楷體" pitchFamily="65" charset="-120"/>
                <a:cs typeface="新細明體" pitchFamily="18" charset="-120"/>
              </a:endParaRPr>
            </a:p>
          </p:txBody>
        </p:sp>
        <p:sp>
          <p:nvSpPr>
            <p:cNvPr id="539" name="矩形"/>
            <p:cNvSpPr>
              <a:spLocks/>
            </p:cNvSpPr>
            <p:nvPr/>
          </p:nvSpPr>
          <p:spPr>
            <a:xfrm>
              <a:off x="2988599" y="3448373"/>
              <a:ext cx="934238" cy="46156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2400">
                  <a:solidFill>
                    <a:srgbClr val="002060"/>
                  </a:solidFill>
                  <a:latin typeface="標楷體" pitchFamily="65" charset="-120"/>
                  <a:ea typeface="標楷體" pitchFamily="65" charset="-120"/>
                  <a:cs typeface="新細明體" pitchFamily="18" charset="-120"/>
                </a:rPr>
                <a:t>醫界</a:t>
              </a:r>
            </a:p>
          </p:txBody>
        </p:sp>
        <p:sp>
          <p:nvSpPr>
            <p:cNvPr id="540" name="矩形"/>
            <p:cNvSpPr>
              <a:spLocks/>
            </p:cNvSpPr>
            <p:nvPr/>
          </p:nvSpPr>
          <p:spPr>
            <a:xfrm>
              <a:off x="5292796" y="3448373"/>
              <a:ext cx="1403722" cy="46156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ct val="50000"/>
                </a:spcBef>
                <a:spcAft>
                  <a:spcPts val="0"/>
                </a:spcAft>
                <a:buNone/>
              </a:pPr>
              <a:r>
                <a:rPr lang="zh-TW" altLang="en-US" sz="2400" dirty="0" smtClean="0">
                  <a:solidFill>
                    <a:srgbClr val="002060"/>
                  </a:solidFill>
                  <a:latin typeface="標楷體" pitchFamily="65" charset="-120"/>
                  <a:ea typeface="標楷體" pitchFamily="65" charset="-120"/>
                  <a:cs typeface="新細明體" pitchFamily="18" charset="-120"/>
                </a:rPr>
                <a:t>健保署</a:t>
              </a:r>
              <a:endParaRPr lang="zh-TW" altLang="en-US" sz="2400" dirty="0">
                <a:solidFill>
                  <a:srgbClr val="002060"/>
                </a:solidFill>
                <a:latin typeface="標楷體" pitchFamily="65" charset="-120"/>
                <a:ea typeface="標楷體" pitchFamily="65" charset="-120"/>
                <a:cs typeface="新細明體" pitchFamily="18" charset="-120"/>
              </a:endParaRPr>
            </a:p>
          </p:txBody>
        </p:sp>
        <p:grpSp>
          <p:nvGrpSpPr>
            <p:cNvPr id="543" name="群組"/>
            <p:cNvGrpSpPr>
              <a:grpSpLocks/>
            </p:cNvGrpSpPr>
            <p:nvPr/>
          </p:nvGrpSpPr>
          <p:grpSpPr>
            <a:xfrm>
              <a:off x="4055067" y="1716039"/>
              <a:ext cx="1213092" cy="1160619"/>
              <a:chOff x="4055067" y="1716039"/>
              <a:chExt cx="1213092" cy="1160619"/>
            </a:xfrm>
          </p:grpSpPr>
          <p:pic>
            <p:nvPicPr>
              <p:cNvPr id="541" name="圖片" descr="circuler_1"/>
              <p:cNvPicPr>
                <a:picLocks noChangeAspect="1"/>
              </p:cNvPicPr>
              <p:nvPr/>
            </p:nvPicPr>
            <p:blipFill>
              <a:blip r:embed="rId4" cstate="print">
                <a:lum/>
              </a:blip>
              <a:stretch>
                <a:fillRect/>
              </a:stretch>
            </p:blipFill>
            <p:spPr>
              <a:xfrm>
                <a:off x="4055067" y="1727943"/>
                <a:ext cx="1213092" cy="1148715"/>
              </a:xfrm>
              <a:prstGeom prst="rect">
                <a:avLst/>
              </a:prstGeom>
              <a:noFill/>
              <a:ln w="9525" cmpd="sng">
                <a:noFill/>
                <a:prstDash val="solid"/>
                <a:miter/>
              </a:ln>
            </p:spPr>
          </p:pic>
          <p:sp>
            <p:nvSpPr>
              <p:cNvPr id="542" name="橢圓"/>
              <p:cNvSpPr>
                <a:spLocks/>
              </p:cNvSpPr>
              <p:nvPr/>
            </p:nvSpPr>
            <p:spPr>
              <a:xfrm>
                <a:off x="4055067" y="1716039"/>
                <a:ext cx="1206790" cy="1156155"/>
              </a:xfrm>
              <a:prstGeom prst="ellipse">
                <a:avLst/>
              </a:prstGeom>
              <a:solidFill>
                <a:srgbClr val="0000FF">
                  <a:alpha val="50000"/>
                </a:srgbClr>
              </a:solidFill>
              <a:ln w="9525"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800">
                    <a:solidFill>
                      <a:srgbClr val="CC3300"/>
                    </a:solidFill>
                    <a:latin typeface="標楷體" pitchFamily="65" charset="-120"/>
                    <a:ea typeface="標楷體" pitchFamily="65" charset="-120"/>
                    <a:cs typeface="新細明體" pitchFamily="18" charset="-120"/>
                  </a:rPr>
                  <a:t>品質</a:t>
                </a:r>
              </a:p>
            </p:txBody>
          </p:sp>
        </p:grpSp>
        <p:grpSp>
          <p:nvGrpSpPr>
            <p:cNvPr id="546" name="群組"/>
            <p:cNvGrpSpPr>
              <a:grpSpLocks/>
            </p:cNvGrpSpPr>
            <p:nvPr/>
          </p:nvGrpSpPr>
          <p:grpSpPr>
            <a:xfrm>
              <a:off x="5627214" y="3875832"/>
              <a:ext cx="1213092" cy="1160619"/>
              <a:chOff x="5627214" y="3875832"/>
              <a:chExt cx="1213092" cy="1160619"/>
            </a:xfrm>
          </p:grpSpPr>
          <p:pic>
            <p:nvPicPr>
              <p:cNvPr id="544" name="圖片" descr="circuler_1"/>
              <p:cNvPicPr>
                <a:picLocks noChangeAspect="1"/>
              </p:cNvPicPr>
              <p:nvPr/>
            </p:nvPicPr>
            <p:blipFill>
              <a:blip r:embed="rId4" cstate="print">
                <a:lum/>
              </a:blip>
              <a:stretch>
                <a:fillRect/>
              </a:stretch>
            </p:blipFill>
            <p:spPr>
              <a:xfrm>
                <a:off x="5627214" y="3887736"/>
                <a:ext cx="1213092" cy="1148715"/>
              </a:xfrm>
              <a:prstGeom prst="rect">
                <a:avLst/>
              </a:prstGeom>
              <a:noFill/>
              <a:ln w="9525" cmpd="sng">
                <a:noFill/>
                <a:prstDash val="solid"/>
                <a:miter/>
              </a:ln>
            </p:spPr>
          </p:pic>
          <p:sp>
            <p:nvSpPr>
              <p:cNvPr id="545" name="橢圓"/>
              <p:cNvSpPr>
                <a:spLocks/>
              </p:cNvSpPr>
              <p:nvPr/>
            </p:nvSpPr>
            <p:spPr>
              <a:xfrm>
                <a:off x="5627214" y="3875832"/>
                <a:ext cx="1206791" cy="1156156"/>
              </a:xfrm>
              <a:prstGeom prst="ellipse">
                <a:avLst/>
              </a:prstGeom>
              <a:solidFill>
                <a:srgbClr val="0000FF">
                  <a:alpha val="50000"/>
                </a:srgbClr>
              </a:solidFill>
              <a:ln w="9525"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800">
                    <a:solidFill>
                      <a:srgbClr val="CC3300"/>
                    </a:solidFill>
                    <a:latin typeface="標楷體" pitchFamily="65" charset="-120"/>
                    <a:ea typeface="標楷體" pitchFamily="65" charset="-120"/>
                    <a:cs typeface="新細明體" pitchFamily="18" charset="-120"/>
                  </a:rPr>
                  <a:t>效率</a:t>
                </a:r>
              </a:p>
            </p:txBody>
          </p:sp>
        </p:grpSp>
        <p:grpSp>
          <p:nvGrpSpPr>
            <p:cNvPr id="549" name="群組"/>
            <p:cNvGrpSpPr>
              <a:grpSpLocks/>
            </p:cNvGrpSpPr>
            <p:nvPr/>
          </p:nvGrpSpPr>
          <p:grpSpPr>
            <a:xfrm>
              <a:off x="2482921" y="3808339"/>
              <a:ext cx="1213092" cy="1160619"/>
              <a:chOff x="2482921" y="3808339"/>
              <a:chExt cx="1213092" cy="1160619"/>
            </a:xfrm>
          </p:grpSpPr>
          <p:pic>
            <p:nvPicPr>
              <p:cNvPr id="547" name="圖片" descr="circuler_1"/>
              <p:cNvPicPr>
                <a:picLocks noChangeAspect="1"/>
              </p:cNvPicPr>
              <p:nvPr/>
            </p:nvPicPr>
            <p:blipFill>
              <a:blip r:embed="rId4" cstate="print">
                <a:lum/>
              </a:blip>
              <a:stretch>
                <a:fillRect/>
              </a:stretch>
            </p:blipFill>
            <p:spPr>
              <a:xfrm>
                <a:off x="2482921" y="3820243"/>
                <a:ext cx="1213092" cy="1148715"/>
              </a:xfrm>
              <a:prstGeom prst="rect">
                <a:avLst/>
              </a:prstGeom>
              <a:noFill/>
              <a:ln w="9525" cmpd="sng">
                <a:noFill/>
                <a:prstDash val="solid"/>
                <a:miter/>
              </a:ln>
            </p:spPr>
          </p:pic>
          <p:sp>
            <p:nvSpPr>
              <p:cNvPr id="548" name="橢圓"/>
              <p:cNvSpPr>
                <a:spLocks/>
              </p:cNvSpPr>
              <p:nvPr/>
            </p:nvSpPr>
            <p:spPr>
              <a:xfrm>
                <a:off x="2482921" y="3808339"/>
                <a:ext cx="1206790" cy="1156156"/>
              </a:xfrm>
              <a:prstGeom prst="ellipse">
                <a:avLst/>
              </a:prstGeom>
              <a:solidFill>
                <a:srgbClr val="0000FF">
                  <a:alpha val="50000"/>
                </a:srgbClr>
              </a:solidFill>
              <a:ln w="9525"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800">
                    <a:solidFill>
                      <a:srgbClr val="CC3300"/>
                    </a:solidFill>
                    <a:latin typeface="標楷體" pitchFamily="65" charset="-120"/>
                    <a:ea typeface="標楷體" pitchFamily="65" charset="-120"/>
                    <a:cs typeface="新細明體" pitchFamily="18" charset="-120"/>
                  </a:rPr>
                  <a:t>公平</a:t>
                </a:r>
              </a:p>
            </p:txBody>
          </p:sp>
        </p:grpSp>
      </p:grpSp>
      <p:grpSp>
        <p:nvGrpSpPr>
          <p:cNvPr id="555" name="群組"/>
          <p:cNvGrpSpPr>
            <a:grpSpLocks/>
          </p:cNvGrpSpPr>
          <p:nvPr/>
        </p:nvGrpSpPr>
        <p:grpSpPr>
          <a:xfrm>
            <a:off x="3059113" y="5079133"/>
            <a:ext cx="3097212" cy="1654174"/>
            <a:chOff x="3059113" y="5079133"/>
            <a:chExt cx="3097212" cy="1654174"/>
          </a:xfrm>
        </p:grpSpPr>
        <p:sp>
          <p:nvSpPr>
            <p:cNvPr id="551" name="矩形"/>
            <p:cNvSpPr>
              <a:spLocks/>
            </p:cNvSpPr>
            <p:nvPr/>
          </p:nvSpPr>
          <p:spPr>
            <a:xfrm>
              <a:off x="3825874" y="5079133"/>
              <a:ext cx="1684338" cy="400049"/>
            </a:xfrm>
            <a:prstGeom prst="rect">
              <a:avLst/>
            </a:prstGeom>
            <a:noFill/>
            <a:ln w="9525" cmpd="sng">
              <a:noFill/>
              <a:prstDash val="solid"/>
              <a:miter/>
            </a:ln>
          </p:spPr>
        </p:sp>
        <p:sp>
          <p:nvSpPr>
            <p:cNvPr id="552" name="圓角矩形"/>
            <p:cNvSpPr>
              <a:spLocks/>
            </p:cNvSpPr>
            <p:nvPr/>
          </p:nvSpPr>
          <p:spPr>
            <a:xfrm rot="5400000">
              <a:off x="3813174" y="4450483"/>
              <a:ext cx="1517650" cy="2952749"/>
            </a:xfrm>
            <a:prstGeom prst="roundRect">
              <a:avLst>
                <a:gd name="adj" fmla="val 19893"/>
              </a:avLst>
            </a:prstGeom>
            <a:gradFill rotWithShape="1">
              <a:gsLst>
                <a:gs pos="0">
                  <a:srgbClr val="C9C9C9">
                    <a:alpha val="97647"/>
                  </a:srgbClr>
                </a:gs>
                <a:gs pos="50000">
                  <a:srgbClr val="FFFFFF">
                    <a:alpha val="100000"/>
                  </a:srgbClr>
                </a:gs>
                <a:gs pos="100000">
                  <a:srgbClr val="C9C9C9">
                    <a:alpha val="97647"/>
                  </a:srgbClr>
                </a:gs>
              </a:gsLst>
              <a:lin ang="5400000"/>
            </a:gradFill>
            <a:ln w="38100" cmpd="sng">
              <a:solidFill>
                <a:srgbClr val="DDDDDD"/>
              </a:solidFill>
              <a:prstDash val="solid"/>
              <a:miter/>
            </a:ln>
          </p:spPr>
        </p:sp>
        <p:sp>
          <p:nvSpPr>
            <p:cNvPr id="553" name="矩形"/>
            <p:cNvSpPr>
              <a:spLocks/>
            </p:cNvSpPr>
            <p:nvPr/>
          </p:nvSpPr>
          <p:spPr>
            <a:xfrm>
              <a:off x="3059113" y="5533158"/>
              <a:ext cx="3097212" cy="120014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fontAlgn="auto">
                <a:lnSpc>
                  <a:spcPct val="100000"/>
                </a:lnSpc>
                <a:spcBef>
                  <a:spcPts val="0"/>
                </a:spcBef>
                <a:spcAft>
                  <a:spcPts val="0"/>
                </a:spcAft>
                <a:buNone/>
              </a:pPr>
              <a:r>
                <a:rPr lang="zh-TW" altLang="en-US" sz="2400">
                  <a:solidFill>
                    <a:srgbClr val="3F3151"/>
                  </a:solidFill>
                  <a:latin typeface="標楷體" pitchFamily="65" charset="-120"/>
                  <a:ea typeface="標楷體" pitchFamily="65" charset="-120"/>
                  <a:cs typeface="新細明體" pitchFamily="18" charset="-120"/>
                </a:rPr>
                <a:t>收支連動</a:t>
              </a:r>
            </a:p>
            <a:p>
              <a:pPr marL="0" indent="0" algn="ctr" fontAlgn="auto">
                <a:lnSpc>
                  <a:spcPct val="100000"/>
                </a:lnSpc>
                <a:spcBef>
                  <a:spcPts val="0"/>
                </a:spcBef>
                <a:spcAft>
                  <a:spcPts val="0"/>
                </a:spcAft>
                <a:buNone/>
              </a:pPr>
              <a:r>
                <a:rPr lang="zh-TW" altLang="en-US" sz="2400">
                  <a:solidFill>
                    <a:srgbClr val="3F3151"/>
                  </a:solidFill>
                  <a:latin typeface="標楷體" pitchFamily="65" charset="-120"/>
                  <a:ea typeface="標楷體" pitchFamily="65" charset="-120"/>
                  <a:cs typeface="新細明體" pitchFamily="18" charset="-120"/>
                </a:rPr>
                <a:t>舉辦公民活動</a:t>
              </a:r>
            </a:p>
            <a:p>
              <a:pPr marL="0" indent="0" algn="ctr" fontAlgn="auto">
                <a:lnSpc>
                  <a:spcPct val="100000"/>
                </a:lnSpc>
                <a:spcBef>
                  <a:spcPts val="0"/>
                </a:spcBef>
                <a:spcAft>
                  <a:spcPts val="0"/>
                </a:spcAft>
                <a:buNone/>
              </a:pPr>
              <a:r>
                <a:rPr lang="zh-TW" altLang="en-US" sz="2400">
                  <a:solidFill>
                    <a:srgbClr val="3F3151"/>
                  </a:solidFill>
                  <a:latin typeface="標楷體" pitchFamily="65" charset="-120"/>
                  <a:ea typeface="標楷體" pitchFamily="65" charset="-120"/>
                  <a:cs typeface="新細明體" pitchFamily="18" charset="-120"/>
                </a:rPr>
                <a:t>增加付費者代表</a:t>
              </a:r>
              <a:endParaRPr lang="en-US" altLang="zh-TW" sz="2400">
                <a:solidFill>
                  <a:srgbClr val="1C1C1C"/>
                </a:solidFill>
                <a:latin typeface="標楷體" pitchFamily="65" charset="-120"/>
                <a:ea typeface="標楷體" pitchFamily="65" charset="-120"/>
                <a:cs typeface="新細明體" pitchFamily="18" charset="-120"/>
              </a:endParaRPr>
            </a:p>
          </p:txBody>
        </p:sp>
        <p:sp>
          <p:nvSpPr>
            <p:cNvPr id="554" name="圓角矩形"/>
            <p:cNvSpPr>
              <a:spLocks/>
            </p:cNvSpPr>
            <p:nvPr/>
          </p:nvSpPr>
          <p:spPr>
            <a:xfrm>
              <a:off x="3059113" y="5100470"/>
              <a:ext cx="3025183" cy="495068"/>
            </a:xfrm>
            <a:prstGeom prst="roundRect">
              <a:avLst>
                <a:gd name="adj" fmla="val 9106"/>
              </a:avLst>
            </a:prstGeom>
            <a:gradFill rotWithShape="1">
              <a:gsLst>
                <a:gs pos="0">
                  <a:srgbClr val="699D5F">
                    <a:alpha val="100000"/>
                  </a:srgbClr>
                </a:gs>
                <a:gs pos="100000">
                  <a:srgbClr val="31492C">
                    <a:alpha val="100000"/>
                  </a:srgbClr>
                </a:gs>
              </a:gsLst>
              <a:lin ang="5400000"/>
            </a:gradFill>
            <a:ln w="25400"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400">
                  <a:solidFill>
                    <a:schemeClr val="bg1"/>
                  </a:solidFill>
                  <a:latin typeface="標楷體" pitchFamily="65" charset="-120"/>
                  <a:ea typeface="標楷體" pitchFamily="65" charset="-120"/>
                  <a:cs typeface="新細明體" pitchFamily="18" charset="-120"/>
                </a:rPr>
                <a:t>權責相符、擴大參與</a:t>
              </a:r>
              <a:endParaRPr lang="en-US" altLang="zh-TW" sz="2400">
                <a:solidFill>
                  <a:schemeClr val="bg1"/>
                </a:solidFill>
                <a:latin typeface="標楷體" pitchFamily="65" charset="-120"/>
                <a:ea typeface="標楷體" pitchFamily="65" charset="-120"/>
                <a:cs typeface="新細明體" pitchFamily="18" charset="-120"/>
              </a:endParaRPr>
            </a:p>
          </p:txBody>
        </p:sp>
      </p:grpSp>
      <p:grpSp>
        <p:nvGrpSpPr>
          <p:cNvPr id="560" name="群組"/>
          <p:cNvGrpSpPr>
            <a:grpSpLocks/>
          </p:cNvGrpSpPr>
          <p:nvPr/>
        </p:nvGrpSpPr>
        <p:grpSpPr>
          <a:xfrm>
            <a:off x="6156325" y="1432646"/>
            <a:ext cx="2447924" cy="1604961"/>
            <a:chOff x="6156325" y="1432646"/>
            <a:chExt cx="2447924" cy="1604961"/>
          </a:xfrm>
        </p:grpSpPr>
        <p:sp>
          <p:nvSpPr>
            <p:cNvPr id="556" name="矩形"/>
            <p:cNvSpPr>
              <a:spLocks/>
            </p:cNvSpPr>
            <p:nvPr/>
          </p:nvSpPr>
          <p:spPr>
            <a:xfrm>
              <a:off x="6761163" y="1432646"/>
              <a:ext cx="1331912" cy="400049"/>
            </a:xfrm>
            <a:prstGeom prst="rect">
              <a:avLst/>
            </a:prstGeom>
            <a:noFill/>
            <a:ln w="9525" cmpd="sng">
              <a:noFill/>
              <a:prstDash val="solid"/>
              <a:miter/>
            </a:ln>
          </p:spPr>
        </p:sp>
        <p:sp>
          <p:nvSpPr>
            <p:cNvPr id="557" name="圓角矩形"/>
            <p:cNvSpPr>
              <a:spLocks/>
            </p:cNvSpPr>
            <p:nvPr/>
          </p:nvSpPr>
          <p:spPr>
            <a:xfrm rot="5400000">
              <a:off x="6593682" y="1112764"/>
              <a:ext cx="1516062" cy="2333625"/>
            </a:xfrm>
            <a:prstGeom prst="roundRect">
              <a:avLst>
                <a:gd name="adj" fmla="val 19893"/>
              </a:avLst>
            </a:prstGeom>
            <a:gradFill rotWithShape="1">
              <a:gsLst>
                <a:gs pos="0">
                  <a:srgbClr val="C9C9C9">
                    <a:alpha val="97647"/>
                  </a:srgbClr>
                </a:gs>
                <a:gs pos="50000">
                  <a:srgbClr val="FFFFFF">
                    <a:alpha val="100000"/>
                  </a:srgbClr>
                </a:gs>
                <a:gs pos="100000">
                  <a:srgbClr val="C9C9C9">
                    <a:alpha val="97647"/>
                  </a:srgbClr>
                </a:gs>
              </a:gsLst>
              <a:lin ang="5400000"/>
            </a:gradFill>
            <a:ln w="38100" cmpd="sng">
              <a:solidFill>
                <a:srgbClr val="DDDDDD"/>
              </a:solidFill>
              <a:prstDash val="solid"/>
              <a:miter/>
            </a:ln>
          </p:spPr>
        </p:sp>
        <p:sp>
          <p:nvSpPr>
            <p:cNvPr id="558" name="矩形"/>
            <p:cNvSpPr>
              <a:spLocks/>
            </p:cNvSpPr>
            <p:nvPr/>
          </p:nvSpPr>
          <p:spPr>
            <a:xfrm>
              <a:off x="6156325" y="2008908"/>
              <a:ext cx="2447924" cy="830262"/>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fontAlgn="auto">
                <a:lnSpc>
                  <a:spcPct val="100000"/>
                </a:lnSpc>
                <a:spcBef>
                  <a:spcPts val="0"/>
                </a:spcBef>
                <a:spcAft>
                  <a:spcPts val="0"/>
                </a:spcAft>
                <a:buNone/>
              </a:pPr>
              <a:r>
                <a:rPr lang="zh-TW" altLang="en-US" sz="2400">
                  <a:solidFill>
                    <a:srgbClr val="3F3151"/>
                  </a:solidFill>
                  <a:latin typeface="標楷體" pitchFamily="65" charset="-120"/>
                  <a:ea typeface="標楷體" pitchFamily="65" charset="-120"/>
                  <a:cs typeface="新細明體" pitchFamily="18" charset="-120"/>
                </a:rPr>
                <a:t>公開品質資訊</a:t>
              </a:r>
            </a:p>
            <a:p>
              <a:pPr marL="0" indent="0" algn="ctr" fontAlgn="auto">
                <a:lnSpc>
                  <a:spcPct val="100000"/>
                </a:lnSpc>
                <a:spcBef>
                  <a:spcPts val="0"/>
                </a:spcBef>
                <a:spcAft>
                  <a:spcPts val="0"/>
                </a:spcAft>
                <a:buNone/>
              </a:pPr>
              <a:r>
                <a:rPr lang="zh-TW" altLang="en-US" sz="2400">
                  <a:solidFill>
                    <a:srgbClr val="3F3151"/>
                  </a:solidFill>
                  <a:latin typeface="標楷體" pitchFamily="65" charset="-120"/>
                  <a:ea typeface="標楷體" pitchFamily="65" charset="-120"/>
                  <a:cs typeface="新細明體" pitchFamily="18" charset="-120"/>
                </a:rPr>
                <a:t>與財務報告</a:t>
              </a:r>
            </a:p>
          </p:txBody>
        </p:sp>
        <p:sp>
          <p:nvSpPr>
            <p:cNvPr id="559" name="圓角矩形"/>
            <p:cNvSpPr>
              <a:spLocks/>
            </p:cNvSpPr>
            <p:nvPr/>
          </p:nvSpPr>
          <p:spPr>
            <a:xfrm>
              <a:off x="6156325" y="1453969"/>
              <a:ext cx="2390996" cy="494759"/>
            </a:xfrm>
            <a:prstGeom prst="roundRect">
              <a:avLst>
                <a:gd name="adj" fmla="val 9106"/>
              </a:avLst>
            </a:prstGeom>
            <a:gradFill rotWithShape="1">
              <a:gsLst>
                <a:gs pos="0">
                  <a:srgbClr val="699D5F">
                    <a:alpha val="100000"/>
                  </a:srgbClr>
                </a:gs>
                <a:gs pos="100000">
                  <a:srgbClr val="31492C">
                    <a:alpha val="100000"/>
                  </a:srgbClr>
                </a:gs>
              </a:gsLst>
              <a:lin ang="5400000"/>
            </a:gradFill>
            <a:ln w="25400"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400">
                  <a:solidFill>
                    <a:schemeClr val="bg1"/>
                  </a:solidFill>
                  <a:latin typeface="標楷體" pitchFamily="65" charset="-120"/>
                  <a:ea typeface="標楷體" pitchFamily="65" charset="-120"/>
                  <a:cs typeface="新細明體" pitchFamily="18" charset="-120"/>
                </a:rPr>
                <a:t>資訊揭露</a:t>
              </a:r>
              <a:endParaRPr lang="en-US" altLang="zh-TW" sz="2400">
                <a:solidFill>
                  <a:schemeClr val="bg1"/>
                </a:solidFill>
                <a:latin typeface="標楷體" pitchFamily="65" charset="-120"/>
                <a:ea typeface="標楷體" pitchFamily="65" charset="-120"/>
                <a:cs typeface="新細明體" pitchFamily="18" charset="-120"/>
              </a:endParaRPr>
            </a:p>
          </p:txBody>
        </p:sp>
      </p:grpSp>
      <p:grpSp>
        <p:nvGrpSpPr>
          <p:cNvPr id="565" name="群組"/>
          <p:cNvGrpSpPr>
            <a:grpSpLocks/>
          </p:cNvGrpSpPr>
          <p:nvPr/>
        </p:nvGrpSpPr>
        <p:grpSpPr>
          <a:xfrm>
            <a:off x="6840538" y="4456834"/>
            <a:ext cx="2303462" cy="1533525"/>
            <a:chOff x="6840538" y="4456834"/>
            <a:chExt cx="2303462" cy="1533525"/>
          </a:xfrm>
        </p:grpSpPr>
        <p:sp>
          <p:nvSpPr>
            <p:cNvPr id="561" name="矩形"/>
            <p:cNvSpPr>
              <a:spLocks/>
            </p:cNvSpPr>
            <p:nvPr/>
          </p:nvSpPr>
          <p:spPr>
            <a:xfrm>
              <a:off x="7410449" y="4456834"/>
              <a:ext cx="1252538" cy="400050"/>
            </a:xfrm>
            <a:prstGeom prst="rect">
              <a:avLst/>
            </a:prstGeom>
            <a:noFill/>
            <a:ln w="9525" cmpd="sng">
              <a:noFill/>
              <a:prstDash val="solid"/>
              <a:miter/>
            </a:ln>
          </p:spPr>
        </p:sp>
        <p:sp>
          <p:nvSpPr>
            <p:cNvPr id="562" name="圓角矩形"/>
            <p:cNvSpPr>
              <a:spLocks/>
            </p:cNvSpPr>
            <p:nvPr/>
          </p:nvSpPr>
          <p:spPr>
            <a:xfrm rot="5400000">
              <a:off x="7241382" y="4168701"/>
              <a:ext cx="1447800" cy="2195513"/>
            </a:xfrm>
            <a:prstGeom prst="roundRect">
              <a:avLst>
                <a:gd name="adj" fmla="val 19893"/>
              </a:avLst>
            </a:prstGeom>
            <a:gradFill rotWithShape="1">
              <a:gsLst>
                <a:gs pos="0">
                  <a:srgbClr val="C9C9C9">
                    <a:alpha val="97647"/>
                  </a:srgbClr>
                </a:gs>
                <a:gs pos="50000">
                  <a:srgbClr val="FFFFFF">
                    <a:alpha val="100000"/>
                  </a:srgbClr>
                </a:gs>
                <a:gs pos="100000">
                  <a:srgbClr val="C9C9C9">
                    <a:alpha val="97647"/>
                  </a:srgbClr>
                </a:gs>
              </a:gsLst>
              <a:lin ang="5400000"/>
            </a:gradFill>
            <a:ln w="38100" cmpd="sng">
              <a:solidFill>
                <a:srgbClr val="DDDDDD"/>
              </a:solidFill>
              <a:prstDash val="solid"/>
              <a:miter/>
            </a:ln>
          </p:spPr>
        </p:sp>
        <p:sp>
          <p:nvSpPr>
            <p:cNvPr id="563" name="矩形"/>
            <p:cNvSpPr>
              <a:spLocks/>
            </p:cNvSpPr>
            <p:nvPr/>
          </p:nvSpPr>
          <p:spPr>
            <a:xfrm>
              <a:off x="6840538" y="5007696"/>
              <a:ext cx="2303462" cy="79375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fontAlgn="auto">
                <a:lnSpc>
                  <a:spcPct val="100000"/>
                </a:lnSpc>
                <a:spcBef>
                  <a:spcPts val="0"/>
                </a:spcBef>
                <a:spcAft>
                  <a:spcPts val="0"/>
                </a:spcAft>
                <a:buNone/>
              </a:pPr>
              <a:r>
                <a:rPr lang="zh-TW" altLang="en-US" sz="2200">
                  <a:solidFill>
                    <a:srgbClr val="3F3151"/>
                  </a:solidFill>
                  <a:latin typeface="標楷體" pitchFamily="65" charset="-120"/>
                  <a:ea typeface="標楷體" pitchFamily="65" charset="-120"/>
                  <a:cs typeface="新細明體" pitchFamily="18" charset="-120"/>
                </a:rPr>
                <a:t>整併監理、費協二會為健保會</a:t>
              </a:r>
            </a:p>
          </p:txBody>
        </p:sp>
        <p:sp>
          <p:nvSpPr>
            <p:cNvPr id="564" name="圓角矩形"/>
            <p:cNvSpPr>
              <a:spLocks/>
            </p:cNvSpPr>
            <p:nvPr/>
          </p:nvSpPr>
          <p:spPr>
            <a:xfrm>
              <a:off x="6840538" y="4477207"/>
              <a:ext cx="2249893" cy="472738"/>
            </a:xfrm>
            <a:prstGeom prst="roundRect">
              <a:avLst>
                <a:gd name="adj" fmla="val 9106"/>
              </a:avLst>
            </a:prstGeom>
            <a:gradFill rotWithShape="1">
              <a:gsLst>
                <a:gs pos="0">
                  <a:srgbClr val="699D5F">
                    <a:alpha val="100000"/>
                  </a:srgbClr>
                </a:gs>
                <a:gs pos="100000">
                  <a:srgbClr val="31492C">
                    <a:alpha val="100000"/>
                  </a:srgbClr>
                </a:gs>
              </a:gsLst>
              <a:lin ang="5400000"/>
            </a:gradFill>
            <a:ln w="25400"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400">
                  <a:solidFill>
                    <a:schemeClr val="bg1"/>
                  </a:solidFill>
                  <a:latin typeface="標楷體" pitchFamily="65" charset="-120"/>
                  <a:ea typeface="標楷體" pitchFamily="65" charset="-120"/>
                  <a:cs typeface="新細明體" pitchFamily="18" charset="-120"/>
                </a:rPr>
                <a:t>簡化作業</a:t>
              </a:r>
              <a:endParaRPr lang="en-US" altLang="zh-TW" sz="2400">
                <a:solidFill>
                  <a:schemeClr val="bg1"/>
                </a:solidFill>
                <a:latin typeface="標楷體" pitchFamily="65" charset="-120"/>
                <a:ea typeface="標楷體" pitchFamily="65" charset="-120"/>
                <a:cs typeface="新細明體" pitchFamily="18" charset="-120"/>
              </a:endParaRPr>
            </a:p>
          </p:txBody>
        </p:sp>
      </p:grpSp>
      <p:grpSp>
        <p:nvGrpSpPr>
          <p:cNvPr id="570" name="群組"/>
          <p:cNvGrpSpPr>
            <a:grpSpLocks/>
          </p:cNvGrpSpPr>
          <p:nvPr/>
        </p:nvGrpSpPr>
        <p:grpSpPr>
          <a:xfrm>
            <a:off x="647700" y="1432646"/>
            <a:ext cx="2484438" cy="1604961"/>
            <a:chOff x="647700" y="1432646"/>
            <a:chExt cx="2484438" cy="1604961"/>
          </a:xfrm>
        </p:grpSpPr>
        <p:sp>
          <p:nvSpPr>
            <p:cNvPr id="566" name="矩形"/>
            <p:cNvSpPr>
              <a:spLocks/>
            </p:cNvSpPr>
            <p:nvPr/>
          </p:nvSpPr>
          <p:spPr>
            <a:xfrm>
              <a:off x="1262063" y="1432646"/>
              <a:ext cx="1350962" cy="400049"/>
            </a:xfrm>
            <a:prstGeom prst="rect">
              <a:avLst/>
            </a:prstGeom>
            <a:noFill/>
            <a:ln w="9525" cmpd="sng">
              <a:noFill/>
              <a:prstDash val="solid"/>
              <a:miter/>
            </a:ln>
          </p:spPr>
        </p:sp>
        <p:sp>
          <p:nvSpPr>
            <p:cNvPr id="567" name="圓角矩形"/>
            <p:cNvSpPr>
              <a:spLocks/>
            </p:cNvSpPr>
            <p:nvPr/>
          </p:nvSpPr>
          <p:spPr>
            <a:xfrm rot="5400000">
              <a:off x="1102518" y="1095301"/>
              <a:ext cx="1516061" cy="2368550"/>
            </a:xfrm>
            <a:prstGeom prst="roundRect">
              <a:avLst>
                <a:gd name="adj" fmla="val 19893"/>
              </a:avLst>
            </a:prstGeom>
            <a:gradFill rotWithShape="1">
              <a:gsLst>
                <a:gs pos="0">
                  <a:srgbClr val="C9C9C9">
                    <a:alpha val="97647"/>
                  </a:srgbClr>
                </a:gs>
                <a:gs pos="50000">
                  <a:srgbClr val="FFFFFF">
                    <a:alpha val="100000"/>
                  </a:srgbClr>
                </a:gs>
                <a:gs pos="100000">
                  <a:srgbClr val="C9C9C9">
                    <a:alpha val="97647"/>
                  </a:srgbClr>
                </a:gs>
              </a:gsLst>
              <a:lin ang="5400000"/>
            </a:gradFill>
            <a:ln w="38100" cmpd="sng">
              <a:solidFill>
                <a:srgbClr val="DDDDDD"/>
              </a:solidFill>
              <a:prstDash val="solid"/>
              <a:miter/>
            </a:ln>
          </p:spPr>
        </p:sp>
        <p:sp>
          <p:nvSpPr>
            <p:cNvPr id="568" name="矩形"/>
            <p:cNvSpPr>
              <a:spLocks/>
            </p:cNvSpPr>
            <p:nvPr/>
          </p:nvSpPr>
          <p:spPr>
            <a:xfrm>
              <a:off x="647700" y="2224808"/>
              <a:ext cx="2484438" cy="460374"/>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fontAlgn="auto">
                <a:lnSpc>
                  <a:spcPct val="100000"/>
                </a:lnSpc>
                <a:spcBef>
                  <a:spcPts val="0"/>
                </a:spcBef>
                <a:spcAft>
                  <a:spcPts val="0"/>
                </a:spcAft>
                <a:buNone/>
              </a:pPr>
              <a:r>
                <a:rPr lang="zh-TW" altLang="en-US" sz="2400">
                  <a:solidFill>
                    <a:srgbClr val="3F3151"/>
                  </a:solidFill>
                  <a:latin typeface="標楷體" pitchFamily="65" charset="-120"/>
                  <a:ea typeface="標楷體" pitchFamily="65" charset="-120"/>
                  <a:cs typeface="新細明體" pitchFamily="18" charset="-120"/>
                </a:rPr>
                <a:t>以品質為導向</a:t>
              </a:r>
            </a:p>
          </p:txBody>
        </p:sp>
        <p:sp>
          <p:nvSpPr>
            <p:cNvPr id="569" name="圓角矩形"/>
            <p:cNvSpPr>
              <a:spLocks/>
            </p:cNvSpPr>
            <p:nvPr/>
          </p:nvSpPr>
          <p:spPr>
            <a:xfrm>
              <a:off x="647700" y="1453969"/>
              <a:ext cx="2426660" cy="494759"/>
            </a:xfrm>
            <a:prstGeom prst="roundRect">
              <a:avLst>
                <a:gd name="adj" fmla="val 9106"/>
              </a:avLst>
            </a:prstGeom>
            <a:gradFill rotWithShape="1">
              <a:gsLst>
                <a:gs pos="0">
                  <a:srgbClr val="699D5F">
                    <a:alpha val="100000"/>
                  </a:srgbClr>
                </a:gs>
                <a:gs pos="100000">
                  <a:srgbClr val="31492C">
                    <a:alpha val="100000"/>
                  </a:srgbClr>
                </a:gs>
              </a:gsLst>
              <a:lin ang="5400000"/>
            </a:gradFill>
            <a:ln w="25400"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400">
                  <a:solidFill>
                    <a:schemeClr val="bg1"/>
                  </a:solidFill>
                  <a:latin typeface="標楷體" pitchFamily="65" charset="-120"/>
                  <a:ea typeface="標楷體" pitchFamily="65" charset="-120"/>
                  <a:cs typeface="新細明體" pitchFamily="18" charset="-120"/>
                </a:rPr>
                <a:t>支付制度</a:t>
              </a:r>
              <a:endParaRPr lang="en-US" altLang="zh-TW" sz="2400">
                <a:solidFill>
                  <a:schemeClr val="bg1"/>
                </a:solidFill>
                <a:latin typeface="標楷體" pitchFamily="65" charset="-120"/>
                <a:ea typeface="標楷體" pitchFamily="65" charset="-120"/>
                <a:cs typeface="新細明體" pitchFamily="18" charset="-120"/>
              </a:endParaRPr>
            </a:p>
          </p:txBody>
        </p:sp>
      </p:grpSp>
      <p:grpSp>
        <p:nvGrpSpPr>
          <p:cNvPr id="575" name="群組"/>
          <p:cNvGrpSpPr>
            <a:grpSpLocks/>
          </p:cNvGrpSpPr>
          <p:nvPr/>
        </p:nvGrpSpPr>
        <p:grpSpPr>
          <a:xfrm>
            <a:off x="179388" y="4383808"/>
            <a:ext cx="2305050" cy="1679573"/>
            <a:chOff x="179388" y="4383808"/>
            <a:chExt cx="2305050" cy="1679573"/>
          </a:xfrm>
        </p:grpSpPr>
        <p:sp>
          <p:nvSpPr>
            <p:cNvPr id="571" name="矩形"/>
            <p:cNvSpPr>
              <a:spLocks/>
            </p:cNvSpPr>
            <p:nvPr/>
          </p:nvSpPr>
          <p:spPr>
            <a:xfrm>
              <a:off x="749299" y="4383808"/>
              <a:ext cx="1254124" cy="400050"/>
            </a:xfrm>
            <a:prstGeom prst="rect">
              <a:avLst/>
            </a:prstGeom>
            <a:noFill/>
            <a:ln w="9525" cmpd="sng">
              <a:noFill/>
              <a:prstDash val="solid"/>
              <a:miter/>
            </a:ln>
          </p:spPr>
        </p:sp>
        <p:sp>
          <p:nvSpPr>
            <p:cNvPr id="572" name="圓角矩形"/>
            <p:cNvSpPr>
              <a:spLocks/>
            </p:cNvSpPr>
            <p:nvPr/>
          </p:nvSpPr>
          <p:spPr>
            <a:xfrm rot="5400000">
              <a:off x="511969" y="4171877"/>
              <a:ext cx="1585911" cy="2197099"/>
            </a:xfrm>
            <a:prstGeom prst="roundRect">
              <a:avLst>
                <a:gd name="adj" fmla="val 19893"/>
              </a:avLst>
            </a:prstGeom>
            <a:gradFill rotWithShape="1">
              <a:gsLst>
                <a:gs pos="0">
                  <a:srgbClr val="C9C9C9">
                    <a:alpha val="97647"/>
                  </a:srgbClr>
                </a:gs>
                <a:gs pos="50000">
                  <a:srgbClr val="FFFFFF">
                    <a:alpha val="100000"/>
                  </a:srgbClr>
                </a:gs>
                <a:gs pos="100000">
                  <a:srgbClr val="C9C9C9">
                    <a:alpha val="97647"/>
                  </a:srgbClr>
                </a:gs>
              </a:gsLst>
              <a:lin ang="5400000"/>
            </a:gradFill>
            <a:ln w="38100" cmpd="sng">
              <a:solidFill>
                <a:srgbClr val="DDDDDD"/>
              </a:solidFill>
              <a:prstDash val="solid"/>
              <a:miter/>
            </a:ln>
          </p:spPr>
        </p:sp>
        <p:sp>
          <p:nvSpPr>
            <p:cNvPr id="573" name="矩形"/>
            <p:cNvSpPr>
              <a:spLocks/>
            </p:cNvSpPr>
            <p:nvPr/>
          </p:nvSpPr>
          <p:spPr>
            <a:xfrm>
              <a:off x="179388" y="4987058"/>
              <a:ext cx="2305050" cy="7699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fontAlgn="auto">
                <a:lnSpc>
                  <a:spcPct val="100000"/>
                </a:lnSpc>
                <a:spcBef>
                  <a:spcPts val="0"/>
                </a:spcBef>
                <a:spcAft>
                  <a:spcPts val="0"/>
                </a:spcAft>
                <a:buNone/>
              </a:pPr>
              <a:r>
                <a:rPr lang="zh-TW" altLang="en-US" sz="2200">
                  <a:solidFill>
                    <a:srgbClr val="3F3151"/>
                  </a:solidFill>
                  <a:latin typeface="標楷體" pitchFamily="65" charset="-120"/>
                  <a:ea typeface="標楷體" pitchFamily="65" charset="-120"/>
                  <a:cs typeface="新細明體" pitchFamily="18" charset="-120"/>
                </a:rPr>
                <a:t>擴大費基</a:t>
              </a:r>
            </a:p>
            <a:p>
              <a:pPr marL="0" indent="0" algn="ctr" fontAlgn="auto">
                <a:lnSpc>
                  <a:spcPct val="100000"/>
                </a:lnSpc>
                <a:spcBef>
                  <a:spcPts val="0"/>
                </a:spcBef>
                <a:spcAft>
                  <a:spcPts val="0"/>
                </a:spcAft>
                <a:buNone/>
              </a:pPr>
              <a:r>
                <a:rPr lang="zh-TW" altLang="en-US" sz="2200">
                  <a:solidFill>
                    <a:srgbClr val="3F3151"/>
                  </a:solidFill>
                  <a:latin typeface="標楷體" pitchFamily="65" charset="-120"/>
                  <a:ea typeface="標楷體" pitchFamily="65" charset="-120"/>
                  <a:cs typeface="新細明體" pitchFamily="18" charset="-120"/>
                </a:rPr>
                <a:t>計收補充保險費</a:t>
              </a:r>
            </a:p>
          </p:txBody>
        </p:sp>
        <p:sp>
          <p:nvSpPr>
            <p:cNvPr id="574" name="圓角矩形"/>
            <p:cNvSpPr>
              <a:spLocks/>
            </p:cNvSpPr>
            <p:nvPr/>
          </p:nvSpPr>
          <p:spPr>
            <a:xfrm>
              <a:off x="179388" y="4406123"/>
              <a:ext cx="2251444" cy="517760"/>
            </a:xfrm>
            <a:prstGeom prst="roundRect">
              <a:avLst>
                <a:gd name="adj" fmla="val 9106"/>
              </a:avLst>
            </a:prstGeom>
            <a:gradFill rotWithShape="1">
              <a:gsLst>
                <a:gs pos="0">
                  <a:srgbClr val="699D5F">
                    <a:alpha val="100000"/>
                  </a:srgbClr>
                </a:gs>
                <a:gs pos="100000">
                  <a:srgbClr val="31492C">
                    <a:alpha val="100000"/>
                  </a:srgbClr>
                </a:gs>
              </a:gsLst>
              <a:lin ang="5400000"/>
            </a:gradFill>
            <a:ln w="25400" cmpd="sng">
              <a:noFill/>
              <a:prstDash val="solid"/>
              <a:miter/>
            </a:ln>
          </p:spPr>
          <p:txBody>
            <a:bodyPr vert="horz" wrap="non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400">
                  <a:solidFill>
                    <a:schemeClr val="bg1"/>
                  </a:solidFill>
                  <a:latin typeface="標楷體" pitchFamily="65" charset="-120"/>
                  <a:ea typeface="標楷體" pitchFamily="65" charset="-120"/>
                  <a:cs typeface="新細明體" pitchFamily="18" charset="-120"/>
                </a:rPr>
                <a:t>財源籌措</a:t>
              </a:r>
              <a:endParaRPr lang="en-US" altLang="zh-TW" sz="2400">
                <a:solidFill>
                  <a:schemeClr val="bg1"/>
                </a:solidFill>
                <a:latin typeface="標楷體" pitchFamily="65" charset="-120"/>
                <a:ea typeface="標楷體" pitchFamily="65" charset="-120"/>
                <a:cs typeface="新細明體" pitchFamily="18" charset="-120"/>
              </a:endParaRPr>
            </a:p>
          </p:txBody>
        </p:sp>
      </p:grpSp>
      <p:sp>
        <p:nvSpPr>
          <p:cNvPr id="576" name="文字方塊"/>
          <p:cNvSpPr>
            <a:spLocks noGrp="1"/>
          </p:cNvSpPr>
          <p:nvPr>
            <p:ph type="sldNum"/>
          </p:nvPr>
        </p:nvSpPr>
        <p:spPr>
          <a:xfrm>
            <a:off x="5999715" y="6305115"/>
            <a:ext cx="2895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en-US" altLang="zh-TW" sz="1200">
                <a:solidFill>
                  <a:srgbClr val="898989"/>
                </a:solidFill>
                <a:latin typeface="標楷體" pitchFamily="65" charset="-120"/>
                <a:ea typeface="標楷體" pitchFamily="65" charset="-120"/>
                <a:cs typeface="新細明體" pitchFamily="18" charset="-120"/>
              </a:rPr>
              <a:pPr marL="0" indent="0" algn="r" fontAlgn="auto">
                <a:lnSpc>
                  <a:spcPct val="100000"/>
                </a:lnSpc>
                <a:spcBef>
                  <a:spcPts val="0"/>
                </a:spcBef>
                <a:spcAft>
                  <a:spcPts val="0"/>
                </a:spcAft>
                <a:buNone/>
              </a:pPr>
              <a:t>22</a:t>
            </a:fld>
            <a:endParaRPr lang="en-US" altLang="zh-TW" sz="1200">
              <a:solidFill>
                <a:srgbClr val="898989"/>
              </a:solidFill>
              <a:latin typeface="標楷體" pitchFamily="65" charset="-120"/>
              <a:ea typeface="標楷體" pitchFamily="65" charset="-120"/>
              <a:cs typeface="新細明體" pitchFamily="18" charset="-120"/>
            </a:endParaRPr>
          </a:p>
        </p:txBody>
      </p:sp>
      <p:pic>
        <p:nvPicPr>
          <p:cNvPr id="577" name="圖片" descr="二代健保.jpg"/>
          <p:cNvPicPr>
            <a:picLocks noChangeAspect="1"/>
          </p:cNvPicPr>
          <p:nvPr/>
        </p:nvPicPr>
        <p:blipFill>
          <a:blip r:embed="rId5" cstate="print">
            <a:lum/>
          </a:blip>
          <a:stretch>
            <a:fillRect/>
          </a:stretch>
        </p:blipFill>
        <p:spPr>
          <a:xfrm>
            <a:off x="147610" y="147805"/>
            <a:ext cx="983739" cy="864095"/>
          </a:xfrm>
          <a:prstGeom prst="rect">
            <a:avLst/>
          </a:prstGeom>
          <a:noFill/>
          <a:ln w="9525" cmpd="sng">
            <a:noFill/>
            <a:prstDash val="solid"/>
            <a:miter/>
          </a:ln>
        </p:spPr>
      </p:pic>
    </p:spTree>
    <p:extLst>
      <p:ext uri="{BB962C8B-B14F-4D97-AF65-F5344CB8AC3E}">
        <p14:creationId xmlns:p14="http://schemas.microsoft.com/office/powerpoint/2010/main" val="10605276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 name="曲線"/>
          <p:cNvSpPr>
            <a:spLocks/>
          </p:cNvSpPr>
          <p:nvPr/>
        </p:nvSpPr>
        <p:spPr>
          <a:xfrm>
            <a:off x="4643438" y="4135438"/>
            <a:ext cx="1208087" cy="2389187"/>
          </a:xfrm>
          <a:custGeom>
            <a:avLst/>
            <a:gdLst>
              <a:gd name="T1" fmla="*/ 0 w 21600"/>
              <a:gd name="T2" fmla="*/ 0 h 21600"/>
              <a:gd name="T3" fmla="*/ 21600 w 21600"/>
              <a:gd name="T4" fmla="*/ 21600 h 21600"/>
            </a:gdLst>
            <a:ahLst/>
            <a:cxnLst/>
            <a:rect l="T1" t="T2" r="T3" b="T4"/>
            <a:pathLst>
              <a:path w="21600" h="21600">
                <a:moveTo>
                  <a:pt x="819" y="18981"/>
                </a:moveTo>
                <a:lnTo>
                  <a:pt x="819" y="0"/>
                </a:lnTo>
                <a:lnTo>
                  <a:pt x="0" y="0"/>
                </a:lnTo>
                <a:lnTo>
                  <a:pt x="0" y="21600"/>
                </a:lnTo>
                <a:lnTo>
                  <a:pt x="21600" y="21600"/>
                </a:lnTo>
                <a:lnTo>
                  <a:pt x="21600" y="18981"/>
                </a:lnTo>
                <a:lnTo>
                  <a:pt x="819" y="18981"/>
                </a:lnTo>
                <a:close/>
              </a:path>
            </a:pathLst>
          </a:custGeom>
          <a:solidFill>
            <a:srgbClr val="4F81BD">
              <a:alpha val="68000"/>
            </a:srgbClr>
          </a:solidFill>
          <a:ln cmpd="sng">
            <a:noFill/>
            <a:prstDash val="solid"/>
            <a:miter/>
          </a:ln>
        </p:spPr>
      </p:sp>
      <p:sp>
        <p:nvSpPr>
          <p:cNvPr id="582" name="曲線"/>
          <p:cNvSpPr>
            <a:spLocks/>
          </p:cNvSpPr>
          <p:nvPr/>
        </p:nvSpPr>
        <p:spPr>
          <a:xfrm rot="10800000">
            <a:off x="7740650" y="1484313"/>
            <a:ext cx="1150937" cy="2390775"/>
          </a:xfrm>
          <a:custGeom>
            <a:avLst/>
            <a:gdLst>
              <a:gd name="T1" fmla="*/ 0 w 21600"/>
              <a:gd name="T2" fmla="*/ 0 h 21600"/>
              <a:gd name="T3" fmla="*/ 21600 w 21600"/>
              <a:gd name="T4" fmla="*/ 21600 h 21600"/>
            </a:gdLst>
            <a:ahLst/>
            <a:cxnLst/>
            <a:rect l="T1" t="T2" r="T3" b="T4"/>
            <a:pathLst>
              <a:path w="21600" h="21600">
                <a:moveTo>
                  <a:pt x="819" y="18981"/>
                </a:moveTo>
                <a:lnTo>
                  <a:pt x="819" y="0"/>
                </a:lnTo>
                <a:lnTo>
                  <a:pt x="0" y="0"/>
                </a:lnTo>
                <a:lnTo>
                  <a:pt x="0" y="21600"/>
                </a:lnTo>
                <a:lnTo>
                  <a:pt x="21600" y="21600"/>
                </a:lnTo>
                <a:lnTo>
                  <a:pt x="21600" y="18981"/>
                </a:lnTo>
                <a:lnTo>
                  <a:pt x="819" y="18981"/>
                </a:lnTo>
                <a:close/>
              </a:path>
            </a:pathLst>
          </a:custGeom>
          <a:solidFill>
            <a:srgbClr val="4F81BD">
              <a:alpha val="68000"/>
            </a:srgbClr>
          </a:solidFill>
          <a:ln cmpd="sng">
            <a:noFill/>
            <a:prstDash val="solid"/>
            <a:miter/>
          </a:ln>
        </p:spPr>
      </p:sp>
      <p:sp>
        <p:nvSpPr>
          <p:cNvPr id="583" name="圓角矩形"/>
          <p:cNvSpPr>
            <a:spLocks/>
          </p:cNvSpPr>
          <p:nvPr/>
        </p:nvSpPr>
        <p:spPr>
          <a:xfrm>
            <a:off x="4808538" y="2060575"/>
            <a:ext cx="3846512" cy="3967162"/>
          </a:xfrm>
          <a:prstGeom prst="roundRect">
            <a:avLst>
              <a:gd name="adj" fmla="val 16666"/>
            </a:avLst>
          </a:prstGeom>
          <a:solidFill>
            <a:srgbClr val="DA9694"/>
          </a:solidFill>
          <a:scene3d>
            <a:camera prst="legacyObliqueTopRight"/>
            <a:lightRig rig="legacyFlat4" dir="r"/>
          </a:scene3d>
          <a:sp3d extrusionH="292100" prstMaterial="legacyMatte">
            <a:bevelT w="13500" h="13500" prst="angle"/>
            <a:bevelB w="13500" h="13500" prst="angle"/>
            <a:extrusionClr>
              <a:srgbClr val="C0504D"/>
            </a:extrusionClr>
          </a:sp3d>
        </p:spPr>
      </p:sp>
      <p:grpSp>
        <p:nvGrpSpPr>
          <p:cNvPr id="588" name="群組"/>
          <p:cNvGrpSpPr>
            <a:grpSpLocks/>
          </p:cNvGrpSpPr>
          <p:nvPr/>
        </p:nvGrpSpPr>
        <p:grpSpPr>
          <a:xfrm>
            <a:off x="250825" y="1484313"/>
            <a:ext cx="4105274" cy="5040312"/>
            <a:chOff x="250825" y="1484313"/>
            <a:chExt cx="4105274" cy="5040312"/>
          </a:xfrm>
        </p:grpSpPr>
        <p:sp>
          <p:nvSpPr>
            <p:cNvPr id="584" name="曲線"/>
            <p:cNvSpPr>
              <a:spLocks/>
            </p:cNvSpPr>
            <p:nvPr/>
          </p:nvSpPr>
          <p:spPr>
            <a:xfrm>
              <a:off x="250825" y="3991930"/>
              <a:ext cx="1188959" cy="2532694"/>
            </a:xfrm>
            <a:custGeom>
              <a:avLst/>
              <a:gdLst>
                <a:gd name="T1" fmla="*/ 0 w 21600"/>
                <a:gd name="T2" fmla="*/ 0 h 21600"/>
                <a:gd name="T3" fmla="*/ 21600 w 21600"/>
                <a:gd name="T4" fmla="*/ 21600 h 21600"/>
              </a:gdLst>
              <a:ahLst/>
              <a:cxnLst/>
              <a:rect l="T1" t="T2" r="T3" b="T4"/>
              <a:pathLst>
                <a:path w="21600" h="21600">
                  <a:moveTo>
                    <a:pt x="819" y="18981"/>
                  </a:moveTo>
                  <a:lnTo>
                    <a:pt x="819" y="0"/>
                  </a:lnTo>
                  <a:lnTo>
                    <a:pt x="0" y="0"/>
                  </a:lnTo>
                  <a:lnTo>
                    <a:pt x="0" y="21600"/>
                  </a:lnTo>
                  <a:lnTo>
                    <a:pt x="21600" y="21600"/>
                  </a:lnTo>
                  <a:lnTo>
                    <a:pt x="21600" y="18981"/>
                  </a:lnTo>
                  <a:lnTo>
                    <a:pt x="819" y="18981"/>
                  </a:lnTo>
                  <a:close/>
                </a:path>
              </a:pathLst>
            </a:custGeom>
            <a:solidFill>
              <a:srgbClr val="0000FF">
                <a:alpha val="50000"/>
              </a:srgbClr>
            </a:solidFill>
            <a:ln cmpd="sng">
              <a:noFill/>
              <a:prstDash val="solid"/>
              <a:miter/>
            </a:ln>
          </p:spPr>
        </p:sp>
        <p:sp>
          <p:nvSpPr>
            <p:cNvPr id="585" name="曲線"/>
            <p:cNvSpPr>
              <a:spLocks/>
            </p:cNvSpPr>
            <p:nvPr/>
          </p:nvSpPr>
          <p:spPr>
            <a:xfrm rot="10800000">
              <a:off x="3223224" y="1484313"/>
              <a:ext cx="1132875" cy="2532694"/>
            </a:xfrm>
            <a:custGeom>
              <a:avLst/>
              <a:gdLst>
                <a:gd name="T1" fmla="*/ 0 w 21600"/>
                <a:gd name="T2" fmla="*/ 0 h 21600"/>
                <a:gd name="T3" fmla="*/ 21600 w 21600"/>
                <a:gd name="T4" fmla="*/ 21600 h 21600"/>
              </a:gdLst>
              <a:ahLst/>
              <a:cxnLst/>
              <a:rect l="T1" t="T2" r="T3" b="T4"/>
              <a:pathLst>
                <a:path w="21600" h="21600">
                  <a:moveTo>
                    <a:pt x="819" y="18981"/>
                  </a:moveTo>
                  <a:lnTo>
                    <a:pt x="819" y="0"/>
                  </a:lnTo>
                  <a:lnTo>
                    <a:pt x="0" y="0"/>
                  </a:lnTo>
                  <a:lnTo>
                    <a:pt x="0" y="21600"/>
                  </a:lnTo>
                  <a:lnTo>
                    <a:pt x="21600" y="21600"/>
                  </a:lnTo>
                  <a:lnTo>
                    <a:pt x="21600" y="18981"/>
                  </a:lnTo>
                  <a:lnTo>
                    <a:pt x="819" y="18981"/>
                  </a:lnTo>
                  <a:close/>
                </a:path>
              </a:pathLst>
            </a:custGeom>
            <a:solidFill>
              <a:srgbClr val="0000FF">
                <a:alpha val="50000"/>
              </a:srgbClr>
            </a:solidFill>
            <a:ln cmpd="sng">
              <a:noFill/>
              <a:prstDash val="solid"/>
              <a:miter/>
            </a:ln>
          </p:spPr>
        </p:sp>
        <p:sp>
          <p:nvSpPr>
            <p:cNvPr id="586" name="圓角矩形"/>
            <p:cNvSpPr>
              <a:spLocks/>
            </p:cNvSpPr>
            <p:nvPr/>
          </p:nvSpPr>
          <p:spPr>
            <a:xfrm>
              <a:off x="368300" y="2070100"/>
              <a:ext cx="3786188" cy="3986213"/>
            </a:xfrm>
            <a:prstGeom prst="roundRect">
              <a:avLst>
                <a:gd name="adj" fmla="val 16666"/>
              </a:avLst>
            </a:prstGeom>
            <a:solidFill>
              <a:srgbClr val="75923C"/>
            </a:solidFill>
            <a:scene3d>
              <a:camera prst="legacyObliqueTopRight"/>
              <a:lightRig rig="legacyFlat4" dir="r"/>
            </a:scene3d>
            <a:sp3d extrusionH="292100" prstMaterial="legacyMatte">
              <a:bevelT w="13500" h="13500" prst="angle"/>
              <a:bevelB w="13500" h="13500" prst="angle"/>
              <a:extrusionClr>
                <a:srgbClr val="800080"/>
              </a:extrusionClr>
            </a:sp3d>
          </p:spPr>
        </p:sp>
        <p:sp>
          <p:nvSpPr>
            <p:cNvPr id="587" name="矩形"/>
            <p:cNvSpPr>
              <a:spLocks/>
            </p:cNvSpPr>
            <p:nvPr/>
          </p:nvSpPr>
          <p:spPr>
            <a:xfrm>
              <a:off x="466725" y="2276475"/>
              <a:ext cx="3673474" cy="341629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建立財務收支連動機制</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擴大民眾參與</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落實人人有保</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公平規定久居海外者</a:t>
              </a:r>
              <a:r>
                <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a:t>
              </a: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或民眾</a:t>
              </a:r>
              <a:r>
                <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a:t>
              </a: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之投保條件</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提升政府之財務責任</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擴大保險費基、強化量能負擔精神</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p:txBody>
        </p:sp>
      </p:grpSp>
      <p:sp>
        <p:nvSpPr>
          <p:cNvPr id="589" name="矩形"/>
          <p:cNvSpPr>
            <a:spLocks/>
          </p:cNvSpPr>
          <p:nvPr/>
        </p:nvSpPr>
        <p:spPr>
          <a:xfrm>
            <a:off x="4932363" y="2205038"/>
            <a:ext cx="3600450" cy="3786186"/>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節制資源使用，減少不當醫療</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多元支付方式，為民眾購買健康</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得實施藥品費用分配比率目標制度</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辦理醫療科技評估</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fontAlgn="auto">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資訊公開透明</a:t>
            </a:r>
            <a:endParaRPr lang="en-US" altLang="zh-TW"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endParaRPr>
          </a:p>
          <a:p>
            <a:pPr marL="342900" indent="-342900" algn="l" fontAlgn="auto">
              <a:lnSpc>
                <a:spcPct val="100000"/>
              </a:lnSpc>
              <a:spcBef>
                <a:spcPct val="20000"/>
              </a:spcBef>
              <a:spcAft>
                <a:spcPts val="0"/>
              </a:spcAft>
              <a:buClr>
                <a:srgbClr val="FF0000"/>
              </a:buClr>
              <a:buFont typeface="Wingdings" pitchFamily="2" charset="2"/>
              <a:buChar char="n"/>
            </a:pPr>
            <a:r>
              <a:rPr lang="zh-TW" altLang="en-US" sz="2400">
                <a:solidFill>
                  <a:srgbClr val="FFFFFF"/>
                </a:solidFill>
                <a:effectLst>
                  <a:outerShdw blurRad="38100" dist="38100" dir="2700000" algn="tl">
                    <a:srgbClr val="000000">
                      <a:alpha val="43137"/>
                    </a:srgbClr>
                  </a:outerShdw>
                </a:effectLst>
                <a:latin typeface="標楷體" pitchFamily="65" charset="-120"/>
                <a:ea typeface="標楷體" pitchFamily="65" charset="-120"/>
                <a:cs typeface="新細明體" pitchFamily="18" charset="-120"/>
              </a:rPr>
              <a:t>保障弱勢群體權益</a:t>
            </a:r>
          </a:p>
        </p:txBody>
      </p:sp>
      <p:sp>
        <p:nvSpPr>
          <p:cNvPr id="590" name="文字方塊"/>
          <p:cNvSpPr>
            <a:spLocks noGrp="1"/>
          </p:cNvSpPr>
          <p:nvPr>
            <p:ph type="title"/>
          </p:nvPr>
        </p:nvSpPr>
        <p:spPr>
          <a:xfrm>
            <a:off x="1403648" y="332655"/>
            <a:ext cx="7056437" cy="863599"/>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eaLnBrk="1" hangingPunct="1">
              <a:lnSpc>
                <a:spcPct val="100000"/>
              </a:lnSpc>
              <a:spcBef>
                <a:spcPts val="0"/>
              </a:spcBef>
              <a:spcAft>
                <a:spcPts val="0"/>
              </a:spcAft>
              <a:buNone/>
            </a:pPr>
            <a:r>
              <a:rPr lang="zh-TW" altLang="en-US" sz="4000" b="1">
                <a:solidFill>
                  <a:srgbClr val="003399"/>
                </a:solidFill>
                <a:latin typeface="微軟正黑體" pitchFamily="34" charset="-120"/>
                <a:ea typeface="微軟正黑體" pitchFamily="34" charset="-120"/>
                <a:cs typeface="Times New Roman" charset="0"/>
              </a:rPr>
              <a:t>二代健保改革重點</a:t>
            </a:r>
          </a:p>
        </p:txBody>
      </p:sp>
      <p:sp>
        <p:nvSpPr>
          <p:cNvPr id="591" name="文字方塊"/>
          <p:cNvSpPr>
            <a:spLocks noGrp="1"/>
          </p:cNvSpPr>
          <p:nvPr>
            <p:ph type="sldNum"/>
          </p:nvPr>
        </p:nvSpPr>
        <p:spPr>
          <a:xfrm>
            <a:off x="5759449" y="6342061"/>
            <a:ext cx="2895600" cy="3651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en-US" altLang="zh-TW" sz="1200">
                <a:solidFill>
                  <a:srgbClr val="898989"/>
                </a:solidFill>
                <a:latin typeface="標楷體" pitchFamily="65" charset="-120"/>
                <a:ea typeface="標楷體" pitchFamily="65" charset="-120"/>
                <a:cs typeface="新細明體" pitchFamily="18" charset="-120"/>
              </a:rPr>
              <a:pPr marL="0" indent="0" algn="r" fontAlgn="auto">
                <a:lnSpc>
                  <a:spcPct val="100000"/>
                </a:lnSpc>
                <a:spcBef>
                  <a:spcPts val="0"/>
                </a:spcBef>
                <a:spcAft>
                  <a:spcPts val="0"/>
                </a:spcAft>
                <a:buNone/>
              </a:pPr>
              <a:t>23</a:t>
            </a:fld>
            <a:endParaRPr lang="en-US" altLang="zh-TW" sz="1200">
              <a:solidFill>
                <a:srgbClr val="898989"/>
              </a:solidFill>
              <a:latin typeface="標楷體" pitchFamily="65" charset="-120"/>
              <a:ea typeface="標楷體" pitchFamily="65" charset="-120"/>
              <a:cs typeface="新細明體" pitchFamily="18" charset="-120"/>
            </a:endParaRPr>
          </a:p>
        </p:txBody>
      </p:sp>
    </p:spTree>
    <p:extLst>
      <p:ext uri="{BB962C8B-B14F-4D97-AF65-F5344CB8AC3E}">
        <p14:creationId xmlns:p14="http://schemas.microsoft.com/office/powerpoint/2010/main" val="5129249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5"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24</a:t>
            </a:fld>
            <a:endParaRPr lang="zh-TW" altLang="en-US" sz="1200">
              <a:solidFill>
                <a:srgbClr val="898989"/>
              </a:solidFill>
              <a:latin typeface="Calibri" charset="0"/>
              <a:ea typeface="新細明體" pitchFamily="18" charset="-120"/>
              <a:cs typeface="新細明體" pitchFamily="18" charset="-120"/>
            </a:endParaRPr>
          </a:p>
        </p:txBody>
      </p:sp>
      <p:pic>
        <p:nvPicPr>
          <p:cNvPr id="596" name="圖片" descr="新影像.JPG"/>
          <p:cNvPicPr>
            <a:picLocks noChangeAspect="1"/>
          </p:cNvPicPr>
          <p:nvPr/>
        </p:nvPicPr>
        <p:blipFill>
          <a:blip r:embed="rId3" cstate="print">
            <a:lum/>
          </a:blip>
          <a:srcRect r="59132" b="57590"/>
          <a:stretch>
            <a:fillRect/>
          </a:stretch>
        </p:blipFill>
        <p:spPr>
          <a:xfrm>
            <a:off x="0" y="0"/>
            <a:ext cx="1907704" cy="1484784"/>
          </a:xfrm>
          <a:prstGeom prst="rect">
            <a:avLst/>
          </a:prstGeom>
          <a:noFill/>
          <a:ln cmpd="sng">
            <a:noFill/>
            <a:prstDash val="solid"/>
            <a:miter/>
          </a:ln>
        </p:spPr>
      </p:pic>
      <p:sp>
        <p:nvSpPr>
          <p:cNvPr id="597" name="流程圖: 磁碟"/>
          <p:cNvSpPr>
            <a:spLocks/>
          </p:cNvSpPr>
          <p:nvPr/>
        </p:nvSpPr>
        <p:spPr>
          <a:xfrm>
            <a:off x="2051720" y="4941168"/>
            <a:ext cx="2304256" cy="1296144"/>
          </a:xfrm>
          <a:prstGeom prst="flowChartMagneticDisk">
            <a:avLst/>
          </a:prstGeom>
          <a:noFill/>
          <a:ln w="25400" cmpd="sng">
            <a:solidFill>
              <a:srgbClr val="376091"/>
            </a:solidFill>
            <a:prstDash val="sysDash"/>
            <a:miter/>
          </a:ln>
        </p:spPr>
      </p:sp>
      <p:sp>
        <p:nvSpPr>
          <p:cNvPr id="598" name="流程圖: 磁碟"/>
          <p:cNvSpPr>
            <a:spLocks/>
          </p:cNvSpPr>
          <p:nvPr/>
        </p:nvSpPr>
        <p:spPr>
          <a:xfrm>
            <a:off x="2051720" y="4293096"/>
            <a:ext cx="2304256" cy="1368152"/>
          </a:xfrm>
          <a:prstGeom prst="flowChartMagneticDisk">
            <a:avLst/>
          </a:prstGeom>
          <a:solidFill>
            <a:srgbClr val="538ED5"/>
          </a:solidFill>
          <a:ln w="25400" cmpd="sng">
            <a:solidFill>
              <a:srgbClr val="376091"/>
            </a:solidFill>
            <a:prstDash val="solid"/>
            <a:miter/>
          </a:ln>
        </p:spPr>
      </p:sp>
      <p:sp>
        <p:nvSpPr>
          <p:cNvPr id="599" name="矩形"/>
          <p:cNvSpPr>
            <a:spLocks/>
          </p:cNvSpPr>
          <p:nvPr/>
        </p:nvSpPr>
        <p:spPr>
          <a:xfrm>
            <a:off x="1475655" y="260648"/>
            <a:ext cx="7400948" cy="114300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fontAlgn="base" latinLnBrk="0" hangingPunct="0">
              <a:lnSpc>
                <a:spcPct val="100000"/>
              </a:lnSpc>
              <a:spcBef>
                <a:spcPts val="0"/>
              </a:spcBef>
              <a:spcAft>
                <a:spcPts val="0"/>
              </a:spcAft>
              <a:buNone/>
            </a:pPr>
            <a:r>
              <a:rPr lang="zh-TW" altLang="en-US" sz="3900" b="1" i="0" u="none" strike="noStrike" kern="1200" cap="none" spc="0" baseline="0">
                <a:solidFill>
                  <a:srgbClr val="003399"/>
                </a:solidFill>
                <a:latin typeface="微軟正黑體" pitchFamily="34" charset="-120"/>
                <a:ea typeface="微軟正黑體" pitchFamily="34" charset="-120"/>
                <a:cs typeface="新細明體" pitchFamily="18" charset="-120"/>
              </a:rPr>
              <a:t>提升政府之財務責任</a:t>
            </a:r>
          </a:p>
        </p:txBody>
      </p:sp>
      <p:sp>
        <p:nvSpPr>
          <p:cNvPr id="600" name="流程圖: 磁碟"/>
          <p:cNvSpPr>
            <a:spLocks/>
          </p:cNvSpPr>
          <p:nvPr/>
        </p:nvSpPr>
        <p:spPr>
          <a:xfrm>
            <a:off x="2051720" y="3717032"/>
            <a:ext cx="2304256" cy="1152128"/>
          </a:xfrm>
          <a:prstGeom prst="flowChartMagneticDisk">
            <a:avLst/>
          </a:prstGeom>
          <a:solidFill>
            <a:srgbClr val="632523"/>
          </a:solidFill>
          <a:ln w="25400" cmpd="sng">
            <a:solidFill>
              <a:srgbClr val="395E8A"/>
            </a:solidFill>
            <a:prstDash val="solid"/>
            <a:miter/>
          </a:ln>
        </p:spPr>
      </p:sp>
      <p:sp>
        <p:nvSpPr>
          <p:cNvPr id="601" name="流程圖: 磁碟"/>
          <p:cNvSpPr>
            <a:spLocks/>
          </p:cNvSpPr>
          <p:nvPr/>
        </p:nvSpPr>
        <p:spPr>
          <a:xfrm>
            <a:off x="2051720" y="2996952"/>
            <a:ext cx="2304256" cy="1440160"/>
          </a:xfrm>
          <a:prstGeom prst="flowChartMagneticDisk">
            <a:avLst/>
          </a:prstGeom>
          <a:solidFill>
            <a:srgbClr val="75923C"/>
          </a:solidFill>
          <a:ln w="25400" cmpd="sng">
            <a:solidFill>
              <a:srgbClr val="376091"/>
            </a:solidFill>
            <a:prstDash val="solid"/>
            <a:miter/>
          </a:ln>
        </p:spPr>
      </p:sp>
      <p:sp>
        <p:nvSpPr>
          <p:cNvPr id="602" name="流程圖: 磁碟"/>
          <p:cNvSpPr>
            <a:spLocks/>
          </p:cNvSpPr>
          <p:nvPr/>
        </p:nvSpPr>
        <p:spPr>
          <a:xfrm>
            <a:off x="2051720" y="1988840"/>
            <a:ext cx="2304256" cy="1584175"/>
          </a:xfrm>
          <a:prstGeom prst="flowChartMagneticDisk">
            <a:avLst/>
          </a:prstGeom>
          <a:solidFill>
            <a:srgbClr val="31849B"/>
          </a:solidFill>
          <a:ln w="25400" cmpd="sng">
            <a:solidFill>
              <a:srgbClr val="376091"/>
            </a:solidFill>
            <a:prstDash val="solid"/>
            <a:miter/>
          </a:ln>
        </p:spPr>
      </p:sp>
      <p:sp>
        <p:nvSpPr>
          <p:cNvPr id="603" name="矩形"/>
          <p:cNvSpPr>
            <a:spLocks/>
          </p:cNvSpPr>
          <p:nvPr/>
        </p:nvSpPr>
        <p:spPr>
          <a:xfrm>
            <a:off x="2339752" y="2708920"/>
            <a:ext cx="1728191" cy="40010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000" b="1">
                <a:solidFill>
                  <a:schemeClr val="bg1"/>
                </a:solidFill>
                <a:latin typeface="標楷體" pitchFamily="65" charset="-120"/>
                <a:ea typeface="標楷體" pitchFamily="65" charset="-120"/>
                <a:cs typeface="新細明體" pitchFamily="18" charset="-120"/>
              </a:rPr>
              <a:t>被保險人分擔</a:t>
            </a:r>
          </a:p>
        </p:txBody>
      </p:sp>
      <p:sp>
        <p:nvSpPr>
          <p:cNvPr id="604" name="矩形"/>
          <p:cNvSpPr>
            <a:spLocks/>
          </p:cNvSpPr>
          <p:nvPr/>
        </p:nvSpPr>
        <p:spPr>
          <a:xfrm>
            <a:off x="1835696" y="1772816"/>
            <a:ext cx="2664296" cy="3960440"/>
          </a:xfrm>
          <a:prstGeom prst="rect">
            <a:avLst/>
          </a:prstGeom>
          <a:noFill/>
          <a:ln w="25400" cmpd="sng">
            <a:solidFill>
              <a:srgbClr val="FF0000"/>
            </a:solidFill>
            <a:prstDash val="dash"/>
            <a:miter/>
          </a:ln>
        </p:spPr>
      </p:sp>
      <p:sp>
        <p:nvSpPr>
          <p:cNvPr id="605" name="矩形"/>
          <p:cNvSpPr>
            <a:spLocks/>
          </p:cNvSpPr>
          <p:nvPr/>
        </p:nvSpPr>
        <p:spPr>
          <a:xfrm>
            <a:off x="2411760" y="5805264"/>
            <a:ext cx="1569659" cy="36933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1800" b="1">
                <a:solidFill>
                  <a:schemeClr val="tx1"/>
                </a:solidFill>
                <a:latin typeface="標楷體" pitchFamily="65" charset="-120"/>
                <a:ea typeface="標楷體" pitchFamily="65" charset="-120"/>
                <a:cs typeface="新細明體" pitchFamily="18" charset="-120"/>
              </a:rPr>
              <a:t>其他法定收入</a:t>
            </a:r>
          </a:p>
        </p:txBody>
      </p:sp>
      <p:sp>
        <p:nvSpPr>
          <p:cNvPr id="606" name="矩形"/>
          <p:cNvSpPr>
            <a:spLocks/>
          </p:cNvSpPr>
          <p:nvPr/>
        </p:nvSpPr>
        <p:spPr>
          <a:xfrm>
            <a:off x="2555776" y="3717032"/>
            <a:ext cx="1224136" cy="40010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000" b="1">
                <a:solidFill>
                  <a:schemeClr val="bg1"/>
                </a:solidFill>
                <a:latin typeface="標楷體" pitchFamily="65" charset="-120"/>
                <a:ea typeface="標楷體" pitchFamily="65" charset="-120"/>
                <a:cs typeface="新細明體" pitchFamily="18" charset="-120"/>
              </a:rPr>
              <a:t>雇主分擔</a:t>
            </a:r>
          </a:p>
        </p:txBody>
      </p:sp>
      <p:sp>
        <p:nvSpPr>
          <p:cNvPr id="607" name="矩形"/>
          <p:cNvSpPr>
            <a:spLocks/>
          </p:cNvSpPr>
          <p:nvPr/>
        </p:nvSpPr>
        <p:spPr>
          <a:xfrm>
            <a:off x="2555776" y="5013175"/>
            <a:ext cx="1224136" cy="40011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000" b="1">
                <a:solidFill>
                  <a:schemeClr val="bg1"/>
                </a:solidFill>
                <a:latin typeface="標楷體" pitchFamily="65" charset="-120"/>
                <a:ea typeface="標楷體" pitchFamily="65" charset="-120"/>
                <a:cs typeface="新細明體" pitchFamily="18" charset="-120"/>
              </a:rPr>
              <a:t>政府分擔</a:t>
            </a:r>
          </a:p>
        </p:txBody>
      </p:sp>
      <p:sp>
        <p:nvSpPr>
          <p:cNvPr id="608" name="向右箭號圖説文字"/>
          <p:cNvSpPr>
            <a:spLocks/>
          </p:cNvSpPr>
          <p:nvPr/>
        </p:nvSpPr>
        <p:spPr>
          <a:xfrm>
            <a:off x="755576" y="1700808"/>
            <a:ext cx="936103" cy="4392488"/>
          </a:xfrm>
          <a:prstGeom prst="rightArrowCallout">
            <a:avLst>
              <a:gd name="adj1" fmla="val 25000"/>
              <a:gd name="adj2" fmla="val 25000"/>
              <a:gd name="adj3" fmla="val 3551"/>
              <a:gd name="adj4" fmla="val 66666"/>
            </a:avLst>
          </a:prstGeom>
          <a:solidFill>
            <a:srgbClr val="F3DCDB"/>
          </a:solidFill>
          <a:ln w="25400" cmpd="sng">
            <a:solidFill>
              <a:srgbClr val="FF0000"/>
            </a:solid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2400" b="1">
                <a:solidFill>
                  <a:srgbClr val="C00000"/>
                </a:solidFill>
                <a:latin typeface="標楷體" pitchFamily="65" charset="-120"/>
                <a:ea typeface="標楷體" pitchFamily="65" charset="-120"/>
                <a:cs typeface="新細明體" pitchFamily="18" charset="-120"/>
              </a:rPr>
              <a:t>扣除</a:t>
            </a:r>
            <a:r>
              <a:rPr lang="zh-TW" altLang="en-US" sz="2400" b="1">
                <a:solidFill>
                  <a:srgbClr val="0F253F"/>
                </a:solidFill>
                <a:latin typeface="標楷體" pitchFamily="65" charset="-120"/>
                <a:ea typeface="標楷體" pitchFamily="65" charset="-120"/>
                <a:cs typeface="新細明體" pitchFamily="18" charset="-120"/>
              </a:rPr>
              <a:t>法定收入</a:t>
            </a:r>
            <a:r>
              <a:rPr lang="zh-TW" altLang="en-US" sz="2400" b="1">
                <a:solidFill>
                  <a:srgbClr val="C00000"/>
                </a:solidFill>
                <a:latin typeface="標楷體" pitchFamily="65" charset="-120"/>
                <a:ea typeface="標楷體" pitchFamily="65" charset="-120"/>
                <a:cs typeface="新細明體" pitchFamily="18" charset="-120"/>
              </a:rPr>
              <a:t>之保險經費</a:t>
            </a:r>
          </a:p>
        </p:txBody>
      </p:sp>
      <p:sp>
        <p:nvSpPr>
          <p:cNvPr id="609" name="右大括弧"/>
          <p:cNvSpPr>
            <a:spLocks/>
          </p:cNvSpPr>
          <p:nvPr/>
        </p:nvSpPr>
        <p:spPr>
          <a:xfrm>
            <a:off x="4572000" y="4149080"/>
            <a:ext cx="576064" cy="1296144"/>
          </a:xfrm>
          <a:prstGeom prst="rightBrace">
            <a:avLst>
              <a:gd name="adj1" fmla="val 18750"/>
              <a:gd name="adj2" fmla="val 50000"/>
            </a:avLst>
          </a:prstGeom>
          <a:noFill/>
          <a:ln w="28575" cmpd="sng">
            <a:solidFill>
              <a:srgbClr val="17375D"/>
            </a:solidFill>
            <a:prstDash val="solid"/>
            <a:miter/>
          </a:ln>
        </p:spPr>
      </p:sp>
      <p:sp>
        <p:nvSpPr>
          <p:cNvPr id="610" name="矩形"/>
          <p:cNvSpPr>
            <a:spLocks/>
          </p:cNvSpPr>
          <p:nvPr/>
        </p:nvSpPr>
        <p:spPr>
          <a:xfrm>
            <a:off x="5220072" y="4077072"/>
            <a:ext cx="1872207" cy="1323439"/>
          </a:xfrm>
          <a:prstGeom prst="rect">
            <a:avLst/>
          </a:prstGeom>
          <a:solidFill>
            <a:srgbClr val="FCD5B4"/>
          </a:solid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Font typeface="Wingdings" pitchFamily="2" charset="2"/>
              <a:buChar char="u"/>
            </a:pPr>
            <a:r>
              <a:rPr lang="zh-TW" altLang="en-US" sz="2000" b="1" u="sng">
                <a:solidFill>
                  <a:schemeClr val="tx1"/>
                </a:solidFill>
                <a:latin typeface="Times New Roman" charset="0"/>
                <a:ea typeface="標楷體" pitchFamily="65" charset="-120"/>
                <a:cs typeface="Times New Roman" charset="0"/>
              </a:rPr>
              <a:t>政府補助款</a:t>
            </a:r>
            <a:r>
              <a:rPr lang="zh-TW" altLang="en-US" sz="2000" b="1">
                <a:solidFill>
                  <a:schemeClr val="tx1"/>
                </a:solidFill>
                <a:latin typeface="Times New Roman" charset="0"/>
                <a:ea typeface="標楷體" pitchFamily="65" charset="-120"/>
                <a:cs typeface="Times New Roman" charset="0"/>
              </a:rPr>
              <a:t>及</a:t>
            </a:r>
            <a:r>
              <a:rPr lang="zh-TW" altLang="en-US" sz="2000" b="1" u="sng">
                <a:solidFill>
                  <a:schemeClr val="tx1"/>
                </a:solidFill>
                <a:latin typeface="Times New Roman" charset="0"/>
                <a:ea typeface="標楷體" pitchFamily="65" charset="-120"/>
                <a:cs typeface="Times New Roman" charset="0"/>
              </a:rPr>
              <a:t>政府為雇主之負擔總經費（</a:t>
            </a:r>
            <a:r>
              <a:rPr lang="en-US" altLang="zh-TW" sz="2000" b="1" u="sng">
                <a:solidFill>
                  <a:schemeClr val="tx1"/>
                </a:solidFill>
                <a:latin typeface="Times New Roman" charset="0"/>
                <a:ea typeface="標楷體" pitchFamily="65" charset="-120"/>
                <a:cs typeface="Times New Roman" charset="0"/>
              </a:rPr>
              <a:t>§3</a:t>
            </a:r>
            <a:r>
              <a:rPr lang="zh-TW" altLang="en-US" sz="2000" b="1" u="sng">
                <a:solidFill>
                  <a:schemeClr val="tx1"/>
                </a:solidFill>
                <a:latin typeface="Times New Roman" charset="0"/>
                <a:ea typeface="標楷體" pitchFamily="65" charset="-120"/>
                <a:cs typeface="Times New Roman" charset="0"/>
              </a:rPr>
              <a:t>）</a:t>
            </a:r>
            <a:endParaRPr lang="zh-TW" altLang="en-US" sz="2000" b="1" u="sng">
              <a:solidFill>
                <a:schemeClr val="tx1"/>
              </a:solidFill>
              <a:latin typeface="Arial" pitchFamily="34" charset="0"/>
              <a:ea typeface="新細明體" pitchFamily="18" charset="-120"/>
              <a:cs typeface="新細明體" pitchFamily="18" charset="-120"/>
            </a:endParaRPr>
          </a:p>
        </p:txBody>
      </p:sp>
      <p:sp>
        <p:nvSpPr>
          <p:cNvPr id="611" name="五邊形"/>
          <p:cNvSpPr>
            <a:spLocks/>
          </p:cNvSpPr>
          <p:nvPr/>
        </p:nvSpPr>
        <p:spPr>
          <a:xfrm flipH="1">
            <a:off x="4716016" y="5661248"/>
            <a:ext cx="2448272" cy="648072"/>
          </a:xfrm>
          <a:prstGeom prst="homePlate">
            <a:avLst>
              <a:gd name="adj" fmla="val 48744"/>
            </a:avLst>
          </a:prstGeom>
          <a:solidFill>
            <a:srgbClr val="B6DDE8"/>
          </a:solidFill>
          <a:ln w="25400" cmpd="sng">
            <a:solidFill>
              <a:srgbClr val="395E8A"/>
            </a:solid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1800" b="1">
                <a:solidFill>
                  <a:srgbClr val="0F253F"/>
                </a:solidFill>
                <a:latin typeface="標楷體" pitchFamily="65" charset="-120"/>
                <a:ea typeface="標楷體" pitchFamily="65" charset="-120"/>
                <a:cs typeface="新細明體" pitchFamily="18" charset="-120"/>
              </a:rPr>
              <a:t>例如</a:t>
            </a:r>
            <a:r>
              <a:rPr lang="en-US" altLang="zh-TW" sz="1800" b="1">
                <a:solidFill>
                  <a:srgbClr val="0F253F"/>
                </a:solidFill>
                <a:latin typeface="標楷體" pitchFamily="65" charset="-120"/>
                <a:ea typeface="標楷體" pitchFamily="65" charset="-120"/>
                <a:cs typeface="新細明體" pitchFamily="18" charset="-120"/>
              </a:rPr>
              <a:t>:</a:t>
            </a:r>
            <a:r>
              <a:rPr lang="zh-TW" altLang="en-US" sz="1800" b="1">
                <a:solidFill>
                  <a:srgbClr val="0F253F"/>
                </a:solidFill>
                <a:latin typeface="標楷體" pitchFamily="65" charset="-120"/>
                <a:ea typeface="標楷體" pitchFamily="65" charset="-120"/>
                <a:cs typeface="新細明體" pitchFamily="18" charset="-120"/>
              </a:rPr>
              <a:t>菸品健康捐、</a:t>
            </a:r>
            <a:endParaRPr lang="en-US" altLang="zh-TW" sz="1800" b="1">
              <a:solidFill>
                <a:srgbClr val="0F253F"/>
              </a:solidFill>
              <a:latin typeface="標楷體" pitchFamily="65" charset="-120"/>
              <a:ea typeface="標楷體" pitchFamily="65" charset="-120"/>
              <a:cs typeface="新細明體" pitchFamily="18" charset="-120"/>
            </a:endParaRPr>
          </a:p>
          <a:p>
            <a:pPr marL="0" indent="0" algn="ctr">
              <a:lnSpc>
                <a:spcPct val="100000"/>
              </a:lnSpc>
              <a:spcBef>
                <a:spcPts val="0"/>
              </a:spcBef>
              <a:spcAft>
                <a:spcPts val="0"/>
              </a:spcAft>
              <a:buNone/>
            </a:pPr>
            <a:r>
              <a:rPr lang="zh-TW" altLang="en-US" sz="1800" b="1">
                <a:solidFill>
                  <a:srgbClr val="0F253F"/>
                </a:solidFill>
                <a:latin typeface="標楷體" pitchFamily="65" charset="-120"/>
                <a:ea typeface="標楷體" pitchFamily="65" charset="-120"/>
                <a:cs typeface="新細明體" pitchFamily="18" charset="-120"/>
              </a:rPr>
              <a:t>公益彩券、滯納金</a:t>
            </a:r>
          </a:p>
        </p:txBody>
      </p:sp>
      <p:sp>
        <p:nvSpPr>
          <p:cNvPr id="612" name="矩形"/>
          <p:cNvSpPr>
            <a:spLocks/>
          </p:cNvSpPr>
          <p:nvPr/>
        </p:nvSpPr>
        <p:spPr>
          <a:xfrm>
            <a:off x="2555776" y="4437112"/>
            <a:ext cx="1224136" cy="40010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000" b="1">
                <a:solidFill>
                  <a:schemeClr val="bg1"/>
                </a:solidFill>
                <a:latin typeface="Arial" pitchFamily="34" charset="0"/>
                <a:ea typeface="標楷體" pitchFamily="65" charset="-120"/>
                <a:cs typeface="新細明體" pitchFamily="18" charset="-120"/>
              </a:rPr>
              <a:t>政府雇主</a:t>
            </a:r>
          </a:p>
        </p:txBody>
      </p:sp>
      <p:sp>
        <p:nvSpPr>
          <p:cNvPr id="613" name="矩形"/>
          <p:cNvSpPr>
            <a:spLocks/>
          </p:cNvSpPr>
          <p:nvPr/>
        </p:nvSpPr>
        <p:spPr>
          <a:xfrm>
            <a:off x="7164287" y="4437112"/>
            <a:ext cx="1712316" cy="707886"/>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000">
                <a:solidFill>
                  <a:schemeClr val="tx1"/>
                </a:solidFill>
                <a:latin typeface="Arial" pitchFamily="34" charset="0"/>
                <a:ea typeface="新細明體" pitchFamily="18" charset="-120"/>
                <a:cs typeface="新細明體" pitchFamily="18" charset="-120"/>
              </a:rPr>
              <a:t>≧</a:t>
            </a:r>
            <a:r>
              <a:rPr lang="en-US" altLang="zh-TW" sz="4000" b="1">
                <a:solidFill>
                  <a:schemeClr val="tx1"/>
                </a:solidFill>
                <a:latin typeface="Arial" pitchFamily="34" charset="0"/>
                <a:ea typeface="新細明體" pitchFamily="18" charset="-120"/>
                <a:cs typeface="新細明體" pitchFamily="18" charset="-120"/>
              </a:rPr>
              <a:t>36%</a:t>
            </a:r>
            <a:endParaRPr lang="zh-TW" altLang="en-US" sz="4000" b="1">
              <a:solidFill>
                <a:schemeClr val="tx1"/>
              </a:solidFill>
              <a:latin typeface="Arial" pitchFamily="34" charset="0"/>
              <a:ea typeface="新細明體" pitchFamily="18" charset="-120"/>
              <a:cs typeface="新細明體" pitchFamily="18" charset="-120"/>
            </a:endParaRPr>
          </a:p>
        </p:txBody>
      </p:sp>
      <p:sp>
        <p:nvSpPr>
          <p:cNvPr id="614" name="矩形"/>
          <p:cNvSpPr>
            <a:spLocks/>
          </p:cNvSpPr>
          <p:nvPr/>
        </p:nvSpPr>
        <p:spPr>
          <a:xfrm>
            <a:off x="5076056" y="1755973"/>
            <a:ext cx="3672408" cy="1384994"/>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just">
              <a:lnSpc>
                <a:spcPct val="100000"/>
              </a:lnSpc>
              <a:spcBef>
                <a:spcPts val="0"/>
              </a:spcBef>
              <a:spcAft>
                <a:spcPts val="0"/>
              </a:spcAft>
              <a:buFont typeface="Wingdings" pitchFamily="2" charset="2"/>
              <a:buChar char="u"/>
            </a:pPr>
            <a:r>
              <a:rPr lang="zh-TW" altLang="en-US" sz="2200" b="1">
                <a:solidFill>
                  <a:srgbClr val="632523"/>
                </a:solidFill>
                <a:latin typeface="標楷體" pitchFamily="65" charset="-120"/>
                <a:ea typeface="標楷體" pitchFamily="65" charset="-120"/>
                <a:cs typeface="新細明體" pitchFamily="18" charset="-120"/>
              </a:rPr>
              <a:t>過去累計之財務短絀，由政府分年編列預算填補（</a:t>
            </a:r>
            <a:r>
              <a:rPr lang="en-US" altLang="zh-TW" sz="2200" b="1">
                <a:solidFill>
                  <a:srgbClr val="632523"/>
                </a:solidFill>
                <a:latin typeface="標楷體" pitchFamily="65" charset="-120"/>
                <a:ea typeface="標楷體" pitchFamily="65" charset="-120"/>
                <a:cs typeface="新細明體" pitchFamily="18" charset="-120"/>
              </a:rPr>
              <a:t>§102</a:t>
            </a:r>
            <a:r>
              <a:rPr lang="zh-TW" altLang="en-US" sz="2200" b="1">
                <a:solidFill>
                  <a:srgbClr val="632523"/>
                </a:solidFill>
                <a:latin typeface="標楷體" pitchFamily="65" charset="-120"/>
                <a:ea typeface="標楷體" pitchFamily="65" charset="-120"/>
                <a:cs typeface="新細明體" pitchFamily="18" charset="-120"/>
              </a:rPr>
              <a:t>）</a:t>
            </a:r>
          </a:p>
          <a:p>
            <a:pPr marL="0" indent="0" algn="l">
              <a:lnSpc>
                <a:spcPct val="100000"/>
              </a:lnSpc>
              <a:spcBef>
                <a:spcPts val="0"/>
              </a:spcBef>
              <a:spcAft>
                <a:spcPts val="0"/>
              </a:spcAft>
              <a:buNone/>
            </a:pPr>
            <a:endParaRPr lang="zh-TW" altLang="en-US" sz="1800">
              <a:solidFill>
                <a:schemeClr val="tx1"/>
              </a:solidFill>
              <a:latin typeface="Arial" pitchFamily="34" charset="0"/>
              <a:ea typeface="新細明體" pitchFamily="18" charset="-120"/>
              <a:cs typeface="新細明體" pitchFamily="18" charset="-120"/>
            </a:endParaRPr>
          </a:p>
        </p:txBody>
      </p:sp>
      <p:sp>
        <p:nvSpPr>
          <p:cNvPr id="615" name="矩形"/>
          <p:cNvSpPr>
            <a:spLocks/>
          </p:cNvSpPr>
          <p:nvPr/>
        </p:nvSpPr>
        <p:spPr>
          <a:xfrm>
            <a:off x="14714" y="1268759"/>
            <a:ext cx="9180000" cy="14400"/>
          </a:xfrm>
          <a:prstGeom prst="rect">
            <a:avLst/>
          </a:prstGeom>
          <a:solidFill>
            <a:srgbClr val="00B050"/>
          </a:solidFill>
          <a:ln w="25400" cmpd="sng">
            <a:solidFill>
              <a:srgbClr val="00B050"/>
            </a:solidFill>
            <a:prstDash val="solid"/>
            <a:miter/>
          </a:ln>
        </p:spPr>
      </p:sp>
    </p:spTree>
    <p:extLst>
      <p:ext uri="{BB962C8B-B14F-4D97-AF65-F5344CB8AC3E}">
        <p14:creationId xmlns:p14="http://schemas.microsoft.com/office/powerpoint/2010/main" val="21058024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 name="文字方塊"/>
          <p:cNvSpPr>
            <a:spLocks noGrp="1"/>
          </p:cNvSpPr>
          <p:nvPr>
            <p:ph type="title"/>
          </p:nvPr>
        </p:nvSpPr>
        <p:spPr>
          <a:xfrm>
            <a:off x="2051720" y="260648"/>
            <a:ext cx="6768751" cy="1223963"/>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898525" indent="-898525" algn="l">
              <a:lnSpc>
                <a:spcPct val="100000"/>
              </a:lnSpc>
              <a:spcBef>
                <a:spcPts val="0"/>
              </a:spcBef>
              <a:spcAft>
                <a:spcPts val="0"/>
              </a:spcAft>
              <a:buNone/>
            </a:pPr>
            <a:r>
              <a:rPr lang="zh-TW" altLang="en-US" sz="3200" b="1">
                <a:solidFill>
                  <a:srgbClr val="003399"/>
                </a:solidFill>
                <a:latin typeface="微軟正黑體" pitchFamily="34" charset="-120"/>
                <a:ea typeface="微軟正黑體" pitchFamily="34" charset="-120"/>
                <a:cs typeface="Times New Roman" charset="0"/>
              </a:rPr>
              <a:t>擴大保險費費基、強化量能付費精神</a:t>
            </a:r>
            <a:endParaRPr lang="zh-TW" altLang="en-US" sz="3200">
              <a:solidFill>
                <a:srgbClr val="003399"/>
              </a:solidFill>
              <a:latin typeface="微軟正黑體" pitchFamily="34" charset="-120"/>
              <a:ea typeface="微軟正黑體" pitchFamily="34" charset="-120"/>
              <a:cs typeface="Times New Roman" charset="0"/>
            </a:endParaRPr>
          </a:p>
        </p:txBody>
      </p:sp>
      <p:sp>
        <p:nvSpPr>
          <p:cNvPr id="617" name="向右箭號"/>
          <p:cNvSpPr>
            <a:spLocks/>
          </p:cNvSpPr>
          <p:nvPr/>
        </p:nvSpPr>
        <p:spPr>
          <a:xfrm>
            <a:off x="0" y="1196975"/>
            <a:ext cx="6156325" cy="5327650"/>
          </a:xfrm>
          <a:prstGeom prst="rightArrow">
            <a:avLst>
              <a:gd name="adj1" fmla="val 79305"/>
              <a:gd name="adj2" fmla="val 30295"/>
            </a:avLst>
          </a:prstGeom>
          <a:gradFill rotWithShape="1">
            <a:gsLst>
              <a:gs pos="0">
                <a:srgbClr val="FFFFFF">
                  <a:alpha val="23921"/>
                </a:srgbClr>
              </a:gs>
              <a:gs pos="100000">
                <a:srgbClr val="4F81BD">
                  <a:alpha val="100000"/>
                </a:srgbClr>
              </a:gs>
            </a:gsLst>
            <a:lin ang="0"/>
          </a:gradFill>
          <a:ln w="9525" cmpd="sng">
            <a:noFill/>
            <a:prstDash val="solid"/>
            <a:miter/>
          </a:ln>
        </p:spPr>
      </p:sp>
      <p:sp>
        <p:nvSpPr>
          <p:cNvPr id="618" name="圓角矩形"/>
          <p:cNvSpPr>
            <a:spLocks/>
          </p:cNvSpPr>
          <p:nvPr/>
        </p:nvSpPr>
        <p:spPr>
          <a:xfrm>
            <a:off x="539750" y="1412875"/>
            <a:ext cx="4038600" cy="720724"/>
          </a:xfrm>
          <a:prstGeom prst="roundRect">
            <a:avLst>
              <a:gd name="adj" fmla="val 9106"/>
            </a:avLst>
          </a:prstGeom>
          <a:gradFill rotWithShape="1">
            <a:gsLst>
              <a:gs pos="0">
                <a:srgbClr val="C0504D">
                  <a:alpha val="100000"/>
                </a:srgbClr>
              </a:gs>
              <a:gs pos="100000">
                <a:srgbClr val="D38583">
                  <a:alpha val="100000"/>
                </a:srgbClr>
              </a:gs>
            </a:gsLst>
            <a:lin ang="5400000"/>
          </a:gradFill>
          <a:ln w="25400" cmpd="sng">
            <a:solidFill>
              <a:srgbClr val="FFFFFF"/>
            </a:solidFill>
            <a:prstDash val="solid"/>
            <a:miter/>
          </a:ln>
        </p:spPr>
        <p:txBody>
          <a:bodyPr vert="horz" wrap="none" lIns="91440" tIns="45720" rIns="91440" bIns="45720" anchor="ctr" anchorCtr="0">
            <a:prstTxWarp prst="textNoShape">
              <a:avLst/>
            </a:prstTxWarp>
          </a:bodyPr>
          <a:lstStyle/>
          <a:p>
            <a:pPr marL="0" indent="0" algn="ctr" eaLnBrk="0" hangingPunct="0">
              <a:lnSpc>
                <a:spcPts val="4000"/>
              </a:lnSpc>
              <a:spcBef>
                <a:spcPts val="0"/>
              </a:spcBef>
              <a:spcAft>
                <a:spcPts val="0"/>
              </a:spcAft>
              <a:buNone/>
            </a:pPr>
            <a:r>
              <a:rPr lang="zh-TW" altLang="en-US" sz="1800" b="1">
                <a:solidFill>
                  <a:srgbClr val="003399"/>
                </a:solidFill>
                <a:latin typeface="Arial" pitchFamily="34" charset="0"/>
                <a:ea typeface="新細明體" pitchFamily="18" charset="-120"/>
                <a:cs typeface="新細明體" pitchFamily="18" charset="-120"/>
              </a:rPr>
              <a:t>一般保險費</a:t>
            </a:r>
            <a:endParaRPr lang="en-US" altLang="zh-TW" sz="1800" b="1">
              <a:solidFill>
                <a:srgbClr val="003399"/>
              </a:solidFill>
              <a:latin typeface="Arial" pitchFamily="34" charset="0"/>
              <a:ea typeface="新細明體" pitchFamily="18" charset="-120"/>
              <a:cs typeface="新細明體" pitchFamily="18" charset="-120"/>
            </a:endParaRPr>
          </a:p>
        </p:txBody>
      </p:sp>
      <p:grpSp>
        <p:nvGrpSpPr>
          <p:cNvPr id="621" name="群組"/>
          <p:cNvGrpSpPr>
            <a:grpSpLocks/>
          </p:cNvGrpSpPr>
          <p:nvPr/>
        </p:nvGrpSpPr>
        <p:grpSpPr>
          <a:xfrm>
            <a:off x="6300788" y="2708275"/>
            <a:ext cx="2303462" cy="1944687"/>
            <a:chOff x="6300788" y="2708275"/>
            <a:chExt cx="2303462" cy="1944687"/>
          </a:xfrm>
        </p:grpSpPr>
        <p:sp>
          <p:nvSpPr>
            <p:cNvPr id="619" name="圓角矩形"/>
            <p:cNvSpPr>
              <a:spLocks/>
            </p:cNvSpPr>
            <p:nvPr/>
          </p:nvSpPr>
          <p:spPr>
            <a:xfrm>
              <a:off x="6300788" y="2708275"/>
              <a:ext cx="2285697" cy="1944687"/>
            </a:xfrm>
            <a:prstGeom prst="roundRect">
              <a:avLst>
                <a:gd name="adj" fmla="val 16666"/>
              </a:avLst>
            </a:prstGeom>
            <a:solidFill>
              <a:schemeClr val="accent2"/>
            </a:solidFill>
            <a:ln w="38100" cmpd="sng">
              <a:solidFill>
                <a:srgbClr val="FFFFFF"/>
              </a:solidFill>
              <a:prstDash val="solid"/>
              <a:miter/>
            </a:ln>
            <a:effectLst>
              <a:prstShdw prst="shdw14" dist="89801" dir="2700000">
                <a:srgbClr val="808080">
                  <a:alpha val="50000"/>
                </a:srgbClr>
              </a:prstShdw>
            </a:effectLst>
          </p:spPr>
        </p:sp>
        <p:sp>
          <p:nvSpPr>
            <p:cNvPr id="620" name="圓角矩形"/>
            <p:cNvSpPr>
              <a:spLocks/>
            </p:cNvSpPr>
            <p:nvPr/>
          </p:nvSpPr>
          <p:spPr>
            <a:xfrm>
              <a:off x="6300788" y="2708275"/>
              <a:ext cx="2303462" cy="648229"/>
            </a:xfrm>
            <a:prstGeom prst="roundRect">
              <a:avLst>
                <a:gd name="adj" fmla="val 50000"/>
              </a:avLst>
            </a:prstGeom>
            <a:gradFill rotWithShape="1">
              <a:gsLst>
                <a:gs pos="0">
                  <a:srgbClr val="FFFFFF">
                    <a:alpha val="100000"/>
                  </a:srgbClr>
                </a:gs>
                <a:gs pos="100000">
                  <a:srgbClr val="C0504D">
                    <a:alpha val="100000"/>
                  </a:srgbClr>
                </a:gs>
              </a:gsLst>
              <a:lin ang="5400000"/>
            </a:gradFill>
            <a:ln w="9525" cmpd="sng">
              <a:noFill/>
              <a:prstDash val="solid"/>
              <a:miter/>
            </a:ln>
          </p:spPr>
        </p:sp>
      </p:grpSp>
      <p:sp>
        <p:nvSpPr>
          <p:cNvPr id="622" name="矩形"/>
          <p:cNvSpPr>
            <a:spLocks/>
          </p:cNvSpPr>
          <p:nvPr/>
        </p:nvSpPr>
        <p:spPr>
          <a:xfrm>
            <a:off x="6300788" y="3141663"/>
            <a:ext cx="2184400" cy="99060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90000"/>
              </a:lnSpc>
              <a:spcBef>
                <a:spcPts val="0"/>
              </a:spcBef>
              <a:spcAft>
                <a:spcPts val="0"/>
              </a:spcAft>
              <a:buNone/>
            </a:pPr>
            <a:r>
              <a:rPr lang="zh-TW" altLang="en-US" sz="3600" b="1">
                <a:solidFill>
                  <a:srgbClr val="FFFF00"/>
                </a:solidFill>
                <a:effectLst>
                  <a:outerShdw blurRad="38100" dist="38100" dir="2700000" algn="tl">
                    <a:srgbClr val="000000">
                      <a:alpha val="43137"/>
                    </a:srgbClr>
                  </a:outerShdw>
                </a:effectLst>
                <a:latin typeface="Arial" pitchFamily="34" charset="0"/>
                <a:ea typeface="新細明體" pitchFamily="18" charset="-120"/>
                <a:cs typeface="新細明體" pitchFamily="18" charset="-120"/>
              </a:rPr>
              <a:t>二代保費</a:t>
            </a:r>
            <a:endParaRPr lang="en-US" altLang="zh-TW" sz="3600" b="1">
              <a:solidFill>
                <a:srgbClr val="FFFF00"/>
              </a:solidFill>
              <a:effectLst>
                <a:outerShdw blurRad="38100" dist="38100" dir="2700000" algn="tl">
                  <a:srgbClr val="000000">
                    <a:alpha val="43137"/>
                  </a:srgbClr>
                </a:outerShdw>
              </a:effectLst>
              <a:latin typeface="Arial" pitchFamily="34" charset="0"/>
              <a:ea typeface="新細明體" pitchFamily="18" charset="-120"/>
              <a:cs typeface="新細明體" pitchFamily="18" charset="-120"/>
            </a:endParaRPr>
          </a:p>
        </p:txBody>
      </p:sp>
      <p:grpSp>
        <p:nvGrpSpPr>
          <p:cNvPr id="632" name="群組"/>
          <p:cNvGrpSpPr>
            <a:grpSpLocks/>
          </p:cNvGrpSpPr>
          <p:nvPr/>
        </p:nvGrpSpPr>
        <p:grpSpPr>
          <a:xfrm>
            <a:off x="827087" y="1484313"/>
            <a:ext cx="547688" cy="512762"/>
            <a:chOff x="827087" y="1484313"/>
            <a:chExt cx="547688" cy="512762"/>
          </a:xfrm>
        </p:grpSpPr>
        <p:sp>
          <p:nvSpPr>
            <p:cNvPr id="623" name="橢圓"/>
            <p:cNvSpPr>
              <a:spLocks/>
            </p:cNvSpPr>
            <p:nvPr/>
          </p:nvSpPr>
          <p:spPr>
            <a:xfrm>
              <a:off x="827087" y="1484313"/>
              <a:ext cx="136921" cy="128190"/>
            </a:xfrm>
            <a:prstGeom prst="ellipse">
              <a:avLst/>
            </a:prstGeom>
            <a:solidFill>
              <a:srgbClr val="FFFFFF">
                <a:alpha val="50000"/>
              </a:srgbClr>
            </a:solidFill>
            <a:ln w="9525" cmpd="sng">
              <a:noFill/>
              <a:prstDash val="solid"/>
              <a:miter/>
            </a:ln>
          </p:spPr>
        </p:sp>
        <p:sp>
          <p:nvSpPr>
            <p:cNvPr id="624" name="橢圓"/>
            <p:cNvSpPr>
              <a:spLocks/>
            </p:cNvSpPr>
            <p:nvPr/>
          </p:nvSpPr>
          <p:spPr>
            <a:xfrm>
              <a:off x="1032470" y="1484313"/>
              <a:ext cx="136921" cy="128190"/>
            </a:xfrm>
            <a:prstGeom prst="ellipse">
              <a:avLst/>
            </a:prstGeom>
            <a:solidFill>
              <a:srgbClr val="FFFFFF">
                <a:alpha val="50000"/>
              </a:srgbClr>
            </a:solidFill>
            <a:ln w="9525" cmpd="sng">
              <a:noFill/>
              <a:prstDash val="solid"/>
              <a:miter/>
            </a:ln>
          </p:spPr>
        </p:sp>
        <p:sp>
          <p:nvSpPr>
            <p:cNvPr id="625" name="橢圓"/>
            <p:cNvSpPr>
              <a:spLocks/>
            </p:cNvSpPr>
            <p:nvPr/>
          </p:nvSpPr>
          <p:spPr>
            <a:xfrm>
              <a:off x="1237854" y="1484313"/>
              <a:ext cx="136921" cy="128190"/>
            </a:xfrm>
            <a:prstGeom prst="ellipse">
              <a:avLst/>
            </a:prstGeom>
            <a:solidFill>
              <a:srgbClr val="FFFFFF">
                <a:alpha val="50000"/>
              </a:srgbClr>
            </a:solidFill>
            <a:ln w="9525" cmpd="sng">
              <a:noFill/>
              <a:prstDash val="solid"/>
              <a:miter/>
            </a:ln>
          </p:spPr>
        </p:sp>
        <p:sp>
          <p:nvSpPr>
            <p:cNvPr id="626" name="橢圓"/>
            <p:cNvSpPr>
              <a:spLocks/>
            </p:cNvSpPr>
            <p:nvPr/>
          </p:nvSpPr>
          <p:spPr>
            <a:xfrm>
              <a:off x="827087" y="1676598"/>
              <a:ext cx="136921" cy="128190"/>
            </a:xfrm>
            <a:prstGeom prst="ellipse">
              <a:avLst/>
            </a:prstGeom>
            <a:solidFill>
              <a:srgbClr val="FFFFFF">
                <a:alpha val="50000"/>
              </a:srgbClr>
            </a:solidFill>
            <a:ln w="9525" cmpd="sng">
              <a:noFill/>
              <a:prstDash val="solid"/>
              <a:miter/>
            </a:ln>
          </p:spPr>
        </p:sp>
        <p:sp>
          <p:nvSpPr>
            <p:cNvPr id="627" name="橢圓"/>
            <p:cNvSpPr>
              <a:spLocks/>
            </p:cNvSpPr>
            <p:nvPr/>
          </p:nvSpPr>
          <p:spPr>
            <a:xfrm>
              <a:off x="1032470" y="1676598"/>
              <a:ext cx="136921" cy="128190"/>
            </a:xfrm>
            <a:prstGeom prst="ellipse">
              <a:avLst/>
            </a:prstGeom>
            <a:solidFill>
              <a:srgbClr val="FFFFFF">
                <a:alpha val="50000"/>
              </a:srgbClr>
            </a:solidFill>
            <a:ln w="9525" cmpd="sng">
              <a:noFill/>
              <a:prstDash val="solid"/>
              <a:miter/>
            </a:ln>
          </p:spPr>
        </p:sp>
        <p:sp>
          <p:nvSpPr>
            <p:cNvPr id="628" name="橢圓"/>
            <p:cNvSpPr>
              <a:spLocks/>
            </p:cNvSpPr>
            <p:nvPr/>
          </p:nvSpPr>
          <p:spPr>
            <a:xfrm>
              <a:off x="1237854" y="1676598"/>
              <a:ext cx="136921" cy="128190"/>
            </a:xfrm>
            <a:prstGeom prst="ellipse">
              <a:avLst/>
            </a:prstGeom>
            <a:solidFill>
              <a:srgbClr val="FFFFFF">
                <a:alpha val="50000"/>
              </a:srgbClr>
            </a:solidFill>
            <a:ln w="9525" cmpd="sng">
              <a:noFill/>
              <a:prstDash val="solid"/>
              <a:miter/>
            </a:ln>
          </p:spPr>
        </p:sp>
        <p:sp>
          <p:nvSpPr>
            <p:cNvPr id="629" name="橢圓"/>
            <p:cNvSpPr>
              <a:spLocks/>
            </p:cNvSpPr>
            <p:nvPr/>
          </p:nvSpPr>
          <p:spPr>
            <a:xfrm>
              <a:off x="827087" y="1868884"/>
              <a:ext cx="136921" cy="128190"/>
            </a:xfrm>
            <a:prstGeom prst="ellipse">
              <a:avLst/>
            </a:prstGeom>
            <a:solidFill>
              <a:srgbClr val="FFFFFF">
                <a:alpha val="50000"/>
              </a:srgbClr>
            </a:solidFill>
            <a:ln w="9525" cmpd="sng">
              <a:noFill/>
              <a:prstDash val="solid"/>
              <a:miter/>
            </a:ln>
          </p:spPr>
        </p:sp>
        <p:sp>
          <p:nvSpPr>
            <p:cNvPr id="630" name="橢圓"/>
            <p:cNvSpPr>
              <a:spLocks/>
            </p:cNvSpPr>
            <p:nvPr/>
          </p:nvSpPr>
          <p:spPr>
            <a:xfrm>
              <a:off x="1032470" y="1868884"/>
              <a:ext cx="136921" cy="128190"/>
            </a:xfrm>
            <a:prstGeom prst="ellipse">
              <a:avLst/>
            </a:prstGeom>
            <a:solidFill>
              <a:srgbClr val="FFFFFF">
                <a:alpha val="50000"/>
              </a:srgbClr>
            </a:solidFill>
            <a:ln w="9525" cmpd="sng">
              <a:noFill/>
              <a:prstDash val="solid"/>
              <a:miter/>
            </a:ln>
          </p:spPr>
        </p:sp>
        <p:sp>
          <p:nvSpPr>
            <p:cNvPr id="631" name="橢圓"/>
            <p:cNvSpPr>
              <a:spLocks/>
            </p:cNvSpPr>
            <p:nvPr/>
          </p:nvSpPr>
          <p:spPr>
            <a:xfrm>
              <a:off x="1237854" y="1868884"/>
              <a:ext cx="136921" cy="128190"/>
            </a:xfrm>
            <a:prstGeom prst="ellipse">
              <a:avLst/>
            </a:prstGeom>
            <a:solidFill>
              <a:srgbClr val="FFFFFF">
                <a:alpha val="50000"/>
              </a:srgbClr>
            </a:solidFill>
            <a:ln w="9525" cmpd="sng">
              <a:noFill/>
              <a:prstDash val="solid"/>
              <a:miter/>
            </a:ln>
          </p:spPr>
        </p:sp>
      </p:grpSp>
      <p:grpSp>
        <p:nvGrpSpPr>
          <p:cNvPr id="662" name="群組"/>
          <p:cNvGrpSpPr>
            <a:grpSpLocks/>
          </p:cNvGrpSpPr>
          <p:nvPr/>
        </p:nvGrpSpPr>
        <p:grpSpPr>
          <a:xfrm>
            <a:off x="323850" y="2349500"/>
            <a:ext cx="4464050" cy="4221163"/>
            <a:chOff x="323850" y="2349500"/>
            <a:chExt cx="4464050" cy="4221163"/>
          </a:xfrm>
        </p:grpSpPr>
        <p:grpSp>
          <p:nvGrpSpPr>
            <p:cNvPr id="635" name="群組"/>
            <p:cNvGrpSpPr>
              <a:grpSpLocks/>
            </p:cNvGrpSpPr>
            <p:nvPr/>
          </p:nvGrpSpPr>
          <p:grpSpPr>
            <a:xfrm>
              <a:off x="1647209" y="2349500"/>
              <a:ext cx="1817331" cy="1405588"/>
              <a:chOff x="1647209" y="2349500"/>
              <a:chExt cx="1817331" cy="1405588"/>
            </a:xfrm>
          </p:grpSpPr>
          <p:sp>
            <p:nvSpPr>
              <p:cNvPr id="633" name="六邊形"/>
              <p:cNvSpPr>
                <a:spLocks/>
              </p:cNvSpPr>
              <p:nvPr/>
            </p:nvSpPr>
            <p:spPr>
              <a:xfrm>
                <a:off x="1662461" y="2373429"/>
                <a:ext cx="1802080" cy="1381659"/>
              </a:xfrm>
              <a:prstGeom prst="hexagon">
                <a:avLst>
                  <a:gd name="adj" fmla="val 32607"/>
                  <a:gd name="vf" fmla="val 115470"/>
                </a:avLst>
              </a:prstGeom>
              <a:solidFill>
                <a:srgbClr val="808080"/>
              </a:solidFill>
              <a:ln w="9525" cmpd="sng">
                <a:noFill/>
                <a:prstDash val="solid"/>
                <a:miter/>
              </a:ln>
            </p:spPr>
          </p:sp>
          <p:sp>
            <p:nvSpPr>
              <p:cNvPr id="634" name="六邊形"/>
              <p:cNvSpPr>
                <a:spLocks/>
              </p:cNvSpPr>
              <p:nvPr/>
            </p:nvSpPr>
            <p:spPr>
              <a:xfrm>
                <a:off x="1647209" y="2349500"/>
                <a:ext cx="1802080" cy="1381659"/>
              </a:xfrm>
              <a:prstGeom prst="hexagon">
                <a:avLst>
                  <a:gd name="adj" fmla="val 32607"/>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grpSp>
        <p:grpSp>
          <p:nvGrpSpPr>
            <p:cNvPr id="641" name="群組"/>
            <p:cNvGrpSpPr>
              <a:grpSpLocks/>
            </p:cNvGrpSpPr>
            <p:nvPr/>
          </p:nvGrpSpPr>
          <p:grpSpPr>
            <a:xfrm>
              <a:off x="323850" y="3050096"/>
              <a:ext cx="1818856" cy="1405588"/>
              <a:chOff x="323850" y="3050096"/>
              <a:chExt cx="1818856" cy="1405588"/>
            </a:xfrm>
          </p:grpSpPr>
          <p:grpSp>
            <p:nvGrpSpPr>
              <p:cNvPr id="639" name="群組"/>
              <p:cNvGrpSpPr>
                <a:grpSpLocks/>
              </p:cNvGrpSpPr>
              <p:nvPr/>
            </p:nvGrpSpPr>
            <p:grpSpPr>
              <a:xfrm>
                <a:off x="323850" y="3050096"/>
                <a:ext cx="1818856" cy="1405588"/>
                <a:chOff x="323850" y="3050096"/>
                <a:chExt cx="1818856" cy="1405588"/>
              </a:xfrm>
            </p:grpSpPr>
            <p:sp>
              <p:nvSpPr>
                <p:cNvPr id="636" name="六邊形"/>
                <p:cNvSpPr>
                  <a:spLocks/>
                </p:cNvSpPr>
                <p:nvPr/>
              </p:nvSpPr>
              <p:spPr>
                <a:xfrm>
                  <a:off x="339114" y="3074025"/>
                  <a:ext cx="1803591" cy="1381659"/>
                </a:xfrm>
                <a:prstGeom prst="hexagon">
                  <a:avLst>
                    <a:gd name="adj" fmla="val 32634"/>
                    <a:gd name="vf" fmla="val 115470"/>
                  </a:avLst>
                </a:prstGeom>
                <a:solidFill>
                  <a:srgbClr val="808080"/>
                </a:solidFill>
                <a:ln w="9525" cmpd="sng">
                  <a:noFill/>
                  <a:prstDash val="solid"/>
                  <a:miter/>
                </a:ln>
              </p:spPr>
            </p:sp>
            <p:sp>
              <p:nvSpPr>
                <p:cNvPr id="637" name="六邊形"/>
                <p:cNvSpPr>
                  <a:spLocks/>
                </p:cNvSpPr>
                <p:nvPr/>
              </p:nvSpPr>
              <p:spPr>
                <a:xfrm>
                  <a:off x="323850" y="3050096"/>
                  <a:ext cx="1803591" cy="1381659"/>
                </a:xfrm>
                <a:prstGeom prst="hexagon">
                  <a:avLst>
                    <a:gd name="adj" fmla="val 32634"/>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sp>
              <p:nvSpPr>
                <p:cNvPr id="638" name="六邊形"/>
                <p:cNvSpPr>
                  <a:spLocks/>
                </p:cNvSpPr>
                <p:nvPr/>
              </p:nvSpPr>
              <p:spPr>
                <a:xfrm>
                  <a:off x="429529" y="3133328"/>
                  <a:ext cx="1585188" cy="1215194"/>
                </a:xfrm>
                <a:prstGeom prst="hexagon">
                  <a:avLst>
                    <a:gd name="adj" fmla="val 32611"/>
                    <a:gd name="vf" fmla="val 115470"/>
                  </a:avLst>
                </a:prstGeom>
                <a:gradFill rotWithShape="1">
                  <a:gsLst>
                    <a:gs pos="0">
                      <a:srgbClr val="24B443">
                        <a:alpha val="100000"/>
                      </a:srgbClr>
                    </a:gs>
                    <a:gs pos="100000">
                      <a:srgbClr val="115D16">
                        <a:alpha val="100000"/>
                      </a:srgbClr>
                    </a:gs>
                  </a:gsLst>
                  <a:lin ang="2700000"/>
                </a:gradFill>
                <a:ln w="9525" cmpd="sng">
                  <a:solidFill>
                    <a:srgbClr val="FFFFFF"/>
                  </a:solidFill>
                  <a:prstDash val="solid"/>
                  <a:miter/>
                </a:ln>
              </p:spPr>
            </p:sp>
          </p:grpSp>
          <p:sp>
            <p:nvSpPr>
              <p:cNvPr id="640" name="矩形"/>
              <p:cNvSpPr>
                <a:spLocks/>
              </p:cNvSpPr>
              <p:nvPr/>
            </p:nvSpPr>
            <p:spPr>
              <a:xfrm>
                <a:off x="612000" y="3645162"/>
                <a:ext cx="1271522" cy="4338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ts val="18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奬金</a:t>
                </a:r>
                <a:endParaRPr lang="en-US" altLang="zh-TW" sz="1800" b="1">
                  <a:solidFill>
                    <a:srgbClr val="FFFFFF"/>
                  </a:solidFill>
                  <a:latin typeface="Arial" pitchFamily="34" charset="0"/>
                  <a:ea typeface="新細明體" pitchFamily="18" charset="-120"/>
                  <a:cs typeface="新細明體" pitchFamily="18" charset="-120"/>
                </a:endParaRPr>
              </a:p>
            </p:txBody>
          </p:sp>
        </p:grpSp>
        <p:grpSp>
          <p:nvGrpSpPr>
            <p:cNvPr id="645" name="群組"/>
            <p:cNvGrpSpPr>
              <a:grpSpLocks/>
            </p:cNvGrpSpPr>
            <p:nvPr/>
          </p:nvGrpSpPr>
          <p:grpSpPr>
            <a:xfrm>
              <a:off x="1647209" y="3755089"/>
              <a:ext cx="1817331" cy="1405588"/>
              <a:chOff x="1647209" y="3755089"/>
              <a:chExt cx="1817331" cy="1405588"/>
            </a:xfrm>
          </p:grpSpPr>
          <p:sp>
            <p:nvSpPr>
              <p:cNvPr id="642" name="六邊形"/>
              <p:cNvSpPr>
                <a:spLocks/>
              </p:cNvSpPr>
              <p:nvPr/>
            </p:nvSpPr>
            <p:spPr>
              <a:xfrm>
                <a:off x="1662461" y="3779018"/>
                <a:ext cx="1802079" cy="1381659"/>
              </a:xfrm>
              <a:prstGeom prst="hexagon">
                <a:avLst>
                  <a:gd name="adj" fmla="val 32607"/>
                  <a:gd name="vf" fmla="val 115470"/>
                </a:avLst>
              </a:prstGeom>
              <a:solidFill>
                <a:srgbClr val="808080"/>
              </a:solidFill>
              <a:ln w="9525" cmpd="sng">
                <a:noFill/>
                <a:prstDash val="solid"/>
                <a:miter/>
              </a:ln>
            </p:spPr>
          </p:sp>
          <p:sp>
            <p:nvSpPr>
              <p:cNvPr id="643" name="六邊形"/>
              <p:cNvSpPr>
                <a:spLocks/>
              </p:cNvSpPr>
              <p:nvPr/>
            </p:nvSpPr>
            <p:spPr>
              <a:xfrm>
                <a:off x="1647209" y="3755089"/>
                <a:ext cx="1802079" cy="1381659"/>
              </a:xfrm>
              <a:prstGeom prst="hexagon">
                <a:avLst>
                  <a:gd name="adj" fmla="val 32607"/>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sp>
            <p:nvSpPr>
              <p:cNvPr id="644" name="六邊形"/>
              <p:cNvSpPr>
                <a:spLocks/>
              </p:cNvSpPr>
              <p:nvPr/>
            </p:nvSpPr>
            <p:spPr>
              <a:xfrm>
                <a:off x="1752799" y="3838321"/>
                <a:ext cx="1583859" cy="1215194"/>
              </a:xfrm>
              <a:prstGeom prst="hexagon">
                <a:avLst>
                  <a:gd name="adj" fmla="val 32584"/>
                  <a:gd name="vf" fmla="val 115470"/>
                </a:avLst>
              </a:prstGeom>
              <a:gradFill rotWithShape="1">
                <a:gsLst>
                  <a:gs pos="0">
                    <a:srgbClr val="CC7032">
                      <a:alpha val="100000"/>
                    </a:srgbClr>
                  </a:gs>
                  <a:gs pos="100000">
                    <a:srgbClr val="844820">
                      <a:alpha val="100000"/>
                    </a:srgbClr>
                  </a:gs>
                </a:gsLst>
                <a:lin ang="2700000"/>
              </a:gradFill>
              <a:ln w="9525" cmpd="sng">
                <a:solidFill>
                  <a:srgbClr val="FFFFFF"/>
                </a:solidFill>
                <a:prstDash val="solid"/>
                <a:miter/>
              </a:ln>
            </p:spPr>
          </p:sp>
        </p:grpSp>
        <p:grpSp>
          <p:nvGrpSpPr>
            <p:cNvPr id="649" name="群組"/>
            <p:cNvGrpSpPr>
              <a:grpSpLocks/>
            </p:cNvGrpSpPr>
            <p:nvPr/>
          </p:nvGrpSpPr>
          <p:grpSpPr>
            <a:xfrm>
              <a:off x="2969044" y="3050096"/>
              <a:ext cx="1818856" cy="1405588"/>
              <a:chOff x="2969044" y="3050096"/>
              <a:chExt cx="1818856" cy="1405588"/>
            </a:xfrm>
          </p:grpSpPr>
          <p:sp>
            <p:nvSpPr>
              <p:cNvPr id="646" name="六邊形"/>
              <p:cNvSpPr>
                <a:spLocks/>
              </p:cNvSpPr>
              <p:nvPr/>
            </p:nvSpPr>
            <p:spPr>
              <a:xfrm>
                <a:off x="2984308" y="3074025"/>
                <a:ext cx="1803592" cy="1381659"/>
              </a:xfrm>
              <a:prstGeom prst="hexagon">
                <a:avLst>
                  <a:gd name="adj" fmla="val 32634"/>
                  <a:gd name="vf" fmla="val 115470"/>
                </a:avLst>
              </a:prstGeom>
              <a:solidFill>
                <a:srgbClr val="808080"/>
              </a:solidFill>
              <a:ln w="9525" cmpd="sng">
                <a:noFill/>
                <a:prstDash val="solid"/>
                <a:miter/>
              </a:ln>
            </p:spPr>
          </p:sp>
          <p:sp>
            <p:nvSpPr>
              <p:cNvPr id="647" name="六邊形"/>
              <p:cNvSpPr>
                <a:spLocks/>
              </p:cNvSpPr>
              <p:nvPr/>
            </p:nvSpPr>
            <p:spPr>
              <a:xfrm>
                <a:off x="2969044" y="3050096"/>
                <a:ext cx="1803592" cy="1381659"/>
              </a:xfrm>
              <a:prstGeom prst="hexagon">
                <a:avLst>
                  <a:gd name="adj" fmla="val 32634"/>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sp>
            <p:nvSpPr>
              <p:cNvPr id="648" name="六邊形"/>
              <p:cNvSpPr>
                <a:spLocks/>
              </p:cNvSpPr>
              <p:nvPr/>
            </p:nvSpPr>
            <p:spPr>
              <a:xfrm>
                <a:off x="3074723" y="3133328"/>
                <a:ext cx="1585188" cy="1215194"/>
              </a:xfrm>
              <a:prstGeom prst="hexagon">
                <a:avLst>
                  <a:gd name="adj" fmla="val 32611"/>
                  <a:gd name="vf" fmla="val 115470"/>
                </a:avLst>
              </a:prstGeom>
              <a:gradFill rotWithShape="1">
                <a:gsLst>
                  <a:gs pos="0">
                    <a:srgbClr val="3E565A">
                      <a:alpha val="100000"/>
                    </a:srgbClr>
                  </a:gs>
                  <a:gs pos="100000">
                    <a:srgbClr val="85B9C3">
                      <a:alpha val="100000"/>
                    </a:srgbClr>
                  </a:gs>
                </a:gsLst>
                <a:lin ang="2700000"/>
              </a:gradFill>
              <a:ln w="9525" cmpd="sng">
                <a:solidFill>
                  <a:srgbClr val="FFFFFF"/>
                </a:solidFill>
                <a:prstDash val="solid"/>
                <a:miter/>
              </a:ln>
            </p:spPr>
          </p:sp>
        </p:grpSp>
        <p:grpSp>
          <p:nvGrpSpPr>
            <p:cNvPr id="653" name="群組"/>
            <p:cNvGrpSpPr>
              <a:grpSpLocks/>
            </p:cNvGrpSpPr>
            <p:nvPr/>
          </p:nvGrpSpPr>
          <p:grpSpPr>
            <a:xfrm>
              <a:off x="2969044" y="4460081"/>
              <a:ext cx="1818856" cy="1405589"/>
              <a:chOff x="2969044" y="4460081"/>
              <a:chExt cx="1818856" cy="1405589"/>
            </a:xfrm>
          </p:grpSpPr>
          <p:sp>
            <p:nvSpPr>
              <p:cNvPr id="650" name="六邊形"/>
              <p:cNvSpPr>
                <a:spLocks/>
              </p:cNvSpPr>
              <p:nvPr/>
            </p:nvSpPr>
            <p:spPr>
              <a:xfrm>
                <a:off x="2984309" y="4484011"/>
                <a:ext cx="1803591" cy="1381659"/>
              </a:xfrm>
              <a:prstGeom prst="hexagon">
                <a:avLst>
                  <a:gd name="adj" fmla="val 32634"/>
                  <a:gd name="vf" fmla="val 115470"/>
                </a:avLst>
              </a:prstGeom>
              <a:solidFill>
                <a:srgbClr val="808080"/>
              </a:solidFill>
              <a:ln w="9525" cmpd="sng">
                <a:noFill/>
                <a:prstDash val="solid"/>
                <a:miter/>
              </a:ln>
            </p:spPr>
          </p:sp>
          <p:sp>
            <p:nvSpPr>
              <p:cNvPr id="651" name="六邊形"/>
              <p:cNvSpPr>
                <a:spLocks/>
              </p:cNvSpPr>
              <p:nvPr/>
            </p:nvSpPr>
            <p:spPr>
              <a:xfrm>
                <a:off x="2969044" y="4460081"/>
                <a:ext cx="1803591" cy="1381660"/>
              </a:xfrm>
              <a:prstGeom prst="hexagon">
                <a:avLst>
                  <a:gd name="adj" fmla="val 32634"/>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sp>
            <p:nvSpPr>
              <p:cNvPr id="652" name="六邊形"/>
              <p:cNvSpPr>
                <a:spLocks/>
              </p:cNvSpPr>
              <p:nvPr/>
            </p:nvSpPr>
            <p:spPr>
              <a:xfrm>
                <a:off x="3074723" y="4543314"/>
                <a:ext cx="1585187" cy="1215195"/>
              </a:xfrm>
              <a:prstGeom prst="hexagon">
                <a:avLst>
                  <a:gd name="adj" fmla="val 32611"/>
                  <a:gd name="vf" fmla="val 115470"/>
                </a:avLst>
              </a:prstGeom>
              <a:gradFill rotWithShape="1">
                <a:gsLst>
                  <a:gs pos="0">
                    <a:srgbClr val="245D52">
                      <a:alpha val="100000"/>
                    </a:srgbClr>
                  </a:gs>
                  <a:gs pos="100000">
                    <a:srgbClr val="4DC9B1">
                      <a:alpha val="100000"/>
                    </a:srgbClr>
                  </a:gs>
                </a:gsLst>
                <a:lin ang="2700000"/>
              </a:gradFill>
              <a:ln w="9525" cmpd="sng">
                <a:solidFill>
                  <a:srgbClr val="FFFFFF"/>
                </a:solidFill>
                <a:prstDash val="solid"/>
                <a:miter/>
              </a:ln>
            </p:spPr>
          </p:sp>
        </p:grpSp>
        <p:grpSp>
          <p:nvGrpSpPr>
            <p:cNvPr id="657" name="群組"/>
            <p:cNvGrpSpPr>
              <a:grpSpLocks/>
            </p:cNvGrpSpPr>
            <p:nvPr/>
          </p:nvGrpSpPr>
          <p:grpSpPr>
            <a:xfrm>
              <a:off x="323850" y="4460081"/>
              <a:ext cx="1818856" cy="1405589"/>
              <a:chOff x="323850" y="4460081"/>
              <a:chExt cx="1818856" cy="1405589"/>
            </a:xfrm>
          </p:grpSpPr>
          <p:sp>
            <p:nvSpPr>
              <p:cNvPr id="654" name="六邊形"/>
              <p:cNvSpPr>
                <a:spLocks/>
              </p:cNvSpPr>
              <p:nvPr/>
            </p:nvSpPr>
            <p:spPr>
              <a:xfrm>
                <a:off x="339114" y="4484011"/>
                <a:ext cx="1803591" cy="1381659"/>
              </a:xfrm>
              <a:prstGeom prst="hexagon">
                <a:avLst>
                  <a:gd name="adj" fmla="val 32634"/>
                  <a:gd name="vf" fmla="val 115470"/>
                </a:avLst>
              </a:prstGeom>
              <a:solidFill>
                <a:srgbClr val="808080"/>
              </a:solidFill>
              <a:ln w="9525" cmpd="sng">
                <a:noFill/>
                <a:prstDash val="solid"/>
                <a:miter/>
              </a:ln>
            </p:spPr>
          </p:sp>
          <p:sp>
            <p:nvSpPr>
              <p:cNvPr id="655" name="六邊形"/>
              <p:cNvSpPr>
                <a:spLocks/>
              </p:cNvSpPr>
              <p:nvPr/>
            </p:nvSpPr>
            <p:spPr>
              <a:xfrm>
                <a:off x="323850" y="4460081"/>
                <a:ext cx="1803591" cy="1381660"/>
              </a:xfrm>
              <a:prstGeom prst="hexagon">
                <a:avLst>
                  <a:gd name="adj" fmla="val 32634"/>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sp>
            <p:nvSpPr>
              <p:cNvPr id="656" name="六邊形"/>
              <p:cNvSpPr>
                <a:spLocks/>
              </p:cNvSpPr>
              <p:nvPr/>
            </p:nvSpPr>
            <p:spPr>
              <a:xfrm>
                <a:off x="429529" y="4543314"/>
                <a:ext cx="1585188" cy="1215195"/>
              </a:xfrm>
              <a:prstGeom prst="hexagon">
                <a:avLst>
                  <a:gd name="adj" fmla="val 32611"/>
                  <a:gd name="vf" fmla="val 115470"/>
                </a:avLst>
              </a:prstGeom>
              <a:gradFill rotWithShape="1">
                <a:gsLst>
                  <a:gs pos="0">
                    <a:srgbClr val="0066CC">
                      <a:alpha val="100000"/>
                    </a:srgbClr>
                  </a:gs>
                  <a:gs pos="100000">
                    <a:srgbClr val="002F5E">
                      <a:alpha val="100000"/>
                    </a:srgbClr>
                  </a:gs>
                </a:gsLst>
                <a:lin ang="5400000"/>
              </a:gradFill>
              <a:ln w="9525" cmpd="sng">
                <a:solidFill>
                  <a:srgbClr val="FFFFFF"/>
                </a:solidFill>
                <a:prstDash val="solid"/>
                <a:miter/>
              </a:ln>
            </p:spPr>
          </p:sp>
        </p:grpSp>
        <p:grpSp>
          <p:nvGrpSpPr>
            <p:cNvPr id="661" name="群組"/>
            <p:cNvGrpSpPr>
              <a:grpSpLocks/>
            </p:cNvGrpSpPr>
            <p:nvPr/>
          </p:nvGrpSpPr>
          <p:grpSpPr>
            <a:xfrm>
              <a:off x="1647209" y="5165074"/>
              <a:ext cx="1817331" cy="1405589"/>
              <a:chOff x="1647209" y="5165074"/>
              <a:chExt cx="1817331" cy="1405589"/>
            </a:xfrm>
          </p:grpSpPr>
          <p:sp>
            <p:nvSpPr>
              <p:cNvPr id="658" name="六邊形"/>
              <p:cNvSpPr>
                <a:spLocks/>
              </p:cNvSpPr>
              <p:nvPr/>
            </p:nvSpPr>
            <p:spPr>
              <a:xfrm>
                <a:off x="1662461" y="5189003"/>
                <a:ext cx="1802079" cy="1381660"/>
              </a:xfrm>
              <a:prstGeom prst="hexagon">
                <a:avLst>
                  <a:gd name="adj" fmla="val 32607"/>
                  <a:gd name="vf" fmla="val 115470"/>
                </a:avLst>
              </a:prstGeom>
              <a:solidFill>
                <a:srgbClr val="808080"/>
              </a:solidFill>
              <a:ln w="9525" cmpd="sng">
                <a:noFill/>
                <a:prstDash val="solid"/>
                <a:miter/>
              </a:ln>
            </p:spPr>
          </p:sp>
          <p:sp>
            <p:nvSpPr>
              <p:cNvPr id="659" name="六邊形"/>
              <p:cNvSpPr>
                <a:spLocks/>
              </p:cNvSpPr>
              <p:nvPr/>
            </p:nvSpPr>
            <p:spPr>
              <a:xfrm>
                <a:off x="1647209" y="5165074"/>
                <a:ext cx="1802079" cy="1381660"/>
              </a:xfrm>
              <a:prstGeom prst="hexagon">
                <a:avLst>
                  <a:gd name="adj" fmla="val 32607"/>
                  <a:gd name="vf" fmla="val 115470"/>
                </a:avLst>
              </a:prstGeom>
              <a:gradFill rotWithShape="1">
                <a:gsLst>
                  <a:gs pos="0">
                    <a:srgbClr val="E6E6E6">
                      <a:alpha val="100000"/>
                    </a:srgbClr>
                  </a:gs>
                  <a:gs pos="7500">
                    <a:srgbClr val="7D8496">
                      <a:alpha val="100000"/>
                    </a:srgbClr>
                  </a:gs>
                  <a:gs pos="26499">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a:gradFill>
              <a:ln w="9525" cmpd="sng">
                <a:solidFill>
                  <a:srgbClr val="C0C0C0"/>
                </a:solidFill>
                <a:prstDash val="solid"/>
                <a:miter/>
              </a:ln>
            </p:spPr>
          </p:sp>
          <p:sp>
            <p:nvSpPr>
              <p:cNvPr id="660" name="六邊形"/>
              <p:cNvSpPr>
                <a:spLocks/>
              </p:cNvSpPr>
              <p:nvPr/>
            </p:nvSpPr>
            <p:spPr>
              <a:xfrm>
                <a:off x="1752799" y="5248307"/>
                <a:ext cx="1583859" cy="1215195"/>
              </a:xfrm>
              <a:prstGeom prst="hexagon">
                <a:avLst>
                  <a:gd name="adj" fmla="val 32584"/>
                  <a:gd name="vf" fmla="val 115470"/>
                </a:avLst>
              </a:prstGeom>
              <a:gradFill rotWithShape="1">
                <a:gsLst>
                  <a:gs pos="0">
                    <a:srgbClr val="584F25">
                      <a:alpha val="100000"/>
                    </a:srgbClr>
                  </a:gs>
                  <a:gs pos="100000">
                    <a:srgbClr val="BFAA4F">
                      <a:alpha val="100000"/>
                    </a:srgbClr>
                  </a:gs>
                </a:gsLst>
                <a:lin ang="2700000"/>
              </a:gradFill>
              <a:ln w="9525" cmpd="sng">
                <a:solidFill>
                  <a:srgbClr val="FFFFFF"/>
                </a:solidFill>
                <a:prstDash val="solid"/>
                <a:miter/>
              </a:ln>
            </p:spPr>
          </p:sp>
        </p:grpSp>
      </p:grpSp>
      <p:sp>
        <p:nvSpPr>
          <p:cNvPr id="663" name="圓角矩形"/>
          <p:cNvSpPr>
            <a:spLocks/>
          </p:cNvSpPr>
          <p:nvPr/>
        </p:nvSpPr>
        <p:spPr>
          <a:xfrm>
            <a:off x="539750" y="2276475"/>
            <a:ext cx="4038600" cy="647699"/>
          </a:xfrm>
          <a:prstGeom prst="roundRect">
            <a:avLst>
              <a:gd name="adj" fmla="val 9106"/>
            </a:avLst>
          </a:prstGeom>
          <a:gradFill rotWithShape="1">
            <a:gsLst>
              <a:gs pos="0">
                <a:srgbClr val="800080">
                  <a:alpha val="100000"/>
                </a:srgbClr>
              </a:gs>
              <a:gs pos="100000">
                <a:srgbClr val="A64DA6">
                  <a:alpha val="100000"/>
                </a:srgbClr>
              </a:gs>
            </a:gsLst>
            <a:lin ang="5400000"/>
          </a:gradFill>
          <a:ln w="25400" cmpd="sng">
            <a:solidFill>
              <a:srgbClr val="FFFFFF"/>
            </a:solidFill>
            <a:prstDash val="solid"/>
            <a:miter/>
          </a:ln>
        </p:spPr>
        <p:txBody>
          <a:bodyPr vert="horz" wrap="none" lIns="91440" tIns="45720" rIns="91440" bIns="45720" anchor="ctr" anchorCtr="0">
            <a:prstTxWarp prst="textNoShape">
              <a:avLst/>
            </a:prstTxWarp>
          </a:bodyPr>
          <a:lstStyle/>
          <a:p>
            <a:pPr marL="0" indent="0" algn="ctr" eaLnBrk="0" hangingPunct="0">
              <a:lnSpc>
                <a:spcPts val="4000"/>
              </a:lnSpc>
              <a:spcBef>
                <a:spcPts val="0"/>
              </a:spcBef>
              <a:spcAft>
                <a:spcPts val="0"/>
              </a:spcAft>
              <a:buNone/>
            </a:pPr>
            <a:r>
              <a:rPr lang="zh-TW" altLang="en-US" sz="1800" b="1">
                <a:solidFill>
                  <a:srgbClr val="FFFF00"/>
                </a:solidFill>
                <a:latin typeface="Arial" pitchFamily="34" charset="0"/>
                <a:ea typeface="新細明體" pitchFamily="18" charset="-120"/>
                <a:cs typeface="新細明體" pitchFamily="18" charset="-120"/>
              </a:rPr>
              <a:t>補充保險費</a:t>
            </a:r>
            <a:endParaRPr lang="en-US" altLang="zh-TW" sz="1800" b="1">
              <a:solidFill>
                <a:srgbClr val="FFFF00"/>
              </a:solidFill>
              <a:latin typeface="Arial" pitchFamily="34" charset="0"/>
              <a:ea typeface="新細明體" pitchFamily="18" charset="-120"/>
              <a:cs typeface="新細明體" pitchFamily="18" charset="-120"/>
            </a:endParaRPr>
          </a:p>
        </p:txBody>
      </p:sp>
      <p:grpSp>
        <p:nvGrpSpPr>
          <p:cNvPr id="673" name="群組"/>
          <p:cNvGrpSpPr>
            <a:grpSpLocks/>
          </p:cNvGrpSpPr>
          <p:nvPr/>
        </p:nvGrpSpPr>
        <p:grpSpPr>
          <a:xfrm>
            <a:off x="827087" y="2349500"/>
            <a:ext cx="547688" cy="512763"/>
            <a:chOff x="827087" y="2349500"/>
            <a:chExt cx="547688" cy="512763"/>
          </a:xfrm>
        </p:grpSpPr>
        <p:sp>
          <p:nvSpPr>
            <p:cNvPr id="664" name="橢圓"/>
            <p:cNvSpPr>
              <a:spLocks/>
            </p:cNvSpPr>
            <p:nvPr/>
          </p:nvSpPr>
          <p:spPr>
            <a:xfrm>
              <a:off x="827087" y="2349500"/>
              <a:ext cx="136921" cy="128190"/>
            </a:xfrm>
            <a:prstGeom prst="ellipse">
              <a:avLst/>
            </a:prstGeom>
            <a:solidFill>
              <a:srgbClr val="FFFFFF">
                <a:alpha val="50000"/>
              </a:srgbClr>
            </a:solidFill>
            <a:ln w="9525" cmpd="sng">
              <a:noFill/>
              <a:prstDash val="solid"/>
              <a:miter/>
            </a:ln>
          </p:spPr>
        </p:sp>
        <p:sp>
          <p:nvSpPr>
            <p:cNvPr id="665" name="橢圓"/>
            <p:cNvSpPr>
              <a:spLocks/>
            </p:cNvSpPr>
            <p:nvPr/>
          </p:nvSpPr>
          <p:spPr>
            <a:xfrm>
              <a:off x="1032470" y="2349500"/>
              <a:ext cx="136921" cy="128190"/>
            </a:xfrm>
            <a:prstGeom prst="ellipse">
              <a:avLst/>
            </a:prstGeom>
            <a:solidFill>
              <a:srgbClr val="FFFFFF">
                <a:alpha val="50000"/>
              </a:srgbClr>
            </a:solidFill>
            <a:ln w="9525" cmpd="sng">
              <a:noFill/>
              <a:prstDash val="solid"/>
              <a:miter/>
            </a:ln>
          </p:spPr>
        </p:sp>
        <p:sp>
          <p:nvSpPr>
            <p:cNvPr id="666" name="橢圓"/>
            <p:cNvSpPr>
              <a:spLocks/>
            </p:cNvSpPr>
            <p:nvPr/>
          </p:nvSpPr>
          <p:spPr>
            <a:xfrm>
              <a:off x="1237854" y="2349500"/>
              <a:ext cx="136921" cy="128190"/>
            </a:xfrm>
            <a:prstGeom prst="ellipse">
              <a:avLst/>
            </a:prstGeom>
            <a:solidFill>
              <a:srgbClr val="FFFFFF">
                <a:alpha val="50000"/>
              </a:srgbClr>
            </a:solidFill>
            <a:ln w="9525" cmpd="sng">
              <a:noFill/>
              <a:prstDash val="solid"/>
              <a:miter/>
            </a:ln>
          </p:spPr>
        </p:sp>
        <p:sp>
          <p:nvSpPr>
            <p:cNvPr id="667" name="橢圓"/>
            <p:cNvSpPr>
              <a:spLocks/>
            </p:cNvSpPr>
            <p:nvPr/>
          </p:nvSpPr>
          <p:spPr>
            <a:xfrm>
              <a:off x="827087" y="2541786"/>
              <a:ext cx="136921" cy="128190"/>
            </a:xfrm>
            <a:prstGeom prst="ellipse">
              <a:avLst/>
            </a:prstGeom>
            <a:solidFill>
              <a:srgbClr val="FFFFFF">
                <a:alpha val="50000"/>
              </a:srgbClr>
            </a:solidFill>
            <a:ln w="9525" cmpd="sng">
              <a:noFill/>
              <a:prstDash val="solid"/>
              <a:miter/>
            </a:ln>
          </p:spPr>
        </p:sp>
        <p:sp>
          <p:nvSpPr>
            <p:cNvPr id="668" name="橢圓"/>
            <p:cNvSpPr>
              <a:spLocks/>
            </p:cNvSpPr>
            <p:nvPr/>
          </p:nvSpPr>
          <p:spPr>
            <a:xfrm>
              <a:off x="1032470" y="2541786"/>
              <a:ext cx="136921" cy="128190"/>
            </a:xfrm>
            <a:prstGeom prst="ellipse">
              <a:avLst/>
            </a:prstGeom>
            <a:solidFill>
              <a:srgbClr val="FFFFFF">
                <a:alpha val="50000"/>
              </a:srgbClr>
            </a:solidFill>
            <a:ln w="9525" cmpd="sng">
              <a:noFill/>
              <a:prstDash val="solid"/>
              <a:miter/>
            </a:ln>
          </p:spPr>
        </p:sp>
        <p:sp>
          <p:nvSpPr>
            <p:cNvPr id="669" name="橢圓"/>
            <p:cNvSpPr>
              <a:spLocks/>
            </p:cNvSpPr>
            <p:nvPr/>
          </p:nvSpPr>
          <p:spPr>
            <a:xfrm>
              <a:off x="1237854" y="2541786"/>
              <a:ext cx="136921" cy="128190"/>
            </a:xfrm>
            <a:prstGeom prst="ellipse">
              <a:avLst/>
            </a:prstGeom>
            <a:solidFill>
              <a:srgbClr val="FFFFFF">
                <a:alpha val="50000"/>
              </a:srgbClr>
            </a:solidFill>
            <a:ln w="9525" cmpd="sng">
              <a:noFill/>
              <a:prstDash val="solid"/>
              <a:miter/>
            </a:ln>
          </p:spPr>
        </p:sp>
        <p:sp>
          <p:nvSpPr>
            <p:cNvPr id="670" name="橢圓"/>
            <p:cNvSpPr>
              <a:spLocks/>
            </p:cNvSpPr>
            <p:nvPr/>
          </p:nvSpPr>
          <p:spPr>
            <a:xfrm>
              <a:off x="827087" y="2734072"/>
              <a:ext cx="136921" cy="128190"/>
            </a:xfrm>
            <a:prstGeom prst="ellipse">
              <a:avLst/>
            </a:prstGeom>
            <a:solidFill>
              <a:srgbClr val="FFFFFF">
                <a:alpha val="50000"/>
              </a:srgbClr>
            </a:solidFill>
            <a:ln w="9525" cmpd="sng">
              <a:noFill/>
              <a:prstDash val="solid"/>
              <a:miter/>
            </a:ln>
          </p:spPr>
        </p:sp>
        <p:sp>
          <p:nvSpPr>
            <p:cNvPr id="671" name="橢圓"/>
            <p:cNvSpPr>
              <a:spLocks/>
            </p:cNvSpPr>
            <p:nvPr/>
          </p:nvSpPr>
          <p:spPr>
            <a:xfrm>
              <a:off x="1032470" y="2734072"/>
              <a:ext cx="136921" cy="128190"/>
            </a:xfrm>
            <a:prstGeom prst="ellipse">
              <a:avLst/>
            </a:prstGeom>
            <a:solidFill>
              <a:srgbClr val="FFFFFF">
                <a:alpha val="50000"/>
              </a:srgbClr>
            </a:solidFill>
            <a:ln w="9525" cmpd="sng">
              <a:noFill/>
              <a:prstDash val="solid"/>
              <a:miter/>
            </a:ln>
          </p:spPr>
        </p:sp>
        <p:sp>
          <p:nvSpPr>
            <p:cNvPr id="672" name="橢圓"/>
            <p:cNvSpPr>
              <a:spLocks/>
            </p:cNvSpPr>
            <p:nvPr/>
          </p:nvSpPr>
          <p:spPr>
            <a:xfrm>
              <a:off x="1237854" y="2734072"/>
              <a:ext cx="136921" cy="128190"/>
            </a:xfrm>
            <a:prstGeom prst="ellipse">
              <a:avLst/>
            </a:prstGeom>
            <a:solidFill>
              <a:srgbClr val="FFFFFF">
                <a:alpha val="50000"/>
              </a:srgbClr>
            </a:solidFill>
            <a:ln w="9525" cmpd="sng">
              <a:noFill/>
              <a:prstDash val="solid"/>
              <a:miter/>
            </a:ln>
          </p:spPr>
        </p:sp>
      </p:grpSp>
      <p:sp>
        <p:nvSpPr>
          <p:cNvPr id="674" name="矩形"/>
          <p:cNvSpPr>
            <a:spLocks/>
          </p:cNvSpPr>
          <p:nvPr/>
        </p:nvSpPr>
        <p:spPr>
          <a:xfrm>
            <a:off x="3348038" y="3357563"/>
            <a:ext cx="1004887" cy="91281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兼職</a:t>
            </a:r>
            <a:endParaRPr lang="en-US" altLang="zh-TW" sz="1800" b="1">
              <a:solidFill>
                <a:srgbClr val="FFFFFF"/>
              </a:solidFill>
              <a:latin typeface="Arial" pitchFamily="34" charset="0"/>
              <a:ea typeface="新細明體" pitchFamily="18" charset="-120"/>
              <a:cs typeface="新細明體" pitchFamily="18" charset="-120"/>
            </a:endParaRPr>
          </a:p>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薪資</a:t>
            </a:r>
            <a:endParaRPr lang="en-US" altLang="zh-TW" sz="1800" b="1">
              <a:solidFill>
                <a:srgbClr val="FFFFFF"/>
              </a:solidFill>
              <a:latin typeface="Arial" pitchFamily="34" charset="0"/>
              <a:ea typeface="新細明體" pitchFamily="18" charset="-120"/>
              <a:cs typeface="新細明體" pitchFamily="18" charset="-120"/>
            </a:endParaRPr>
          </a:p>
        </p:txBody>
      </p:sp>
      <p:sp>
        <p:nvSpPr>
          <p:cNvPr id="675" name="矩形"/>
          <p:cNvSpPr>
            <a:spLocks/>
          </p:cNvSpPr>
          <p:nvPr/>
        </p:nvSpPr>
        <p:spPr>
          <a:xfrm>
            <a:off x="2154238" y="3933825"/>
            <a:ext cx="800100" cy="101441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ts val="2400"/>
              </a:lnSpc>
              <a:spcBef>
                <a:spcPts val="0"/>
              </a:spcBef>
              <a:spcAft>
                <a:spcPts val="0"/>
              </a:spcAft>
              <a:buNone/>
            </a:pPr>
            <a:r>
              <a:rPr lang="zh-TW" altLang="en-US" sz="2400" b="1">
                <a:solidFill>
                  <a:srgbClr val="FFFFFF"/>
                </a:solidFill>
                <a:latin typeface="Arial" pitchFamily="34" charset="0"/>
                <a:ea typeface="新細明體" pitchFamily="18" charset="-120"/>
                <a:cs typeface="新細明體" pitchFamily="18" charset="-120"/>
              </a:rPr>
              <a:t>執行</a:t>
            </a:r>
            <a:endParaRPr lang="en-US" altLang="zh-TW" sz="2400" b="1">
              <a:solidFill>
                <a:srgbClr val="FFFFFF"/>
              </a:solidFill>
              <a:latin typeface="Arial" pitchFamily="34" charset="0"/>
              <a:ea typeface="新細明體" pitchFamily="18" charset="-120"/>
              <a:cs typeface="新細明體" pitchFamily="18" charset="-120"/>
            </a:endParaRPr>
          </a:p>
          <a:p>
            <a:pPr marL="0" indent="0" algn="ctr" eaLnBrk="0" hangingPunct="0">
              <a:lnSpc>
                <a:spcPts val="2400"/>
              </a:lnSpc>
              <a:spcBef>
                <a:spcPts val="0"/>
              </a:spcBef>
              <a:spcAft>
                <a:spcPts val="0"/>
              </a:spcAft>
              <a:buNone/>
            </a:pPr>
            <a:r>
              <a:rPr lang="zh-TW" altLang="en-US" sz="2400" b="1">
                <a:solidFill>
                  <a:srgbClr val="FFFFFF"/>
                </a:solidFill>
                <a:latin typeface="Arial" pitchFamily="34" charset="0"/>
                <a:ea typeface="新細明體" pitchFamily="18" charset="-120"/>
                <a:cs typeface="新細明體" pitchFamily="18" charset="-120"/>
              </a:rPr>
              <a:t>業務</a:t>
            </a:r>
            <a:endParaRPr lang="en-US" altLang="zh-TW" sz="2400" b="1">
              <a:solidFill>
                <a:srgbClr val="FFFFFF"/>
              </a:solidFill>
              <a:latin typeface="Arial" pitchFamily="34" charset="0"/>
              <a:ea typeface="新細明體" pitchFamily="18" charset="-120"/>
              <a:cs typeface="新細明體" pitchFamily="18" charset="-120"/>
            </a:endParaRPr>
          </a:p>
          <a:p>
            <a:pPr marL="0" indent="0" algn="ctr" eaLnBrk="0" hangingPunct="0">
              <a:lnSpc>
                <a:spcPts val="2400"/>
              </a:lnSpc>
              <a:spcBef>
                <a:spcPts val="0"/>
              </a:spcBef>
              <a:spcAft>
                <a:spcPts val="0"/>
              </a:spcAft>
              <a:buNone/>
            </a:pPr>
            <a:r>
              <a:rPr lang="zh-TW" altLang="en-US" sz="2400" b="1">
                <a:solidFill>
                  <a:srgbClr val="FFFFFF"/>
                </a:solidFill>
                <a:latin typeface="Arial" pitchFamily="34" charset="0"/>
                <a:ea typeface="新細明體" pitchFamily="18" charset="-120"/>
                <a:cs typeface="新細明體" pitchFamily="18" charset="-120"/>
              </a:rPr>
              <a:t>收入</a:t>
            </a:r>
            <a:endParaRPr lang="en-US" altLang="zh-TW" sz="2400" b="1">
              <a:solidFill>
                <a:srgbClr val="FFFFFF"/>
              </a:solidFill>
              <a:latin typeface="Arial" pitchFamily="34" charset="0"/>
              <a:ea typeface="新細明體" pitchFamily="18" charset="-120"/>
              <a:cs typeface="新細明體" pitchFamily="18" charset="-120"/>
            </a:endParaRPr>
          </a:p>
        </p:txBody>
      </p:sp>
      <p:sp>
        <p:nvSpPr>
          <p:cNvPr id="676" name="矩形"/>
          <p:cNvSpPr>
            <a:spLocks/>
          </p:cNvSpPr>
          <p:nvPr/>
        </p:nvSpPr>
        <p:spPr>
          <a:xfrm>
            <a:off x="755650" y="4652963"/>
            <a:ext cx="1004888" cy="91281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股利</a:t>
            </a:r>
            <a:endParaRPr lang="en-US" altLang="zh-TW" sz="1800" b="1">
              <a:solidFill>
                <a:srgbClr val="FFFFFF"/>
              </a:solidFill>
              <a:latin typeface="Arial" pitchFamily="34" charset="0"/>
              <a:ea typeface="新細明體" pitchFamily="18" charset="-120"/>
              <a:cs typeface="新細明體" pitchFamily="18" charset="-120"/>
            </a:endParaRPr>
          </a:p>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所得</a:t>
            </a:r>
            <a:endParaRPr lang="en-US" altLang="zh-TW" sz="1800" b="1">
              <a:solidFill>
                <a:srgbClr val="FFFFFF"/>
              </a:solidFill>
              <a:latin typeface="Arial" pitchFamily="34" charset="0"/>
              <a:ea typeface="新細明體" pitchFamily="18" charset="-120"/>
              <a:cs typeface="新細明體" pitchFamily="18" charset="-120"/>
            </a:endParaRPr>
          </a:p>
        </p:txBody>
      </p:sp>
      <p:sp>
        <p:nvSpPr>
          <p:cNvPr id="677" name="矩形"/>
          <p:cNvSpPr>
            <a:spLocks/>
          </p:cNvSpPr>
          <p:nvPr/>
        </p:nvSpPr>
        <p:spPr>
          <a:xfrm>
            <a:off x="2051050" y="5373687"/>
            <a:ext cx="1006475" cy="91281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利息</a:t>
            </a:r>
            <a:endParaRPr lang="en-US" altLang="zh-TW" sz="1800" b="1">
              <a:solidFill>
                <a:srgbClr val="FFFFFF"/>
              </a:solidFill>
              <a:latin typeface="Arial" pitchFamily="34" charset="0"/>
              <a:ea typeface="新細明體" pitchFamily="18" charset="-120"/>
              <a:cs typeface="新細明體" pitchFamily="18" charset="-120"/>
            </a:endParaRPr>
          </a:p>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所得</a:t>
            </a:r>
            <a:endParaRPr lang="en-US" altLang="zh-TW" sz="1800" b="1">
              <a:solidFill>
                <a:srgbClr val="FFFFFF"/>
              </a:solidFill>
              <a:latin typeface="Arial" pitchFamily="34" charset="0"/>
              <a:ea typeface="新細明體" pitchFamily="18" charset="-120"/>
              <a:cs typeface="新細明體" pitchFamily="18" charset="-120"/>
            </a:endParaRPr>
          </a:p>
        </p:txBody>
      </p:sp>
      <p:sp>
        <p:nvSpPr>
          <p:cNvPr id="678" name="矩形"/>
          <p:cNvSpPr>
            <a:spLocks/>
          </p:cNvSpPr>
          <p:nvPr/>
        </p:nvSpPr>
        <p:spPr>
          <a:xfrm>
            <a:off x="3348038" y="4724400"/>
            <a:ext cx="1004887" cy="914400"/>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租金</a:t>
            </a:r>
            <a:endParaRPr lang="en-US" altLang="zh-TW" sz="1800" b="1">
              <a:solidFill>
                <a:srgbClr val="FFFFFF"/>
              </a:solidFill>
              <a:latin typeface="Arial" pitchFamily="34" charset="0"/>
              <a:ea typeface="新細明體" pitchFamily="18" charset="-120"/>
              <a:cs typeface="新細明體" pitchFamily="18" charset="-120"/>
            </a:endParaRPr>
          </a:p>
          <a:p>
            <a:pPr marL="0" indent="0" algn="ctr" eaLnBrk="0" hangingPunct="0">
              <a:lnSpc>
                <a:spcPts val="3200"/>
              </a:lnSpc>
              <a:spcBef>
                <a:spcPts val="0"/>
              </a:spcBef>
              <a:spcAft>
                <a:spcPts val="0"/>
              </a:spcAft>
              <a:buNone/>
            </a:pPr>
            <a:r>
              <a:rPr lang="zh-TW" altLang="en-US" sz="1800" b="1">
                <a:solidFill>
                  <a:srgbClr val="FFFFFF"/>
                </a:solidFill>
                <a:latin typeface="Arial" pitchFamily="34" charset="0"/>
                <a:ea typeface="新細明體" pitchFamily="18" charset="-120"/>
                <a:cs typeface="新細明體" pitchFamily="18" charset="-120"/>
              </a:rPr>
              <a:t>收入</a:t>
            </a:r>
            <a:endParaRPr lang="en-US" altLang="zh-TW" sz="1800" b="1">
              <a:solidFill>
                <a:srgbClr val="FFFFFF"/>
              </a:solidFill>
              <a:latin typeface="Arial" pitchFamily="34" charset="0"/>
              <a:ea typeface="新細明體" pitchFamily="18" charset="-120"/>
              <a:cs typeface="新細明體" pitchFamily="18" charset="-120"/>
            </a:endParaRPr>
          </a:p>
        </p:txBody>
      </p:sp>
      <p:sp>
        <p:nvSpPr>
          <p:cNvPr id="679" name="矩形"/>
          <p:cNvSpPr>
            <a:spLocks/>
          </p:cNvSpPr>
          <p:nvPr/>
        </p:nvSpPr>
        <p:spPr>
          <a:xfrm>
            <a:off x="5024438" y="5373687"/>
            <a:ext cx="3940175" cy="735011"/>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90000"/>
              </a:lnSpc>
              <a:spcBef>
                <a:spcPts val="0"/>
              </a:spcBef>
              <a:spcAft>
                <a:spcPts val="0"/>
              </a:spcAft>
              <a:buNone/>
            </a:pPr>
            <a:r>
              <a:rPr lang="en-US" altLang="zh-TW" sz="2200" b="1">
                <a:solidFill>
                  <a:schemeClr val="tx1"/>
                </a:solidFill>
                <a:latin typeface="宋体" charset="0"/>
                <a:ea typeface="宋体" charset="0"/>
                <a:cs typeface="Times New Roman" charset="0"/>
              </a:rPr>
              <a:t>(</a:t>
            </a:r>
            <a:r>
              <a:rPr lang="zh-TW" altLang="en-US" sz="2200" b="1">
                <a:solidFill>
                  <a:schemeClr val="tx1"/>
                </a:solidFill>
                <a:latin typeface="新細明體" pitchFamily="18" charset="-120"/>
                <a:ea typeface="新細明體" pitchFamily="18" charset="-120"/>
                <a:cs typeface="Times New Roman" charset="0"/>
              </a:rPr>
              <a:t>補充保險費第一年費率 </a:t>
            </a:r>
            <a:r>
              <a:rPr lang="en-US" altLang="zh-TW" sz="2200" b="1">
                <a:solidFill>
                  <a:schemeClr val="tx1"/>
                </a:solidFill>
                <a:latin typeface="宋体" charset="0"/>
                <a:ea typeface="宋体" charset="0"/>
                <a:cs typeface="Times New Roman" charset="0"/>
              </a:rPr>
              <a:t>:</a:t>
            </a:r>
            <a:r>
              <a:rPr lang="zh-TW" altLang="en-US" sz="2200" b="1">
                <a:solidFill>
                  <a:schemeClr val="tx1"/>
                </a:solidFill>
                <a:latin typeface="新細明體" pitchFamily="18" charset="-120"/>
                <a:ea typeface="新細明體" pitchFamily="18" charset="-120"/>
                <a:cs typeface="Times New Roman" charset="0"/>
              </a:rPr>
              <a:t> </a:t>
            </a:r>
            <a:r>
              <a:rPr lang="en-US" altLang="zh-TW" sz="2200" b="1">
                <a:solidFill>
                  <a:srgbClr val="FF0000"/>
                </a:solidFill>
                <a:latin typeface="宋体" charset="0"/>
                <a:ea typeface="宋体" charset="0"/>
                <a:cs typeface="Times New Roman" charset="0"/>
              </a:rPr>
              <a:t>2%</a:t>
            </a:r>
            <a:r>
              <a:rPr lang="zh-TW" altLang="en-US" sz="2200" b="1">
                <a:solidFill>
                  <a:srgbClr val="FF0000"/>
                </a:solidFill>
                <a:latin typeface="新細明體" pitchFamily="18" charset="-120"/>
                <a:ea typeface="新細明體" pitchFamily="18" charset="-120"/>
                <a:cs typeface="Times New Roman" charset="0"/>
              </a:rPr>
              <a:t> </a:t>
            </a:r>
            <a:r>
              <a:rPr lang="en-US" altLang="zh-TW" sz="2200" b="1">
                <a:solidFill>
                  <a:schemeClr val="tx1"/>
                </a:solidFill>
                <a:latin typeface="宋体" charset="0"/>
                <a:ea typeface="宋体" charset="0"/>
                <a:cs typeface="Times New Roman" charset="0"/>
              </a:rPr>
              <a:t>)</a:t>
            </a:r>
            <a:endParaRPr lang="zh-TW" altLang="en-US" sz="2200">
              <a:solidFill>
                <a:schemeClr val="tx1"/>
              </a:solidFill>
              <a:latin typeface="新細明體" pitchFamily="18" charset="-120"/>
              <a:ea typeface="新細明體" pitchFamily="18" charset="-120"/>
              <a:cs typeface="新細明體" pitchFamily="18" charset="-120"/>
            </a:endParaRPr>
          </a:p>
        </p:txBody>
      </p:sp>
      <p:sp>
        <p:nvSpPr>
          <p:cNvPr id="680"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25</a:t>
            </a:fld>
            <a:endParaRPr lang="en-US" altLang="zh-TW"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42427824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7" name="群組"/>
          <p:cNvGrpSpPr>
            <a:grpSpLocks/>
          </p:cNvGrpSpPr>
          <p:nvPr/>
        </p:nvGrpSpPr>
        <p:grpSpPr>
          <a:xfrm>
            <a:off x="2339975" y="1412875"/>
            <a:ext cx="3455987" cy="1008063"/>
            <a:chOff x="2339975" y="1412875"/>
            <a:chExt cx="3455987" cy="1008063"/>
          </a:xfrm>
        </p:grpSpPr>
        <p:sp>
          <p:nvSpPr>
            <p:cNvPr id="683" name="圓角矩形"/>
            <p:cNvSpPr>
              <a:spLocks/>
            </p:cNvSpPr>
            <p:nvPr/>
          </p:nvSpPr>
          <p:spPr>
            <a:xfrm>
              <a:off x="2720975" y="1412875"/>
              <a:ext cx="3074987" cy="1008063"/>
            </a:xfrm>
            <a:prstGeom prst="roundRect">
              <a:avLst>
                <a:gd name="adj" fmla="val 16666"/>
              </a:avLst>
            </a:prstGeom>
            <a:gradFill rotWithShape="1">
              <a:gsLst>
                <a:gs pos="0">
                  <a:srgbClr val="C0504D">
                    <a:alpha val="100000"/>
                  </a:srgbClr>
                </a:gs>
                <a:gs pos="50000">
                  <a:srgbClr val="F2DBD9">
                    <a:alpha val="100000"/>
                  </a:srgbClr>
                </a:gs>
                <a:gs pos="100000">
                  <a:srgbClr val="C0504D">
                    <a:alpha val="100000"/>
                  </a:srgbClr>
                </a:gs>
              </a:gsLst>
              <a:lin ang="5400000"/>
            </a:gradFill>
            <a:ln w="12700" cmpd="sng">
              <a:solidFill>
                <a:srgbClr val="FFFFFF"/>
              </a:solidFill>
              <a:prstDash val="solid"/>
              <a:miter/>
            </a:ln>
          </p:spPr>
        </p:sp>
        <p:sp>
          <p:nvSpPr>
            <p:cNvPr id="684" name="菱形"/>
            <p:cNvSpPr>
              <a:spLocks/>
            </p:cNvSpPr>
            <p:nvPr/>
          </p:nvSpPr>
          <p:spPr>
            <a:xfrm>
              <a:off x="2339975" y="1556884"/>
              <a:ext cx="685721" cy="685766"/>
            </a:xfrm>
            <a:prstGeom prst="diamond">
              <a:avLst/>
            </a:prstGeom>
            <a:solidFill>
              <a:schemeClr val="accent2"/>
            </a:solidFill>
            <a:ln w="25400" cmpd="sng">
              <a:solidFill>
                <a:srgbClr val="FFFFFF"/>
              </a:solidFill>
              <a:prstDash val="solid"/>
              <a:miter/>
            </a:ln>
          </p:spPr>
        </p:sp>
        <p:sp>
          <p:nvSpPr>
            <p:cNvPr id="685" name="矩形"/>
            <p:cNvSpPr>
              <a:spLocks/>
            </p:cNvSpPr>
            <p:nvPr/>
          </p:nvSpPr>
          <p:spPr>
            <a:xfrm>
              <a:off x="2949505" y="1731500"/>
              <a:ext cx="2774458" cy="46194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zh-TW" altLang="en-US" sz="2400" b="1">
                  <a:solidFill>
                    <a:srgbClr val="000000"/>
                  </a:solidFill>
                  <a:latin typeface="Arial" pitchFamily="34" charset="0"/>
                  <a:ea typeface="新細明體" pitchFamily="18" charset="-120"/>
                  <a:cs typeface="新細明體" pitchFamily="18" charset="-120"/>
                </a:rPr>
                <a:t>決策會議透明</a:t>
              </a:r>
              <a:endParaRPr lang="en-US" altLang="zh-TW" sz="2400" b="1">
                <a:solidFill>
                  <a:srgbClr val="000000"/>
                </a:solidFill>
                <a:latin typeface="Arial" pitchFamily="34" charset="0"/>
                <a:ea typeface="新細明體" pitchFamily="18" charset="-120"/>
                <a:cs typeface="新細明體" pitchFamily="18" charset="-120"/>
              </a:endParaRPr>
            </a:p>
          </p:txBody>
        </p:sp>
        <p:sp>
          <p:nvSpPr>
            <p:cNvPr id="686" name="矩形"/>
            <p:cNvSpPr>
              <a:spLocks/>
            </p:cNvSpPr>
            <p:nvPr/>
          </p:nvSpPr>
          <p:spPr>
            <a:xfrm>
              <a:off x="2501881" y="1655304"/>
              <a:ext cx="338098" cy="461940"/>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2400">
                  <a:solidFill>
                    <a:schemeClr val="bg1"/>
                  </a:solidFill>
                  <a:latin typeface="Arial" pitchFamily="34" charset="0"/>
                  <a:ea typeface="新細明體" pitchFamily="18" charset="-120"/>
                  <a:cs typeface="新細明體" pitchFamily="18" charset="-120"/>
                </a:rPr>
                <a:t>1</a:t>
              </a:r>
            </a:p>
          </p:txBody>
        </p:sp>
      </p:grpSp>
      <p:sp>
        <p:nvSpPr>
          <p:cNvPr id="688" name="向右箭號"/>
          <p:cNvSpPr>
            <a:spLocks/>
          </p:cNvSpPr>
          <p:nvPr/>
        </p:nvSpPr>
        <p:spPr>
          <a:xfrm>
            <a:off x="142875" y="1341437"/>
            <a:ext cx="2412999" cy="5111750"/>
          </a:xfrm>
          <a:prstGeom prst="rightArrow">
            <a:avLst>
              <a:gd name="adj1" fmla="val 62787"/>
              <a:gd name="adj2" fmla="val 41257"/>
            </a:avLst>
          </a:prstGeom>
          <a:solidFill>
            <a:srgbClr val="E46D0A"/>
          </a:solidFill>
          <a:ln w="19050" cmpd="sng">
            <a:solidFill>
              <a:srgbClr val="EEECE1"/>
            </a:solidFill>
            <a:prstDash val="sysDot"/>
            <a:miter/>
          </a:ln>
        </p:spPr>
      </p:sp>
      <p:sp>
        <p:nvSpPr>
          <p:cNvPr id="689" name="文字方塊"/>
          <p:cNvSpPr>
            <a:spLocks noGrp="1"/>
          </p:cNvSpPr>
          <p:nvPr>
            <p:ph type="title"/>
          </p:nvPr>
        </p:nvSpPr>
        <p:spPr>
          <a:xfrm>
            <a:off x="1547813" y="188913"/>
            <a:ext cx="7150100" cy="86360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5200" b="1">
                <a:solidFill>
                  <a:srgbClr val="003399"/>
                </a:solidFill>
                <a:latin typeface="微軟正黑體" pitchFamily="34" charset="-120"/>
                <a:ea typeface="微軟正黑體" pitchFamily="34" charset="-120"/>
                <a:cs typeface="Times New Roman" charset="0"/>
              </a:rPr>
              <a:t>資訊公開透明</a:t>
            </a:r>
            <a:endParaRPr lang="zh-TW" altLang="en-US" sz="5200">
              <a:solidFill>
                <a:srgbClr val="003399"/>
              </a:solidFill>
              <a:latin typeface="微軟正黑體" pitchFamily="34" charset="-120"/>
              <a:ea typeface="微軟正黑體" pitchFamily="34" charset="-120"/>
              <a:cs typeface="Times New Roman" charset="0"/>
            </a:endParaRPr>
          </a:p>
        </p:txBody>
      </p:sp>
      <p:sp>
        <p:nvSpPr>
          <p:cNvPr id="690" name="矩形"/>
          <p:cNvSpPr>
            <a:spLocks/>
          </p:cNvSpPr>
          <p:nvPr/>
        </p:nvSpPr>
        <p:spPr>
          <a:xfrm>
            <a:off x="179387" y="3336925"/>
            <a:ext cx="2232025" cy="86201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120650" indent="-120650" algn="ctr" eaLnBrk="0" hangingPunct="0">
              <a:lnSpc>
                <a:spcPts val="6000"/>
              </a:lnSpc>
              <a:spcBef>
                <a:spcPts val="0"/>
              </a:spcBef>
              <a:spcAft>
                <a:spcPts val="0"/>
              </a:spcAft>
              <a:buNone/>
            </a:pPr>
            <a:r>
              <a:rPr lang="zh-TW" altLang="en-US" sz="4000"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四大透明</a:t>
            </a:r>
            <a:endParaRPr lang="en-US" altLang="zh-TW" sz="4000"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nvGrpSpPr>
          <p:cNvPr id="693" name="群組"/>
          <p:cNvGrpSpPr>
            <a:grpSpLocks/>
          </p:cNvGrpSpPr>
          <p:nvPr/>
        </p:nvGrpSpPr>
        <p:grpSpPr>
          <a:xfrm>
            <a:off x="5867400" y="1304925"/>
            <a:ext cx="3025775" cy="1295399"/>
            <a:chOff x="5867400" y="1304925"/>
            <a:chExt cx="3025775" cy="1295399"/>
          </a:xfrm>
        </p:grpSpPr>
        <p:sp>
          <p:nvSpPr>
            <p:cNvPr id="691" name="曲線"/>
            <p:cNvSpPr>
              <a:spLocks/>
            </p:cNvSpPr>
            <p:nvPr/>
          </p:nvSpPr>
          <p:spPr>
            <a:xfrm>
              <a:off x="6046005" y="2050936"/>
              <a:ext cx="2668565" cy="549388"/>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39" y="16800"/>
                  </a:lnTo>
                  <a:lnTo>
                    <a:pt x="4590" y="17485"/>
                  </a:lnTo>
                  <a:lnTo>
                    <a:pt x="3432" y="18171"/>
                  </a:lnTo>
                  <a:lnTo>
                    <a:pt x="2430" y="19028"/>
                  </a:lnTo>
                  <a:lnTo>
                    <a:pt x="1581" y="19885"/>
                  </a:lnTo>
                  <a:lnTo>
                    <a:pt x="887" y="20571"/>
                  </a:lnTo>
                  <a:lnTo>
                    <a:pt x="385" y="21085"/>
                  </a:lnTo>
                  <a:lnTo>
                    <a:pt x="115" y="21428"/>
                  </a:lnTo>
                  <a:lnTo>
                    <a:pt x="0" y="21600"/>
                  </a:lnTo>
                  <a:lnTo>
                    <a:pt x="0" y="5314"/>
                  </a:lnTo>
                  <a:lnTo>
                    <a:pt x="10800" y="0"/>
                  </a:lnTo>
                  <a:lnTo>
                    <a:pt x="21600" y="5314"/>
                  </a:lnTo>
                  <a:lnTo>
                    <a:pt x="21600" y="21600"/>
                  </a:lnTo>
                  <a:close/>
                </a:path>
              </a:pathLst>
            </a:custGeom>
            <a:gradFill rotWithShape="1">
              <a:gsLst>
                <a:gs pos="0">
                  <a:srgbClr val="000000">
                    <a:alpha val="100000"/>
                  </a:srgbClr>
                </a:gs>
                <a:gs pos="100000">
                  <a:srgbClr val="000000">
                    <a:alpha val="100000"/>
                  </a:srgbClr>
                </a:gs>
              </a:gsLst>
              <a:lin ang="2700000"/>
            </a:gradFill>
            <a:ln cmpd="sng">
              <a:noFill/>
              <a:prstDash val="solid"/>
              <a:miter/>
            </a:ln>
          </p:spPr>
        </p:sp>
        <p:sp>
          <p:nvSpPr>
            <p:cNvPr id="692" name="矩形"/>
            <p:cNvSpPr>
              <a:spLocks/>
            </p:cNvSpPr>
            <p:nvPr/>
          </p:nvSpPr>
          <p:spPr>
            <a:xfrm>
              <a:off x="5867400" y="1304925"/>
              <a:ext cx="3025775" cy="1136366"/>
            </a:xfrm>
            <a:prstGeom prst="rect">
              <a:avLst/>
            </a:prstGeom>
            <a:solidFill>
              <a:srgbClr val="4F6228"/>
            </a:solidFill>
            <a:ln w="9525" cmpd="sng">
              <a:noFill/>
              <a:prstDash val="solid"/>
              <a:miter/>
            </a:ln>
          </p:spPr>
          <p:txBody>
            <a:bodyPr vert="horz" wrap="none" lIns="91440" tIns="45720" rIns="91440" bIns="45720" anchor="ctr" anchorCtr="0">
              <a:prstTxWarp prst="textNoShape">
                <a:avLst/>
              </a:prstTxWarp>
            </a:bodyPr>
            <a:lstStyle/>
            <a:p>
              <a:pPr marL="0" indent="0" algn="l">
                <a:lnSpc>
                  <a:spcPct val="100000"/>
                </a:lnSpc>
                <a:spcBef>
                  <a:spcPts val="0"/>
                </a:spcBef>
                <a:spcAft>
                  <a:spcPts val="0"/>
                </a:spcAft>
                <a:buFont typeface="Wingdings" pitchFamily="2" charset="2"/>
                <a:buChar char="u"/>
              </a:pPr>
              <a:r>
                <a:rPr lang="zh-TW" altLang="en-US" sz="2200">
                  <a:solidFill>
                    <a:srgbClr val="FFFFFF"/>
                  </a:solidFill>
                  <a:latin typeface="Arial" pitchFamily="34" charset="0"/>
                  <a:ea typeface="新細明體" pitchFamily="18" charset="-120"/>
                  <a:cs typeface="新細明體" pitchFamily="18" charset="-120"/>
                </a:rPr>
                <a:t>重要會議資訊</a:t>
              </a:r>
              <a:endParaRPr lang="en-US" altLang="zh-TW" sz="2200">
                <a:solidFill>
                  <a:srgbClr val="FFFFFF"/>
                </a:solidFill>
                <a:latin typeface="Arial" pitchFamily="34" charset="0"/>
                <a:ea typeface="新細明體" pitchFamily="18" charset="-120"/>
                <a:cs typeface="新細明體" pitchFamily="18" charset="-120"/>
              </a:endParaRPr>
            </a:p>
            <a:p>
              <a:pPr marL="0" indent="0" algn="l">
                <a:lnSpc>
                  <a:spcPct val="100000"/>
                </a:lnSpc>
                <a:spcBef>
                  <a:spcPts val="0"/>
                </a:spcBef>
                <a:spcAft>
                  <a:spcPts val="0"/>
                </a:spcAft>
                <a:buFont typeface="Wingdings" pitchFamily="2" charset="2"/>
                <a:buChar char="u"/>
              </a:pPr>
              <a:r>
                <a:rPr lang="zh-TW" altLang="en-US" sz="2200">
                  <a:solidFill>
                    <a:srgbClr val="FFFFFF"/>
                  </a:solidFill>
                  <a:latin typeface="Arial" pitchFamily="34" charset="0"/>
                  <a:ea typeface="新細明體" pitchFamily="18" charset="-120"/>
                  <a:cs typeface="新細明體" pitchFamily="18" charset="-120"/>
                </a:rPr>
                <a:t>參與代表之利益揭露</a:t>
              </a:r>
              <a:endParaRPr lang="en-US" altLang="zh-TW" sz="2200">
                <a:solidFill>
                  <a:srgbClr val="FFFFFF"/>
                </a:solidFill>
                <a:latin typeface="Arial" pitchFamily="34" charset="0"/>
                <a:ea typeface="新細明體" pitchFamily="18" charset="-120"/>
                <a:cs typeface="新細明體" pitchFamily="18" charset="-120"/>
              </a:endParaRPr>
            </a:p>
            <a:p>
              <a:pPr marL="0" indent="0" algn="l">
                <a:lnSpc>
                  <a:spcPct val="100000"/>
                </a:lnSpc>
                <a:spcBef>
                  <a:spcPts val="0"/>
                </a:spcBef>
                <a:spcAft>
                  <a:spcPts val="0"/>
                </a:spcAft>
                <a:buFont typeface="Wingdings" pitchFamily="2" charset="2"/>
                <a:buChar char="u"/>
              </a:pPr>
              <a:r>
                <a:rPr lang="zh-TW" altLang="en-US" sz="2200">
                  <a:solidFill>
                    <a:srgbClr val="FFFFFF"/>
                  </a:solidFill>
                  <a:latin typeface="Arial" pitchFamily="34" charset="0"/>
                  <a:ea typeface="新細明體" pitchFamily="18" charset="-120"/>
                  <a:cs typeface="新細明體" pitchFamily="18" charset="-120"/>
                </a:rPr>
                <a:t>醫療科技評估結果</a:t>
              </a:r>
              <a:endParaRPr lang="en-US" altLang="zh-TW" sz="2200">
                <a:solidFill>
                  <a:srgbClr val="FFFFFF"/>
                </a:solidFill>
                <a:latin typeface="Arial" pitchFamily="34" charset="0"/>
                <a:ea typeface="新細明體" pitchFamily="18" charset="-120"/>
                <a:cs typeface="新細明體" pitchFamily="18" charset="-120"/>
              </a:endParaRPr>
            </a:p>
          </p:txBody>
        </p:sp>
      </p:grpSp>
      <p:grpSp>
        <p:nvGrpSpPr>
          <p:cNvPr id="696" name="群組"/>
          <p:cNvGrpSpPr>
            <a:grpSpLocks/>
          </p:cNvGrpSpPr>
          <p:nvPr/>
        </p:nvGrpSpPr>
        <p:grpSpPr>
          <a:xfrm>
            <a:off x="5867399" y="2636838"/>
            <a:ext cx="3025775" cy="1296986"/>
            <a:chOff x="5867399" y="2636838"/>
            <a:chExt cx="3025775" cy="1296986"/>
          </a:xfrm>
        </p:grpSpPr>
        <p:sp>
          <p:nvSpPr>
            <p:cNvPr id="694" name="曲線"/>
            <p:cNvSpPr>
              <a:spLocks/>
            </p:cNvSpPr>
            <p:nvPr/>
          </p:nvSpPr>
          <p:spPr>
            <a:xfrm>
              <a:off x="6046004" y="3383763"/>
              <a:ext cx="2668565" cy="550061"/>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89" y="17485"/>
                  </a:lnTo>
                  <a:lnTo>
                    <a:pt x="3432" y="18171"/>
                  </a:lnTo>
                  <a:lnTo>
                    <a:pt x="2430" y="19028"/>
                  </a:lnTo>
                  <a:lnTo>
                    <a:pt x="1581" y="19885"/>
                  </a:lnTo>
                  <a:lnTo>
                    <a:pt x="887" y="20571"/>
                  </a:lnTo>
                  <a:lnTo>
                    <a:pt x="385" y="21085"/>
                  </a:lnTo>
                  <a:lnTo>
                    <a:pt x="115" y="21428"/>
                  </a:lnTo>
                  <a:lnTo>
                    <a:pt x="0" y="21600"/>
                  </a:lnTo>
                  <a:lnTo>
                    <a:pt x="0" y="5314"/>
                  </a:lnTo>
                  <a:lnTo>
                    <a:pt x="10799" y="0"/>
                  </a:lnTo>
                  <a:lnTo>
                    <a:pt x="21600" y="5314"/>
                  </a:lnTo>
                  <a:lnTo>
                    <a:pt x="21600" y="21600"/>
                  </a:lnTo>
                  <a:close/>
                </a:path>
              </a:pathLst>
            </a:custGeom>
            <a:solidFill>
              <a:schemeClr val="tx1"/>
            </a:solidFill>
            <a:ln cmpd="sng">
              <a:noFill/>
              <a:prstDash val="solid"/>
              <a:miter/>
            </a:ln>
          </p:spPr>
        </p:sp>
        <p:sp>
          <p:nvSpPr>
            <p:cNvPr id="695" name="矩形"/>
            <p:cNvSpPr>
              <a:spLocks/>
            </p:cNvSpPr>
            <p:nvPr/>
          </p:nvSpPr>
          <p:spPr>
            <a:xfrm>
              <a:off x="5867399" y="2636838"/>
              <a:ext cx="3025775" cy="1138236"/>
            </a:xfrm>
            <a:prstGeom prst="rect">
              <a:avLst/>
            </a:prstGeom>
            <a:solidFill>
              <a:srgbClr val="376091"/>
            </a:solidFill>
            <a:ln w="9525" cmpd="sng">
              <a:noFill/>
              <a:prstDash val="solid"/>
              <a:miter/>
            </a:ln>
          </p:spPr>
          <p:txBody>
            <a:bodyPr vert="horz" wrap="none" lIns="91440" tIns="45720" rIns="91440" bIns="45720" anchor="ctr" anchorCtr="0">
              <a:prstTxWarp prst="textNoShape">
                <a:avLst/>
              </a:prstTxWarp>
            </a:bodyPr>
            <a:lstStyle/>
            <a:p>
              <a:pPr marL="0" indent="0" algn="l">
                <a:lnSpc>
                  <a:spcPct val="100000"/>
                </a:lnSpc>
                <a:spcBef>
                  <a:spcPts val="0"/>
                </a:spcBef>
                <a:spcAft>
                  <a:spcPts val="0"/>
                </a:spcAft>
                <a:buFont typeface="Wingdings" pitchFamily="2" charset="2"/>
                <a:buChar char="u"/>
              </a:pPr>
              <a:r>
                <a:rPr lang="zh-TW" altLang="en-US" sz="2200">
                  <a:solidFill>
                    <a:srgbClr val="FFFFFF"/>
                  </a:solidFill>
                  <a:latin typeface="標楷體" pitchFamily="65" charset="-120"/>
                  <a:ea typeface="新細明體" pitchFamily="18" charset="-120"/>
                  <a:cs typeface="Times New Roman" charset="0"/>
                </a:rPr>
                <a:t>保險病床使用情形</a:t>
              </a:r>
              <a:endParaRPr lang="en-US" altLang="zh-TW" sz="2200">
                <a:solidFill>
                  <a:srgbClr val="FFFFFF"/>
                </a:solidFill>
                <a:latin typeface="標楷體" pitchFamily="65" charset="-120"/>
                <a:ea typeface="新細明體" pitchFamily="18" charset="-120"/>
                <a:cs typeface="Times New Roman" charset="0"/>
              </a:endParaRPr>
            </a:p>
            <a:p>
              <a:pPr marL="0" indent="0" algn="l">
                <a:lnSpc>
                  <a:spcPct val="100000"/>
                </a:lnSpc>
                <a:spcBef>
                  <a:spcPts val="0"/>
                </a:spcBef>
                <a:spcAft>
                  <a:spcPts val="0"/>
                </a:spcAft>
                <a:buFont typeface="Wingdings" pitchFamily="2" charset="2"/>
                <a:buChar char="u"/>
              </a:pPr>
              <a:r>
                <a:rPr lang="zh-TW" altLang="en-US" sz="2200">
                  <a:solidFill>
                    <a:srgbClr val="FFFFFF"/>
                  </a:solidFill>
                  <a:latin typeface="Arial" pitchFamily="34" charset="0"/>
                  <a:ea typeface="新細明體" pitchFamily="18" charset="-120"/>
                  <a:cs typeface="新細明體" pitchFamily="18" charset="-120"/>
                </a:rPr>
                <a:t>醫療院所服務類指標</a:t>
              </a:r>
              <a:endParaRPr lang="en-US" altLang="zh-TW" sz="2200">
                <a:solidFill>
                  <a:srgbClr val="FFFFFF"/>
                </a:solidFill>
                <a:latin typeface="Arial" pitchFamily="34" charset="0"/>
                <a:ea typeface="新細明體" pitchFamily="18" charset="-120"/>
                <a:cs typeface="新細明體" pitchFamily="18" charset="-120"/>
              </a:endParaRPr>
            </a:p>
            <a:p>
              <a:pPr marL="0" indent="0" algn="l">
                <a:lnSpc>
                  <a:spcPct val="100000"/>
                </a:lnSpc>
                <a:spcBef>
                  <a:spcPts val="0"/>
                </a:spcBef>
                <a:spcAft>
                  <a:spcPts val="0"/>
                </a:spcAft>
                <a:buFont typeface="Wingdings" pitchFamily="2" charset="2"/>
                <a:buChar char="u"/>
              </a:pPr>
              <a:r>
                <a:rPr lang="zh-TW" altLang="en-US" sz="2200">
                  <a:solidFill>
                    <a:srgbClr val="FFFFFF"/>
                  </a:solidFill>
                  <a:latin typeface="Arial" pitchFamily="34" charset="0"/>
                  <a:ea typeface="新細明體" pitchFamily="18" charset="-120"/>
                  <a:cs typeface="新細明體" pitchFamily="18" charset="-120"/>
                </a:rPr>
                <a:t>醫療院所疾病類指標</a:t>
              </a:r>
              <a:endParaRPr lang="en-US" altLang="zh-TW" sz="2200">
                <a:solidFill>
                  <a:srgbClr val="FFFFFF"/>
                </a:solidFill>
                <a:latin typeface="Arial" pitchFamily="34" charset="0"/>
                <a:ea typeface="新細明體" pitchFamily="18" charset="-120"/>
                <a:cs typeface="新細明體" pitchFamily="18" charset="-120"/>
              </a:endParaRPr>
            </a:p>
          </p:txBody>
        </p:sp>
      </p:grpSp>
      <p:grpSp>
        <p:nvGrpSpPr>
          <p:cNvPr id="699" name="群組"/>
          <p:cNvGrpSpPr>
            <a:grpSpLocks/>
          </p:cNvGrpSpPr>
          <p:nvPr/>
        </p:nvGrpSpPr>
        <p:grpSpPr>
          <a:xfrm>
            <a:off x="6011863" y="3933824"/>
            <a:ext cx="2938462" cy="1295400"/>
            <a:chOff x="6011863" y="3933824"/>
            <a:chExt cx="2938462" cy="1295400"/>
          </a:xfrm>
        </p:grpSpPr>
        <p:sp>
          <p:nvSpPr>
            <p:cNvPr id="697" name="曲線"/>
            <p:cNvSpPr>
              <a:spLocks/>
            </p:cNvSpPr>
            <p:nvPr/>
          </p:nvSpPr>
          <p:spPr>
            <a:xfrm>
              <a:off x="6061244" y="4679836"/>
              <a:ext cx="2889080" cy="549388"/>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89" y="18171"/>
                  </a:lnTo>
                  <a:lnTo>
                    <a:pt x="16894" y="17485"/>
                  </a:lnTo>
                  <a:lnTo>
                    <a:pt x="15544" y="16800"/>
                  </a:lnTo>
                  <a:lnTo>
                    <a:pt x="14078" y="16285"/>
                  </a:lnTo>
                  <a:lnTo>
                    <a:pt x="12458" y="15771"/>
                  </a:lnTo>
                  <a:lnTo>
                    <a:pt x="10722" y="15771"/>
                  </a:lnTo>
                  <a:lnTo>
                    <a:pt x="8987" y="15771"/>
                  </a:lnTo>
                  <a:lnTo>
                    <a:pt x="7405" y="16285"/>
                  </a:lnTo>
                  <a:lnTo>
                    <a:pt x="5939" y="16800"/>
                  </a:lnTo>
                  <a:lnTo>
                    <a:pt x="4589" y="17485"/>
                  </a:lnTo>
                  <a:lnTo>
                    <a:pt x="3432" y="18171"/>
                  </a:lnTo>
                  <a:lnTo>
                    <a:pt x="2429" y="19028"/>
                  </a:lnTo>
                  <a:lnTo>
                    <a:pt x="1581" y="19885"/>
                  </a:lnTo>
                  <a:lnTo>
                    <a:pt x="887" y="20571"/>
                  </a:lnTo>
                  <a:lnTo>
                    <a:pt x="385" y="21085"/>
                  </a:lnTo>
                  <a:lnTo>
                    <a:pt x="115" y="21428"/>
                  </a:lnTo>
                  <a:lnTo>
                    <a:pt x="0" y="21600"/>
                  </a:lnTo>
                  <a:lnTo>
                    <a:pt x="0" y="5314"/>
                  </a:lnTo>
                  <a:lnTo>
                    <a:pt x="10799" y="0"/>
                  </a:lnTo>
                  <a:lnTo>
                    <a:pt x="21600" y="5314"/>
                  </a:lnTo>
                  <a:lnTo>
                    <a:pt x="21600" y="21600"/>
                  </a:lnTo>
                  <a:close/>
                </a:path>
              </a:pathLst>
            </a:custGeom>
            <a:solidFill>
              <a:schemeClr val="tx1"/>
            </a:solidFill>
            <a:ln cmpd="sng">
              <a:noFill/>
              <a:prstDash val="solid"/>
              <a:miter/>
            </a:ln>
          </p:spPr>
        </p:sp>
        <p:sp>
          <p:nvSpPr>
            <p:cNvPr id="698" name="矩形"/>
            <p:cNvSpPr>
              <a:spLocks/>
            </p:cNvSpPr>
            <p:nvPr/>
          </p:nvSpPr>
          <p:spPr>
            <a:xfrm>
              <a:off x="6011863" y="3933824"/>
              <a:ext cx="2880368" cy="1136366"/>
            </a:xfrm>
            <a:prstGeom prst="rect">
              <a:avLst/>
            </a:prstGeom>
            <a:solidFill>
              <a:srgbClr val="663300"/>
            </a:solidFill>
            <a:ln w="9525" cmpd="sng">
              <a:noFill/>
              <a:prstDash val="solid"/>
              <a:miter/>
            </a:ln>
          </p:spPr>
          <p:txBody>
            <a:bodyPr vert="horz" wrap="none" lIns="91440" tIns="45720" rIns="91440" bIns="45720" anchor="ctr" anchorCtr="0">
              <a:prstTxWarp prst="textNoShape">
                <a:avLst/>
              </a:prstTxWarp>
            </a:bodyPr>
            <a:lstStyle/>
            <a:p>
              <a:pPr marL="0" lvl="1" indent="0" algn="l">
                <a:lnSpc>
                  <a:spcPct val="100000"/>
                </a:lnSpc>
                <a:spcBef>
                  <a:spcPts val="0"/>
                </a:spcBef>
                <a:spcAft>
                  <a:spcPts val="0"/>
                </a:spcAft>
                <a:buFont typeface="Wingdings" pitchFamily="2" charset="2"/>
                <a:buChar char="u"/>
              </a:pPr>
              <a:r>
                <a:rPr lang="zh-TW" altLang="en-US" sz="2200">
                  <a:solidFill>
                    <a:srgbClr val="FFFFFF"/>
                  </a:solidFill>
                  <a:latin typeface="Arial" pitchFamily="34" charset="0"/>
                  <a:ea typeface="新細明體" pitchFamily="18" charset="-120"/>
                  <a:cs typeface="新細明體" pitchFamily="18" charset="-120"/>
                </a:rPr>
                <a:t>領取一定金額醫療</a:t>
              </a:r>
              <a:endParaRPr lang="en-US" altLang="zh-TW" sz="2200">
                <a:solidFill>
                  <a:srgbClr val="FFFFFF"/>
                </a:solidFill>
                <a:latin typeface="Arial" pitchFamily="34" charset="0"/>
                <a:ea typeface="新細明體" pitchFamily="18" charset="-120"/>
                <a:cs typeface="新細明體" pitchFamily="18" charset="-120"/>
              </a:endParaRPr>
            </a:p>
            <a:p>
              <a:pPr marL="0" lvl="1" indent="0" algn="l">
                <a:lnSpc>
                  <a:spcPct val="100000"/>
                </a:lnSpc>
                <a:spcBef>
                  <a:spcPts val="0"/>
                </a:spcBef>
                <a:spcAft>
                  <a:spcPts val="0"/>
                </a:spcAft>
                <a:buNone/>
              </a:pPr>
              <a:r>
                <a:rPr lang="en-US" altLang="zh-TW" sz="2200">
                  <a:solidFill>
                    <a:srgbClr val="FFFFFF"/>
                  </a:solidFill>
                  <a:latin typeface="Arial" pitchFamily="34" charset="0"/>
                  <a:ea typeface="新細明體" pitchFamily="18" charset="-120"/>
                  <a:cs typeface="新細明體" pitchFamily="18" charset="-120"/>
                </a:rPr>
                <a:t>    </a:t>
              </a:r>
              <a:r>
                <a:rPr lang="zh-TW" altLang="en-US" sz="2200">
                  <a:solidFill>
                    <a:srgbClr val="FFFFFF"/>
                  </a:solidFill>
                  <a:latin typeface="Arial" pitchFamily="34" charset="0"/>
                  <a:ea typeface="新細明體" pitchFamily="18" charset="-120"/>
                  <a:cs typeface="新細明體" pitchFamily="18" charset="-120"/>
                </a:rPr>
                <a:t>費用之特約醫事服</a:t>
              </a:r>
              <a:endParaRPr lang="en-US" altLang="zh-TW" sz="2200">
                <a:solidFill>
                  <a:srgbClr val="FFFFFF"/>
                </a:solidFill>
                <a:latin typeface="Arial" pitchFamily="34" charset="0"/>
                <a:ea typeface="新細明體" pitchFamily="18" charset="-120"/>
                <a:cs typeface="新細明體" pitchFamily="18" charset="-120"/>
              </a:endParaRPr>
            </a:p>
            <a:p>
              <a:pPr marL="0" lvl="1" indent="0" algn="l">
                <a:lnSpc>
                  <a:spcPct val="100000"/>
                </a:lnSpc>
                <a:spcBef>
                  <a:spcPts val="0"/>
                </a:spcBef>
                <a:spcAft>
                  <a:spcPts val="0"/>
                </a:spcAft>
                <a:buNone/>
              </a:pPr>
              <a:r>
                <a:rPr lang="en-US" altLang="zh-TW" sz="2200">
                  <a:solidFill>
                    <a:srgbClr val="FFFFFF"/>
                  </a:solidFill>
                  <a:latin typeface="Arial" pitchFamily="34" charset="0"/>
                  <a:ea typeface="新細明體" pitchFamily="18" charset="-120"/>
                  <a:cs typeface="新細明體" pitchFamily="18" charset="-120"/>
                </a:rPr>
                <a:t>     </a:t>
              </a:r>
              <a:r>
                <a:rPr lang="zh-TW" altLang="en-US" sz="2200">
                  <a:solidFill>
                    <a:srgbClr val="FFFFFF"/>
                  </a:solidFill>
                  <a:latin typeface="Arial" pitchFamily="34" charset="0"/>
                  <a:ea typeface="新細明體" pitchFamily="18" charset="-120"/>
                  <a:cs typeface="新細明體" pitchFamily="18" charset="-120"/>
                </a:rPr>
                <a:t>務機構財務報告</a:t>
              </a:r>
              <a:endParaRPr lang="en-US" altLang="zh-TW" sz="2200">
                <a:solidFill>
                  <a:srgbClr val="FFFFFF"/>
                </a:solidFill>
                <a:latin typeface="Arial" pitchFamily="34" charset="0"/>
                <a:ea typeface="新細明體" pitchFamily="18" charset="-120"/>
                <a:cs typeface="新細明體" pitchFamily="18" charset="-120"/>
              </a:endParaRPr>
            </a:p>
          </p:txBody>
        </p:sp>
      </p:grpSp>
      <p:grpSp>
        <p:nvGrpSpPr>
          <p:cNvPr id="702" name="群組"/>
          <p:cNvGrpSpPr>
            <a:grpSpLocks/>
          </p:cNvGrpSpPr>
          <p:nvPr/>
        </p:nvGrpSpPr>
        <p:grpSpPr>
          <a:xfrm>
            <a:off x="5867399" y="5229225"/>
            <a:ext cx="3025775" cy="1295400"/>
            <a:chOff x="5867399" y="5229225"/>
            <a:chExt cx="3025775" cy="1295400"/>
          </a:xfrm>
        </p:grpSpPr>
        <p:sp>
          <p:nvSpPr>
            <p:cNvPr id="700" name="曲線"/>
            <p:cNvSpPr>
              <a:spLocks/>
            </p:cNvSpPr>
            <p:nvPr/>
          </p:nvSpPr>
          <p:spPr>
            <a:xfrm>
              <a:off x="6046004" y="5975236"/>
              <a:ext cx="2668565" cy="549388"/>
            </a:xfrm>
            <a:custGeom>
              <a:avLst/>
              <a:gdLst>
                <a:gd name="T1" fmla="*/ 0 w 21600"/>
                <a:gd name="T2" fmla="*/ 0 h 21600"/>
                <a:gd name="T3" fmla="*/ 21600 w 21600"/>
                <a:gd name="T4" fmla="*/ 21600 h 21600"/>
              </a:gdLst>
              <a:ahLst/>
              <a:cxnLst/>
              <a:rect l="T1" t="T2" r="T3" b="T4"/>
              <a:pathLst>
                <a:path w="21600" h="21600">
                  <a:moveTo>
                    <a:pt x="21600" y="21600"/>
                  </a:moveTo>
                  <a:lnTo>
                    <a:pt x="21522" y="21428"/>
                  </a:lnTo>
                  <a:lnTo>
                    <a:pt x="21214" y="21085"/>
                  </a:lnTo>
                  <a:lnTo>
                    <a:pt x="20712" y="20571"/>
                  </a:lnTo>
                  <a:lnTo>
                    <a:pt x="20018" y="19885"/>
                  </a:lnTo>
                  <a:lnTo>
                    <a:pt x="19131" y="19028"/>
                  </a:lnTo>
                  <a:lnTo>
                    <a:pt x="18090" y="18171"/>
                  </a:lnTo>
                  <a:lnTo>
                    <a:pt x="16894" y="17485"/>
                  </a:lnTo>
                  <a:lnTo>
                    <a:pt x="15544" y="16800"/>
                  </a:lnTo>
                  <a:lnTo>
                    <a:pt x="14078" y="16285"/>
                  </a:lnTo>
                  <a:lnTo>
                    <a:pt x="12458" y="15771"/>
                  </a:lnTo>
                  <a:lnTo>
                    <a:pt x="10722" y="15771"/>
                  </a:lnTo>
                  <a:lnTo>
                    <a:pt x="8987" y="15771"/>
                  </a:lnTo>
                  <a:lnTo>
                    <a:pt x="7405" y="16285"/>
                  </a:lnTo>
                  <a:lnTo>
                    <a:pt x="5940" y="16800"/>
                  </a:lnTo>
                  <a:lnTo>
                    <a:pt x="4589" y="17485"/>
                  </a:lnTo>
                  <a:lnTo>
                    <a:pt x="3432" y="18171"/>
                  </a:lnTo>
                  <a:lnTo>
                    <a:pt x="2430" y="19028"/>
                  </a:lnTo>
                  <a:lnTo>
                    <a:pt x="1581" y="19885"/>
                  </a:lnTo>
                  <a:lnTo>
                    <a:pt x="887" y="20571"/>
                  </a:lnTo>
                  <a:lnTo>
                    <a:pt x="385" y="21085"/>
                  </a:lnTo>
                  <a:lnTo>
                    <a:pt x="115" y="21428"/>
                  </a:lnTo>
                  <a:lnTo>
                    <a:pt x="0" y="21600"/>
                  </a:lnTo>
                  <a:lnTo>
                    <a:pt x="0" y="5314"/>
                  </a:lnTo>
                  <a:lnTo>
                    <a:pt x="10799" y="0"/>
                  </a:lnTo>
                  <a:lnTo>
                    <a:pt x="21600" y="5314"/>
                  </a:lnTo>
                  <a:lnTo>
                    <a:pt x="21600" y="21600"/>
                  </a:lnTo>
                  <a:close/>
                </a:path>
              </a:pathLst>
            </a:custGeom>
            <a:solidFill>
              <a:schemeClr val="tx1"/>
            </a:solidFill>
            <a:ln cmpd="sng">
              <a:noFill/>
              <a:prstDash val="solid"/>
              <a:miter/>
            </a:ln>
          </p:spPr>
        </p:sp>
        <p:sp>
          <p:nvSpPr>
            <p:cNvPr id="701" name="矩形"/>
            <p:cNvSpPr>
              <a:spLocks/>
            </p:cNvSpPr>
            <p:nvPr/>
          </p:nvSpPr>
          <p:spPr>
            <a:xfrm>
              <a:off x="5867399" y="5229225"/>
              <a:ext cx="3025775" cy="1136650"/>
            </a:xfrm>
            <a:prstGeom prst="rect">
              <a:avLst/>
            </a:prstGeom>
            <a:solidFill>
              <a:srgbClr val="215867"/>
            </a:solidFill>
            <a:ln w="9525" cmpd="sng">
              <a:noFill/>
              <a:prstDash val="solid"/>
              <a:miter/>
            </a:ln>
          </p:spPr>
          <p:txBody>
            <a:bodyPr vert="horz" wrap="none" lIns="91440" tIns="45720" rIns="91440" bIns="45720" anchor="ctr" anchorCtr="0">
              <a:prstTxWarp prst="textNoShape">
                <a:avLst/>
              </a:prstTxWarp>
            </a:bodyPr>
            <a:lstStyle/>
            <a:p>
              <a:pPr marL="0" indent="0" algn="l">
                <a:lnSpc>
                  <a:spcPct val="100000"/>
                </a:lnSpc>
                <a:spcBef>
                  <a:spcPts val="0"/>
                </a:spcBef>
                <a:spcAft>
                  <a:spcPts val="0"/>
                </a:spcAft>
                <a:buFont typeface="Wingdings" pitchFamily="2" charset="2"/>
                <a:buChar char="u"/>
              </a:pPr>
              <a:r>
                <a:rPr lang="zh-TW" altLang="en-US" sz="2200">
                  <a:solidFill>
                    <a:srgbClr val="FFFFFF"/>
                  </a:solidFill>
                  <a:latin typeface="標楷體" pitchFamily="65" charset="-120"/>
                  <a:ea typeface="新細明體" pitchFamily="18" charset="-120"/>
                  <a:cs typeface="新細明體" pitchFamily="18" charset="-120"/>
                </a:rPr>
                <a:t>每月公布前月份違規</a:t>
              </a:r>
              <a:endParaRPr lang="en-US" altLang="zh-TW" sz="2200">
                <a:solidFill>
                  <a:srgbClr val="FFFFFF"/>
                </a:solidFill>
                <a:latin typeface="標楷體" pitchFamily="65" charset="-120"/>
                <a:ea typeface="新細明體" pitchFamily="18" charset="-120"/>
                <a:cs typeface="新細明體" pitchFamily="18" charset="-120"/>
              </a:endParaRPr>
            </a:p>
            <a:p>
              <a:pPr marL="273050" indent="-273050" algn="l">
                <a:lnSpc>
                  <a:spcPct val="100000"/>
                </a:lnSpc>
                <a:spcBef>
                  <a:spcPts val="0"/>
                </a:spcBef>
                <a:spcAft>
                  <a:spcPts val="0"/>
                </a:spcAft>
                <a:buNone/>
              </a:pPr>
              <a:r>
                <a:rPr lang="en-US" altLang="zh-TW" sz="2200">
                  <a:solidFill>
                    <a:srgbClr val="FFFFFF"/>
                  </a:solidFill>
                  <a:latin typeface="標楷體" pitchFamily="65" charset="-120"/>
                  <a:ea typeface="新細明體" pitchFamily="18" charset="-120"/>
                  <a:cs typeface="新細明體" pitchFamily="18" charset="-120"/>
                </a:rPr>
                <a:t>  </a:t>
              </a:r>
              <a:r>
                <a:rPr lang="zh-TW" altLang="en-US" sz="2200">
                  <a:solidFill>
                    <a:srgbClr val="FFFFFF"/>
                  </a:solidFill>
                  <a:latin typeface="標楷體" pitchFamily="65" charset="-120"/>
                  <a:ea typeface="新細明體" pitchFamily="18" charset="-120"/>
                  <a:cs typeface="新細明體" pitchFamily="18" charset="-120"/>
                </a:rPr>
                <a:t>情節重大</a:t>
              </a:r>
              <a:r>
                <a:rPr lang="zh-TW" altLang="en-US" sz="2200">
                  <a:solidFill>
                    <a:srgbClr val="FFFFFF"/>
                  </a:solidFill>
                  <a:uFill>
                    <a:solidFill>
                      <a:srgbClr val="FF0000"/>
                    </a:solidFill>
                  </a:uFill>
                  <a:latin typeface="標楷體" pitchFamily="65" charset="-120"/>
                  <a:ea typeface="新細明體" pitchFamily="18" charset="-120"/>
                  <a:cs typeface="新細明體" pitchFamily="18" charset="-120"/>
                </a:rPr>
                <a:t>處分名冊</a:t>
              </a:r>
              <a:endParaRPr lang="en-US" altLang="zh-TW" sz="2200" b="1">
                <a:solidFill>
                  <a:srgbClr val="FFFFFF"/>
                </a:solidFill>
                <a:latin typeface="Arial" pitchFamily="34" charset="0"/>
                <a:ea typeface="新細明體" pitchFamily="18" charset="-120"/>
                <a:cs typeface="新細明體" pitchFamily="18" charset="-120"/>
              </a:endParaRPr>
            </a:p>
          </p:txBody>
        </p:sp>
      </p:grpSp>
      <p:grpSp>
        <p:nvGrpSpPr>
          <p:cNvPr id="707" name="群組"/>
          <p:cNvGrpSpPr>
            <a:grpSpLocks/>
          </p:cNvGrpSpPr>
          <p:nvPr/>
        </p:nvGrpSpPr>
        <p:grpSpPr>
          <a:xfrm>
            <a:off x="2339975" y="2781300"/>
            <a:ext cx="3455987" cy="935037"/>
            <a:chOff x="2339975" y="2781300"/>
            <a:chExt cx="3455987" cy="935037"/>
          </a:xfrm>
        </p:grpSpPr>
        <p:sp>
          <p:nvSpPr>
            <p:cNvPr id="703" name="圓角矩形"/>
            <p:cNvSpPr>
              <a:spLocks/>
            </p:cNvSpPr>
            <p:nvPr/>
          </p:nvSpPr>
          <p:spPr>
            <a:xfrm>
              <a:off x="2720975" y="2781300"/>
              <a:ext cx="3074987" cy="935037"/>
            </a:xfrm>
            <a:prstGeom prst="roundRect">
              <a:avLst>
                <a:gd name="adj" fmla="val 16666"/>
              </a:avLst>
            </a:prstGeom>
            <a:gradFill rotWithShape="1">
              <a:gsLst>
                <a:gs pos="0">
                  <a:srgbClr val="4F81BD">
                    <a:alpha val="100000"/>
                  </a:srgbClr>
                </a:gs>
                <a:gs pos="50000">
                  <a:srgbClr val="D9E5F2">
                    <a:alpha val="100000"/>
                  </a:srgbClr>
                </a:gs>
                <a:gs pos="100000">
                  <a:srgbClr val="4F81BD">
                    <a:alpha val="100000"/>
                  </a:srgbClr>
                </a:gs>
              </a:gsLst>
              <a:lin ang="5400000"/>
            </a:gradFill>
            <a:ln w="12700" cmpd="sng">
              <a:solidFill>
                <a:srgbClr val="FFFFFF"/>
              </a:solidFill>
              <a:prstDash val="solid"/>
              <a:miter/>
            </a:ln>
          </p:spPr>
        </p:sp>
        <p:sp>
          <p:nvSpPr>
            <p:cNvPr id="704" name="菱形"/>
            <p:cNvSpPr>
              <a:spLocks/>
            </p:cNvSpPr>
            <p:nvPr/>
          </p:nvSpPr>
          <p:spPr>
            <a:xfrm>
              <a:off x="2339975" y="2853226"/>
              <a:ext cx="685721" cy="685019"/>
            </a:xfrm>
            <a:prstGeom prst="diamond">
              <a:avLst/>
            </a:prstGeom>
            <a:solidFill>
              <a:schemeClr val="accent1"/>
            </a:solidFill>
            <a:ln w="25400" cmpd="sng">
              <a:solidFill>
                <a:srgbClr val="FFFFFF"/>
              </a:solidFill>
              <a:prstDash val="solid"/>
              <a:miter/>
            </a:ln>
          </p:spPr>
        </p:sp>
        <p:sp>
          <p:nvSpPr>
            <p:cNvPr id="705" name="矩形"/>
            <p:cNvSpPr>
              <a:spLocks/>
            </p:cNvSpPr>
            <p:nvPr/>
          </p:nvSpPr>
          <p:spPr>
            <a:xfrm>
              <a:off x="2949505" y="3027652"/>
              <a:ext cx="2630458" cy="461436"/>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zh-TW" altLang="en-US" sz="2400" b="1">
                  <a:solidFill>
                    <a:srgbClr val="000000"/>
                  </a:solidFill>
                  <a:latin typeface="Arial" pitchFamily="34" charset="0"/>
                  <a:ea typeface="新細明體" pitchFamily="18" charset="-120"/>
                  <a:cs typeface="新細明體" pitchFamily="18" charset="-120"/>
                </a:rPr>
                <a:t>品質資訊透明</a:t>
              </a:r>
              <a:endParaRPr lang="en-US" altLang="zh-TW" sz="2400" b="1">
                <a:solidFill>
                  <a:srgbClr val="000000"/>
                </a:solidFill>
                <a:latin typeface="Arial" pitchFamily="34" charset="0"/>
                <a:ea typeface="新細明體" pitchFamily="18" charset="-120"/>
                <a:cs typeface="新細明體" pitchFamily="18" charset="-120"/>
              </a:endParaRPr>
            </a:p>
          </p:txBody>
        </p:sp>
        <p:sp>
          <p:nvSpPr>
            <p:cNvPr id="706" name="矩形"/>
            <p:cNvSpPr>
              <a:spLocks/>
            </p:cNvSpPr>
            <p:nvPr/>
          </p:nvSpPr>
          <p:spPr>
            <a:xfrm>
              <a:off x="2501881" y="2951538"/>
              <a:ext cx="338098" cy="461436"/>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2400">
                  <a:solidFill>
                    <a:schemeClr val="bg1"/>
                  </a:solidFill>
                  <a:latin typeface="Arial" pitchFamily="34" charset="0"/>
                  <a:ea typeface="新細明體" pitchFamily="18" charset="-120"/>
                  <a:cs typeface="新細明體" pitchFamily="18" charset="-120"/>
                </a:rPr>
                <a:t>2</a:t>
              </a:r>
            </a:p>
          </p:txBody>
        </p:sp>
      </p:grpSp>
      <p:grpSp>
        <p:nvGrpSpPr>
          <p:cNvPr id="712" name="群組"/>
          <p:cNvGrpSpPr>
            <a:grpSpLocks/>
          </p:cNvGrpSpPr>
          <p:nvPr/>
        </p:nvGrpSpPr>
        <p:grpSpPr>
          <a:xfrm>
            <a:off x="2339975" y="4076700"/>
            <a:ext cx="3455987" cy="865187"/>
            <a:chOff x="2339975" y="4076700"/>
            <a:chExt cx="3455987" cy="865187"/>
          </a:xfrm>
        </p:grpSpPr>
        <p:sp>
          <p:nvSpPr>
            <p:cNvPr id="708" name="圓角矩形"/>
            <p:cNvSpPr>
              <a:spLocks/>
            </p:cNvSpPr>
            <p:nvPr/>
          </p:nvSpPr>
          <p:spPr>
            <a:xfrm>
              <a:off x="2720975" y="4076700"/>
              <a:ext cx="3074987" cy="865187"/>
            </a:xfrm>
            <a:prstGeom prst="roundRect">
              <a:avLst>
                <a:gd name="adj" fmla="val 16666"/>
              </a:avLst>
            </a:prstGeom>
            <a:gradFill rotWithShape="1">
              <a:gsLst>
                <a:gs pos="0">
                  <a:srgbClr val="0000FF">
                    <a:alpha val="100000"/>
                  </a:srgbClr>
                </a:gs>
                <a:gs pos="50000">
                  <a:srgbClr val="C9C9FF">
                    <a:alpha val="100000"/>
                  </a:srgbClr>
                </a:gs>
                <a:gs pos="100000">
                  <a:srgbClr val="0000FF">
                    <a:alpha val="100000"/>
                  </a:srgbClr>
                </a:gs>
              </a:gsLst>
              <a:lin ang="5400000"/>
            </a:gradFill>
            <a:ln w="12700" cmpd="sng">
              <a:solidFill>
                <a:srgbClr val="FFFFFF"/>
              </a:solidFill>
              <a:prstDash val="solid"/>
              <a:miter/>
            </a:ln>
          </p:spPr>
        </p:sp>
        <p:sp>
          <p:nvSpPr>
            <p:cNvPr id="709" name="菱形"/>
            <p:cNvSpPr>
              <a:spLocks/>
            </p:cNvSpPr>
            <p:nvPr/>
          </p:nvSpPr>
          <p:spPr>
            <a:xfrm>
              <a:off x="2339975" y="4148798"/>
              <a:ext cx="685721" cy="686666"/>
            </a:xfrm>
            <a:prstGeom prst="diamond">
              <a:avLst/>
            </a:prstGeom>
            <a:solidFill>
              <a:schemeClr val="hlink"/>
            </a:solidFill>
            <a:ln w="25400" cmpd="sng">
              <a:solidFill>
                <a:srgbClr val="FFFFFF"/>
              </a:solidFill>
              <a:prstDash val="solid"/>
              <a:miter/>
            </a:ln>
          </p:spPr>
        </p:sp>
        <p:sp>
          <p:nvSpPr>
            <p:cNvPr id="710" name="矩形"/>
            <p:cNvSpPr>
              <a:spLocks/>
            </p:cNvSpPr>
            <p:nvPr/>
          </p:nvSpPr>
          <p:spPr>
            <a:xfrm>
              <a:off x="2949505" y="4323645"/>
              <a:ext cx="2630458" cy="462546"/>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zh-TW" altLang="en-US" sz="2400" b="1">
                  <a:solidFill>
                    <a:srgbClr val="000000"/>
                  </a:solidFill>
                  <a:latin typeface="Arial" pitchFamily="34" charset="0"/>
                  <a:ea typeface="新細明體" pitchFamily="18" charset="-120"/>
                  <a:cs typeface="新細明體" pitchFamily="18" charset="-120"/>
                </a:rPr>
                <a:t>醫院財報透明</a:t>
              </a:r>
              <a:endParaRPr lang="en-US" altLang="zh-TW" sz="2400" b="1">
                <a:solidFill>
                  <a:srgbClr val="000000"/>
                </a:solidFill>
                <a:latin typeface="Arial" pitchFamily="34" charset="0"/>
                <a:ea typeface="新細明體" pitchFamily="18" charset="-120"/>
                <a:cs typeface="新細明體" pitchFamily="18" charset="-120"/>
              </a:endParaRPr>
            </a:p>
          </p:txBody>
        </p:sp>
        <p:sp>
          <p:nvSpPr>
            <p:cNvPr id="711" name="矩形"/>
            <p:cNvSpPr>
              <a:spLocks/>
            </p:cNvSpPr>
            <p:nvPr/>
          </p:nvSpPr>
          <p:spPr>
            <a:xfrm>
              <a:off x="2501881" y="4247348"/>
              <a:ext cx="338098" cy="462546"/>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2400">
                  <a:solidFill>
                    <a:schemeClr val="bg1"/>
                  </a:solidFill>
                  <a:latin typeface="Arial" pitchFamily="34" charset="0"/>
                  <a:ea typeface="新細明體" pitchFamily="18" charset="-120"/>
                  <a:cs typeface="新細明體" pitchFamily="18" charset="-120"/>
                </a:rPr>
                <a:t>3</a:t>
              </a:r>
            </a:p>
          </p:txBody>
        </p:sp>
      </p:grpSp>
      <p:grpSp>
        <p:nvGrpSpPr>
          <p:cNvPr id="717" name="群組"/>
          <p:cNvGrpSpPr>
            <a:grpSpLocks/>
          </p:cNvGrpSpPr>
          <p:nvPr/>
        </p:nvGrpSpPr>
        <p:grpSpPr>
          <a:xfrm>
            <a:off x="2322513" y="5300663"/>
            <a:ext cx="3473450" cy="865186"/>
            <a:chOff x="2322513" y="5300663"/>
            <a:chExt cx="3473450" cy="865186"/>
          </a:xfrm>
        </p:grpSpPr>
        <p:sp>
          <p:nvSpPr>
            <p:cNvPr id="713" name="圓角矩形"/>
            <p:cNvSpPr>
              <a:spLocks/>
            </p:cNvSpPr>
            <p:nvPr/>
          </p:nvSpPr>
          <p:spPr>
            <a:xfrm>
              <a:off x="2700338" y="5300663"/>
              <a:ext cx="3095624" cy="865186"/>
            </a:xfrm>
            <a:prstGeom prst="roundRect">
              <a:avLst>
                <a:gd name="adj" fmla="val 16666"/>
              </a:avLst>
            </a:prstGeom>
            <a:gradFill rotWithShape="1">
              <a:gsLst>
                <a:gs pos="0">
                  <a:srgbClr val="800080">
                    <a:alpha val="100000"/>
                  </a:srgbClr>
                </a:gs>
                <a:gs pos="50000">
                  <a:srgbClr val="E5C9E5">
                    <a:alpha val="100000"/>
                  </a:srgbClr>
                </a:gs>
                <a:gs pos="100000">
                  <a:srgbClr val="800080">
                    <a:alpha val="100000"/>
                  </a:srgbClr>
                </a:gs>
              </a:gsLst>
              <a:lin ang="5400000"/>
            </a:gradFill>
            <a:ln w="12700" cmpd="sng">
              <a:solidFill>
                <a:srgbClr val="FFFFFF"/>
              </a:solidFill>
              <a:prstDash val="solid"/>
              <a:miter/>
            </a:ln>
          </p:spPr>
        </p:sp>
        <p:sp>
          <p:nvSpPr>
            <p:cNvPr id="714" name="菱形"/>
            <p:cNvSpPr>
              <a:spLocks/>
            </p:cNvSpPr>
            <p:nvPr/>
          </p:nvSpPr>
          <p:spPr>
            <a:xfrm>
              <a:off x="2322513" y="5346312"/>
              <a:ext cx="685633" cy="686665"/>
            </a:xfrm>
            <a:prstGeom prst="diamond">
              <a:avLst/>
            </a:prstGeom>
            <a:solidFill>
              <a:schemeClr val="folHlink"/>
            </a:solidFill>
            <a:ln w="25400" cmpd="sng">
              <a:solidFill>
                <a:srgbClr val="FFFFFF"/>
              </a:solidFill>
              <a:prstDash val="solid"/>
              <a:miter/>
            </a:ln>
          </p:spPr>
        </p:sp>
        <p:sp>
          <p:nvSpPr>
            <p:cNvPr id="715" name="矩形"/>
            <p:cNvSpPr>
              <a:spLocks/>
            </p:cNvSpPr>
            <p:nvPr/>
          </p:nvSpPr>
          <p:spPr>
            <a:xfrm>
              <a:off x="2877879" y="5547607"/>
              <a:ext cx="2846093" cy="462546"/>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zh-TW" altLang="en-US" sz="2400" b="1">
                  <a:solidFill>
                    <a:srgbClr val="000000"/>
                  </a:solidFill>
                  <a:latin typeface="Arial" pitchFamily="34" charset="0"/>
                  <a:ea typeface="新細明體" pitchFamily="18" charset="-120"/>
                  <a:cs typeface="新細明體" pitchFamily="18" charset="-120"/>
                </a:rPr>
                <a:t>重大違規透明</a:t>
              </a:r>
              <a:endParaRPr lang="en-US" altLang="zh-TW" sz="2400" b="1">
                <a:solidFill>
                  <a:srgbClr val="000000"/>
                </a:solidFill>
                <a:latin typeface="Arial" pitchFamily="34" charset="0"/>
                <a:ea typeface="新細明體" pitchFamily="18" charset="-120"/>
                <a:cs typeface="新細明體" pitchFamily="18" charset="-120"/>
              </a:endParaRPr>
            </a:p>
          </p:txBody>
        </p:sp>
        <p:sp>
          <p:nvSpPr>
            <p:cNvPr id="716" name="矩形"/>
            <p:cNvSpPr>
              <a:spLocks/>
            </p:cNvSpPr>
            <p:nvPr/>
          </p:nvSpPr>
          <p:spPr>
            <a:xfrm>
              <a:off x="2484398" y="5444861"/>
              <a:ext cx="338055" cy="462546"/>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2400">
                  <a:solidFill>
                    <a:schemeClr val="bg1"/>
                  </a:solidFill>
                  <a:latin typeface="Arial" pitchFamily="34" charset="0"/>
                  <a:ea typeface="新細明體" pitchFamily="18" charset="-120"/>
                  <a:cs typeface="新細明體" pitchFamily="18" charset="-120"/>
                </a:rPr>
                <a:t>4</a:t>
              </a:r>
            </a:p>
          </p:txBody>
        </p:sp>
      </p:grpSp>
      <p:sp>
        <p:nvSpPr>
          <p:cNvPr id="718" name="矩形"/>
          <p:cNvSpPr>
            <a:spLocks/>
          </p:cNvSpPr>
          <p:nvPr/>
        </p:nvSpPr>
        <p:spPr>
          <a:xfrm>
            <a:off x="5940425" y="6381750"/>
            <a:ext cx="3203574" cy="215899"/>
          </a:xfrm>
          <a:prstGeom prst="rect">
            <a:avLst/>
          </a:prstGeom>
          <a:solidFill>
            <a:srgbClr val="FFFFFF"/>
          </a:solidFill>
          <a:ln w="25400" cmpd="sng">
            <a:noFill/>
            <a:prstDash val="solid"/>
            <a:miter/>
          </a:ln>
        </p:spPr>
      </p:sp>
      <p:sp>
        <p:nvSpPr>
          <p:cNvPr id="719" name="矩形"/>
          <p:cNvSpPr>
            <a:spLocks/>
          </p:cNvSpPr>
          <p:nvPr/>
        </p:nvSpPr>
        <p:spPr>
          <a:xfrm>
            <a:off x="8893175" y="6092824"/>
            <a:ext cx="250825" cy="288925"/>
          </a:xfrm>
          <a:prstGeom prst="rect">
            <a:avLst/>
          </a:prstGeom>
          <a:solidFill>
            <a:srgbClr val="FFFFFF"/>
          </a:solidFill>
          <a:ln w="25400" cmpd="sng">
            <a:noFill/>
            <a:prstDash val="solid"/>
            <a:miter/>
          </a:ln>
        </p:spPr>
      </p:sp>
      <p:sp>
        <p:nvSpPr>
          <p:cNvPr id="720"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26</a:t>
            </a:fld>
            <a:endParaRPr lang="en-US" altLang="zh-TW"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2968027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AutoShape 2"/>
          <p:cNvSpPr>
            <a:spLocks noChangeArrowheads="1"/>
          </p:cNvSpPr>
          <p:nvPr/>
        </p:nvSpPr>
        <p:spPr bwMode="auto">
          <a:xfrm>
            <a:off x="3059113" y="3141663"/>
            <a:ext cx="2881312" cy="2590800"/>
          </a:xfrm>
          <a:prstGeom prst="roundRect">
            <a:avLst>
              <a:gd name="adj" fmla="val 13745"/>
            </a:avLst>
          </a:prstGeom>
          <a:noFill/>
          <a:ln w="38100">
            <a:solidFill>
              <a:schemeClr val="tx1"/>
            </a:solidFill>
            <a:round/>
            <a:headEnd/>
            <a:tailEnd/>
          </a:ln>
          <a:effectLst/>
        </p:spPr>
        <p:txBody>
          <a:bodyPr anchor="ctr"/>
          <a:lstStyle/>
          <a:p>
            <a:pPr marL="174625" indent="-174625" eaLnBrk="0" hangingPunct="0">
              <a:buFont typeface="Wingdings" pitchFamily="2" charset="2"/>
              <a:buChar char="ü"/>
              <a:defRPr/>
            </a:pPr>
            <a:r>
              <a:rPr lang="en-US" altLang="zh-TW" sz="2400" b="1" dirty="0">
                <a:solidFill>
                  <a:srgbClr val="002060"/>
                </a:solidFill>
                <a:latin typeface="微軟正黑體" pitchFamily="34" charset="-120"/>
                <a:ea typeface="微軟正黑體" pitchFamily="34" charset="-120"/>
              </a:rPr>
              <a:t>18</a:t>
            </a:r>
            <a:r>
              <a:rPr lang="zh-TW" altLang="en-US" sz="2400" b="1" dirty="0">
                <a:solidFill>
                  <a:srgbClr val="002060"/>
                </a:solidFill>
                <a:latin typeface="微軟正黑體" pitchFamily="34" charset="-120"/>
                <a:ea typeface="微軟正黑體" pitchFamily="34" charset="-120"/>
              </a:rPr>
              <a:t>歲以下不鎖卡</a:t>
            </a:r>
            <a:endParaRPr lang="en-US" altLang="zh-TW" sz="2400" b="1" dirty="0">
              <a:solidFill>
                <a:srgbClr val="002060"/>
              </a:solidFill>
              <a:latin typeface="微軟正黑體" pitchFamily="34" charset="-120"/>
              <a:ea typeface="微軟正黑體" pitchFamily="34" charset="-120"/>
            </a:endParaRPr>
          </a:p>
          <a:p>
            <a:pPr eaLnBrk="0" hangingPunct="0">
              <a:buFont typeface="Wingdings" pitchFamily="2" charset="2"/>
              <a:buChar char="ü"/>
              <a:defRPr/>
            </a:pPr>
            <a:r>
              <a:rPr lang="zh-TW" altLang="en-US" sz="2400" b="1" dirty="0">
                <a:solidFill>
                  <a:srgbClr val="002060"/>
                </a:solidFill>
                <a:latin typeface="微軟正黑體" pitchFamily="34" charset="-120"/>
                <a:ea typeface="微軟正黑體" pitchFamily="34" charset="-120"/>
              </a:rPr>
              <a:t>近貧戶不鎖卡</a:t>
            </a:r>
            <a:endParaRPr lang="en-US" altLang="zh-TW" sz="2400" b="1" dirty="0">
              <a:solidFill>
                <a:srgbClr val="002060"/>
              </a:solidFill>
              <a:latin typeface="微軟正黑體" pitchFamily="34" charset="-120"/>
              <a:ea typeface="微軟正黑體" pitchFamily="34" charset="-120"/>
            </a:endParaRPr>
          </a:p>
          <a:p>
            <a:pPr marL="174625" indent="-174625" eaLnBrk="0" hangingPunct="0">
              <a:buFont typeface="Wingdings" pitchFamily="2" charset="2"/>
              <a:buChar char="ü"/>
              <a:defRPr/>
            </a:pPr>
            <a:r>
              <a:rPr lang="zh-TW" altLang="en-US" sz="2400" b="1" dirty="0">
                <a:solidFill>
                  <a:srgbClr val="002060"/>
                </a:solidFill>
                <a:latin typeface="微軟正黑體" pitchFamily="34" charset="-120"/>
                <a:ea typeface="微軟正黑體" pitchFamily="34" charset="-120"/>
              </a:rPr>
              <a:t>特殊境遇家庭不鎖卡</a:t>
            </a:r>
            <a:endParaRPr lang="en-US" altLang="zh-TW" sz="2400" b="1" dirty="0">
              <a:solidFill>
                <a:srgbClr val="002060"/>
              </a:solidFill>
              <a:latin typeface="微軟正黑體" pitchFamily="34" charset="-120"/>
              <a:ea typeface="微軟正黑體" pitchFamily="34" charset="-120"/>
            </a:endParaRPr>
          </a:p>
          <a:p>
            <a:pPr marL="174625" indent="-174625" eaLnBrk="0" hangingPunct="0">
              <a:buFont typeface="Wingdings" pitchFamily="2" charset="2"/>
              <a:buChar char="ü"/>
              <a:defRPr/>
            </a:pPr>
            <a:r>
              <a:rPr lang="zh-TW" altLang="en-US" sz="2400" b="1" dirty="0">
                <a:solidFill>
                  <a:srgbClr val="002060"/>
                </a:solidFill>
                <a:latin typeface="微軟正黑體" pitchFamily="34" charset="-120"/>
                <a:ea typeface="微軟正黑體" pitchFamily="34" charset="-120"/>
              </a:rPr>
              <a:t>孕婦不鎖卡</a:t>
            </a:r>
            <a:endParaRPr lang="en-US" altLang="zh-TW" sz="2400" b="1" dirty="0">
              <a:solidFill>
                <a:srgbClr val="002060"/>
              </a:solidFill>
              <a:latin typeface="微軟正黑體" pitchFamily="34" charset="-120"/>
              <a:ea typeface="微軟正黑體" pitchFamily="34" charset="-120"/>
            </a:endParaRPr>
          </a:p>
          <a:p>
            <a:pPr eaLnBrk="0" hangingPunct="0">
              <a:defRPr/>
            </a:pPr>
            <a:endParaRPr lang="en-US" altLang="zh-TW" b="1" dirty="0">
              <a:solidFill>
                <a:srgbClr val="002060"/>
              </a:solidFill>
              <a:latin typeface="微軟正黑體" pitchFamily="34" charset="-120"/>
              <a:ea typeface="微軟正黑體" pitchFamily="34" charset="-120"/>
            </a:endParaRPr>
          </a:p>
        </p:txBody>
      </p:sp>
      <p:sp>
        <p:nvSpPr>
          <p:cNvPr id="93187" name="AutoShape 3"/>
          <p:cNvSpPr>
            <a:spLocks noChangeArrowheads="1"/>
          </p:cNvSpPr>
          <p:nvPr/>
        </p:nvSpPr>
        <p:spPr bwMode="auto">
          <a:xfrm>
            <a:off x="468313" y="3068638"/>
            <a:ext cx="2359025" cy="2663825"/>
          </a:xfrm>
          <a:prstGeom prst="roundRect">
            <a:avLst>
              <a:gd name="adj" fmla="val 13745"/>
            </a:avLst>
          </a:prstGeom>
          <a:noFill/>
          <a:ln w="38100">
            <a:solidFill>
              <a:schemeClr val="tx1"/>
            </a:solidFill>
            <a:round/>
            <a:headEnd/>
            <a:tailEnd/>
          </a:ln>
        </p:spPr>
        <p:txBody>
          <a:bodyPr anchor="ctr"/>
          <a:lstStyle/>
          <a:p>
            <a:pPr eaLnBrk="0" hangingPunct="0">
              <a:spcBef>
                <a:spcPts val="600"/>
              </a:spcBef>
              <a:buFont typeface="Wingdings" pitchFamily="2" charset="2"/>
              <a:buChar char="ü"/>
              <a:defRPr/>
            </a:pPr>
            <a:endParaRPr lang="en-US" altLang="zh-TW" sz="2000" b="1" dirty="0">
              <a:latin typeface="微軟正黑體" pitchFamily="34" charset="-120"/>
              <a:ea typeface="微軟正黑體" pitchFamily="34" charset="-120"/>
            </a:endParaRPr>
          </a:p>
          <a:p>
            <a:pPr eaLnBrk="0" hangingPunct="0">
              <a:spcBef>
                <a:spcPts val="600"/>
              </a:spcBef>
              <a:buFont typeface="Wingdings" pitchFamily="2" charset="2"/>
              <a:buChar char="ü"/>
              <a:defRPr/>
            </a:pPr>
            <a:r>
              <a:rPr lang="zh-TW" altLang="en-US" sz="2200" b="1" dirty="0">
                <a:latin typeface="微軟正黑體" pitchFamily="34" charset="-120"/>
                <a:ea typeface="微軟正黑體" pitchFamily="34" charset="-120"/>
              </a:rPr>
              <a:t>保費補助</a:t>
            </a:r>
            <a:endParaRPr lang="en-US" altLang="zh-TW" sz="2200" b="1" dirty="0">
              <a:latin typeface="微軟正黑體" pitchFamily="34" charset="-120"/>
              <a:ea typeface="微軟正黑體" pitchFamily="34" charset="-120"/>
            </a:endParaRPr>
          </a:p>
          <a:p>
            <a:pPr eaLnBrk="0" hangingPunct="0">
              <a:spcBef>
                <a:spcPts val="600"/>
              </a:spcBef>
              <a:buFont typeface="Wingdings" pitchFamily="2" charset="2"/>
              <a:buChar char="ü"/>
              <a:defRPr/>
            </a:pPr>
            <a:r>
              <a:rPr lang="zh-TW" altLang="en-US" sz="2200" b="1" dirty="0">
                <a:latin typeface="微軟正黑體" pitchFamily="34" charset="-120"/>
                <a:ea typeface="微軟正黑體" pitchFamily="34" charset="-120"/>
              </a:rPr>
              <a:t>欠費協助</a:t>
            </a:r>
            <a:endParaRPr lang="en-US" altLang="zh-TW" sz="2200" b="1" dirty="0">
              <a:latin typeface="微軟正黑體" pitchFamily="34" charset="-120"/>
              <a:ea typeface="微軟正黑體" pitchFamily="34" charset="-120"/>
            </a:endParaRPr>
          </a:p>
          <a:p>
            <a:pPr eaLnBrk="0" hangingPunct="0">
              <a:spcBef>
                <a:spcPts val="600"/>
              </a:spcBef>
              <a:buFont typeface="Wingdings" pitchFamily="2" charset="2"/>
              <a:buChar char="ü"/>
              <a:defRPr/>
            </a:pPr>
            <a:r>
              <a:rPr lang="zh-TW" altLang="en-US" sz="2200" b="1" dirty="0">
                <a:latin typeface="微軟正黑體" pitchFamily="34" charset="-120"/>
                <a:ea typeface="微軟正黑體" pitchFamily="34" charset="-120"/>
              </a:rPr>
              <a:t>醫療保障</a:t>
            </a:r>
            <a:endParaRPr lang="en-US" altLang="zh-TW" sz="2200" b="1" dirty="0">
              <a:latin typeface="微軟正黑體" pitchFamily="34" charset="-120"/>
              <a:ea typeface="微軟正黑體" pitchFamily="34" charset="-120"/>
            </a:endParaRPr>
          </a:p>
          <a:p>
            <a:pPr marL="182563" indent="-182563" eaLnBrk="0" hangingPunct="0">
              <a:spcBef>
                <a:spcPts val="600"/>
              </a:spcBef>
              <a:buFont typeface="Wingdings" pitchFamily="2" charset="2"/>
              <a:buChar char="Ø"/>
              <a:defRPr/>
            </a:pPr>
            <a:r>
              <a:rPr lang="en-US" altLang="zh-TW" sz="2200" b="1" dirty="0">
                <a:solidFill>
                  <a:srgbClr val="FF0000"/>
                </a:solidFill>
              </a:rPr>
              <a:t>100</a:t>
            </a:r>
            <a:r>
              <a:rPr lang="zh-TW" altLang="zh-TW" sz="2200" b="1" dirty="0">
                <a:solidFill>
                  <a:srgbClr val="FF0000"/>
                </a:solidFill>
              </a:rPr>
              <a:t>年有</a:t>
            </a:r>
            <a:r>
              <a:rPr lang="en-US" altLang="zh-TW" sz="2200" b="1" dirty="0">
                <a:solidFill>
                  <a:srgbClr val="FF0000"/>
                </a:solidFill>
              </a:rPr>
              <a:t>307</a:t>
            </a:r>
            <a:r>
              <a:rPr lang="zh-TW" altLang="zh-TW" sz="2200" b="1" dirty="0">
                <a:solidFill>
                  <a:srgbClr val="FF0000"/>
                </a:solidFill>
              </a:rPr>
              <a:t>萬</a:t>
            </a:r>
            <a:r>
              <a:rPr lang="zh-TW" altLang="en-US" sz="2200" b="1" dirty="0">
                <a:solidFill>
                  <a:srgbClr val="FF0000"/>
                </a:solidFill>
              </a:rPr>
              <a:t>人受惠</a:t>
            </a:r>
            <a:r>
              <a:rPr lang="zh-TW" altLang="zh-TW" sz="2200" b="1" dirty="0">
                <a:solidFill>
                  <a:srgbClr val="FF0000"/>
                </a:solidFill>
              </a:rPr>
              <a:t>，補助金額</a:t>
            </a:r>
            <a:r>
              <a:rPr lang="en-US" altLang="zh-TW" sz="2200" b="1" dirty="0">
                <a:solidFill>
                  <a:srgbClr val="FF0000"/>
                </a:solidFill>
              </a:rPr>
              <a:t>227</a:t>
            </a:r>
            <a:r>
              <a:rPr lang="zh-TW" altLang="zh-TW" sz="2200" b="1" dirty="0">
                <a:solidFill>
                  <a:srgbClr val="FF0000"/>
                </a:solidFill>
              </a:rPr>
              <a:t>億元</a:t>
            </a:r>
            <a:endParaRPr lang="en-US" altLang="zh-TW" sz="2200" b="1" dirty="0">
              <a:solidFill>
                <a:srgbClr val="FF0000"/>
              </a:solidFill>
              <a:latin typeface="微軟正黑體" pitchFamily="34" charset="-120"/>
              <a:ea typeface="微軟正黑體" pitchFamily="34" charset="-120"/>
            </a:endParaRPr>
          </a:p>
          <a:p>
            <a:pPr eaLnBrk="0" hangingPunct="0">
              <a:defRPr/>
            </a:pPr>
            <a:endParaRPr lang="en-US" altLang="zh-TW" sz="2000" b="1" dirty="0">
              <a:latin typeface="微軟正黑體" pitchFamily="34" charset="-120"/>
              <a:ea typeface="微軟正黑體" pitchFamily="34" charset="-120"/>
            </a:endParaRPr>
          </a:p>
        </p:txBody>
      </p:sp>
      <p:sp>
        <p:nvSpPr>
          <p:cNvPr id="151556" name="AutoShape 4"/>
          <p:cNvSpPr>
            <a:spLocks noChangeArrowheads="1"/>
          </p:cNvSpPr>
          <p:nvPr/>
        </p:nvSpPr>
        <p:spPr bwMode="auto">
          <a:xfrm>
            <a:off x="6191250" y="3141663"/>
            <a:ext cx="2557463" cy="2519362"/>
          </a:xfrm>
          <a:prstGeom prst="roundRect">
            <a:avLst>
              <a:gd name="adj" fmla="val 13745"/>
            </a:avLst>
          </a:prstGeom>
          <a:noFill/>
          <a:ln w="38100">
            <a:solidFill>
              <a:schemeClr val="tx1"/>
            </a:solidFill>
            <a:round/>
            <a:headEnd/>
            <a:tailEnd/>
          </a:ln>
          <a:effectLst/>
        </p:spPr>
        <p:txBody>
          <a:bodyPr anchor="ctr"/>
          <a:lstStyle/>
          <a:p>
            <a:pPr marL="182563" indent="-182563" algn="just" eaLnBrk="0" hangingPunct="0">
              <a:buFont typeface="Wingdings" pitchFamily="2" charset="2"/>
              <a:buChar char="ü"/>
              <a:defRPr/>
            </a:pPr>
            <a:r>
              <a:rPr lang="zh-TW" altLang="en-US" sz="2200" b="1" dirty="0">
                <a:solidFill>
                  <a:srgbClr val="C00000"/>
                </a:solidFill>
                <a:latin typeface="微軟正黑體" pitchFamily="34" charset="-120"/>
                <a:ea typeface="微軟正黑體" pitchFamily="34" charset="-120"/>
                <a:cs typeface="Times New Roman" pitchFamily="18" charset="0"/>
              </a:rPr>
              <a:t>經查證、輔導</a:t>
            </a:r>
            <a:r>
              <a:rPr lang="zh-TW" altLang="en-US" sz="2200" b="1" dirty="0">
                <a:latin typeface="微軟正黑體" pitchFamily="34" charset="-120"/>
                <a:ea typeface="微軟正黑體" pitchFamily="34" charset="-120"/>
                <a:cs typeface="Times New Roman" pitchFamily="18" charset="0"/>
              </a:rPr>
              <a:t>，認為</a:t>
            </a:r>
            <a:r>
              <a:rPr lang="zh-TW" altLang="en-US" sz="2200" b="1" dirty="0">
                <a:solidFill>
                  <a:schemeClr val="tx1">
                    <a:lumMod val="95000"/>
                    <a:lumOff val="5000"/>
                  </a:schemeClr>
                </a:solidFill>
                <a:latin typeface="微軟正黑體" pitchFamily="34" charset="-120"/>
                <a:ea typeface="微軟正黑體" pitchFamily="34" charset="-120"/>
                <a:cs typeface="Times New Roman" pitchFamily="18" charset="0"/>
              </a:rPr>
              <a:t>沒有能力繳納保險費及滯納金，均不予暫停拒絕給付</a:t>
            </a:r>
            <a:r>
              <a:rPr lang="en-US" altLang="zh-TW" sz="2200" b="1" dirty="0">
                <a:solidFill>
                  <a:schemeClr val="tx1">
                    <a:lumMod val="95000"/>
                    <a:lumOff val="5000"/>
                  </a:schemeClr>
                </a:solidFill>
                <a:latin typeface="微軟正黑體" pitchFamily="34" charset="-120"/>
                <a:ea typeface="微軟正黑體" pitchFamily="34" charset="-120"/>
                <a:cs typeface="Times New Roman" pitchFamily="18" charset="0"/>
              </a:rPr>
              <a:t>(</a:t>
            </a:r>
            <a:r>
              <a:rPr lang="zh-TW" altLang="en-US" sz="2200" b="1" dirty="0">
                <a:solidFill>
                  <a:schemeClr val="tx1">
                    <a:lumMod val="95000"/>
                    <a:lumOff val="5000"/>
                  </a:schemeClr>
                </a:solidFill>
                <a:latin typeface="微軟正黑體" pitchFamily="34" charset="-120"/>
                <a:ea typeface="微軟正黑體" pitchFamily="34" charset="-120"/>
                <a:cs typeface="Times New Roman" pitchFamily="18" charset="0"/>
              </a:rPr>
              <a:t>即不鎖卡</a:t>
            </a:r>
            <a:r>
              <a:rPr lang="en-US" altLang="zh-TW" sz="2200" b="1" dirty="0">
                <a:solidFill>
                  <a:schemeClr val="tx1">
                    <a:lumMod val="95000"/>
                    <a:lumOff val="5000"/>
                  </a:schemeClr>
                </a:solidFill>
                <a:latin typeface="微軟正黑體" pitchFamily="34" charset="-120"/>
                <a:ea typeface="微軟正黑體" pitchFamily="34" charset="-120"/>
                <a:cs typeface="Times New Roman" pitchFamily="18" charset="0"/>
              </a:rPr>
              <a:t>)</a:t>
            </a:r>
            <a:r>
              <a:rPr lang="zh-TW" altLang="en-US" sz="2200" b="1" dirty="0">
                <a:solidFill>
                  <a:schemeClr val="tx1">
                    <a:lumMod val="95000"/>
                    <a:lumOff val="5000"/>
                  </a:schemeClr>
                </a:solidFill>
                <a:latin typeface="微軟正黑體" pitchFamily="34" charset="-120"/>
                <a:ea typeface="微軟正黑體" pitchFamily="34" charset="-120"/>
                <a:cs typeface="Times New Roman" pitchFamily="18" charset="0"/>
              </a:rPr>
              <a:t>。</a:t>
            </a:r>
            <a:endParaRPr lang="en-US" altLang="zh-TW" sz="2200" b="1" dirty="0">
              <a:solidFill>
                <a:schemeClr val="tx1">
                  <a:lumMod val="95000"/>
                  <a:lumOff val="5000"/>
                </a:schemeClr>
              </a:solidFill>
              <a:latin typeface="微軟正黑體" pitchFamily="34" charset="-120"/>
              <a:ea typeface="微軟正黑體" pitchFamily="34" charset="-120"/>
              <a:cs typeface="Times New Roman" pitchFamily="18" charset="0"/>
            </a:endParaRPr>
          </a:p>
          <a:p>
            <a:pPr marL="182563" indent="-182563" algn="just" eaLnBrk="0" hangingPunct="0">
              <a:defRPr/>
            </a:pPr>
            <a:r>
              <a:rPr lang="en-US" altLang="zh-TW" sz="2200" b="1" dirty="0">
                <a:solidFill>
                  <a:srgbClr val="009900"/>
                </a:solidFill>
                <a:latin typeface="微軟正黑體" pitchFamily="34" charset="-120"/>
                <a:ea typeface="微軟正黑體" pitchFamily="34" charset="-120"/>
              </a:rPr>
              <a:t> (</a:t>
            </a:r>
            <a:r>
              <a:rPr lang="zh-TW" altLang="en-US" sz="2200" b="1" dirty="0">
                <a:solidFill>
                  <a:srgbClr val="3B9B52"/>
                </a:solidFill>
                <a:latin typeface="微軟正黑體" pitchFamily="34" charset="-120"/>
                <a:ea typeface="微軟正黑體" pitchFamily="34" charset="-120"/>
              </a:rPr>
              <a:t>健保法</a:t>
            </a:r>
            <a:r>
              <a:rPr lang="en-US" altLang="zh-TW" sz="2200" b="1" dirty="0">
                <a:solidFill>
                  <a:srgbClr val="009900"/>
                </a:solidFill>
                <a:latin typeface="微軟正黑體" pitchFamily="34" charset="-120"/>
                <a:ea typeface="微軟正黑體" pitchFamily="34" charset="-120"/>
              </a:rPr>
              <a:t>§37)</a:t>
            </a:r>
            <a:endParaRPr lang="zh-TW" altLang="en-US" sz="2200" b="1" dirty="0">
              <a:solidFill>
                <a:schemeClr val="tx1">
                  <a:lumMod val="95000"/>
                  <a:lumOff val="5000"/>
                </a:schemeClr>
              </a:solidFill>
              <a:latin typeface="微軟正黑體" pitchFamily="34" charset="-120"/>
              <a:ea typeface="微軟正黑體" pitchFamily="34" charset="-120"/>
              <a:cs typeface="Times New Roman" pitchFamily="18" charset="0"/>
            </a:endParaRPr>
          </a:p>
        </p:txBody>
      </p:sp>
      <p:sp>
        <p:nvSpPr>
          <p:cNvPr id="101381" name="標題 1"/>
          <p:cNvSpPr txBox="1">
            <a:spLocks/>
          </p:cNvSpPr>
          <p:nvPr/>
        </p:nvSpPr>
        <p:spPr bwMode="auto">
          <a:xfrm>
            <a:off x="1404938" y="333375"/>
            <a:ext cx="7488237" cy="782638"/>
          </a:xfrm>
          <a:prstGeom prst="rect">
            <a:avLst/>
          </a:prstGeom>
          <a:noFill/>
          <a:ln w="9525">
            <a:noFill/>
            <a:miter lim="800000"/>
            <a:headEnd/>
            <a:tailEnd/>
          </a:ln>
        </p:spPr>
        <p:txBody>
          <a:bodyPr anchor="ctr"/>
          <a:lstStyle/>
          <a:p>
            <a:pPr marL="900113" indent="-900113" algn="ctr">
              <a:defRPr/>
            </a:pPr>
            <a:r>
              <a:rPr lang="zh-TW" altLang="en-US" sz="4000" b="1" dirty="0" smtClean="0">
                <a:solidFill>
                  <a:srgbClr val="003399"/>
                </a:solidFill>
                <a:latin typeface="微軟正黑體" pitchFamily="34" charset="-120"/>
                <a:ea typeface="微軟正黑體" pitchFamily="34" charset="-120"/>
                <a:cs typeface="Times New Roman" pitchFamily="18" charset="0"/>
              </a:rPr>
              <a:t>加強</a:t>
            </a:r>
            <a:r>
              <a:rPr lang="zh-TW" altLang="en-US" sz="4000" b="1" dirty="0">
                <a:solidFill>
                  <a:srgbClr val="003399"/>
                </a:solidFill>
                <a:latin typeface="微軟正黑體" pitchFamily="34" charset="-120"/>
                <a:ea typeface="微軟正黑體" pitchFamily="34" charset="-120"/>
                <a:cs typeface="Times New Roman" pitchFamily="18" charset="0"/>
              </a:rPr>
              <a:t>保障弱勢群體權益</a:t>
            </a:r>
          </a:p>
        </p:txBody>
      </p:sp>
      <p:sp>
        <p:nvSpPr>
          <p:cNvPr id="72710" name="矩形 42"/>
          <p:cNvSpPr>
            <a:spLocks noChangeArrowheads="1"/>
          </p:cNvSpPr>
          <p:nvPr/>
        </p:nvSpPr>
        <p:spPr bwMode="auto">
          <a:xfrm>
            <a:off x="539750" y="6124575"/>
            <a:ext cx="5976938" cy="400050"/>
          </a:xfrm>
          <a:prstGeom prst="rect">
            <a:avLst/>
          </a:prstGeom>
          <a:noFill/>
          <a:ln w="9525">
            <a:noFill/>
            <a:miter lim="800000"/>
            <a:headEnd/>
            <a:tailEnd/>
          </a:ln>
        </p:spPr>
        <p:txBody>
          <a:bodyPr>
            <a:spAutoFit/>
          </a:bodyPr>
          <a:lstStyle/>
          <a:p>
            <a:r>
              <a:rPr lang="zh-TW" altLang="en-US" sz="2000" b="1">
                <a:solidFill>
                  <a:srgbClr val="C00000"/>
                </a:solidFill>
                <a:latin typeface="微軟正黑體" pitchFamily="34" charset="-120"/>
                <a:ea typeface="微軟正黑體" pitchFamily="34" charset="-120"/>
              </a:rPr>
              <a:t>結合社政單位、警察、醫院、民間社福團體通報</a:t>
            </a:r>
            <a:endParaRPr lang="en-US" altLang="zh-TW" sz="2000" b="1">
              <a:solidFill>
                <a:srgbClr val="C00000"/>
              </a:solidFill>
              <a:latin typeface="微軟正黑體" pitchFamily="34" charset="-120"/>
              <a:ea typeface="微軟正黑體" pitchFamily="34" charset="-120"/>
            </a:endParaRPr>
          </a:p>
        </p:txBody>
      </p:sp>
      <p:sp>
        <p:nvSpPr>
          <p:cNvPr id="72711" name="矩形 45"/>
          <p:cNvSpPr>
            <a:spLocks noChangeArrowheads="1"/>
          </p:cNvSpPr>
          <p:nvPr/>
        </p:nvSpPr>
        <p:spPr bwMode="auto">
          <a:xfrm>
            <a:off x="468313" y="5805488"/>
            <a:ext cx="7056437" cy="708025"/>
          </a:xfrm>
          <a:prstGeom prst="rect">
            <a:avLst/>
          </a:prstGeom>
          <a:noFill/>
          <a:ln w="9525">
            <a:noFill/>
            <a:miter lim="800000"/>
            <a:headEnd/>
            <a:tailEnd/>
          </a:ln>
        </p:spPr>
        <p:txBody>
          <a:bodyPr>
            <a:spAutoFit/>
          </a:bodyPr>
          <a:lstStyle/>
          <a:p>
            <a:r>
              <a:rPr lang="zh-TW" altLang="en-US" sz="2000" b="1">
                <a:solidFill>
                  <a:srgbClr val="C00000"/>
                </a:solidFill>
                <a:latin typeface="微軟正黑體" pitchFamily="34" charset="-120"/>
                <a:ea typeface="微軟正黑體" pitchFamily="34" charset="-120"/>
              </a:rPr>
              <a:t>健保署主動洽相關單位提供資料解卡</a:t>
            </a:r>
            <a:endParaRPr lang="en-US" altLang="zh-TW" sz="2000" b="1">
              <a:solidFill>
                <a:srgbClr val="C00000"/>
              </a:solidFill>
              <a:latin typeface="微軟正黑體" pitchFamily="34" charset="-120"/>
              <a:ea typeface="微軟正黑體" pitchFamily="34" charset="-120"/>
            </a:endParaRPr>
          </a:p>
          <a:p>
            <a:endParaRPr lang="en-US" altLang="zh-TW" sz="2000" b="1">
              <a:solidFill>
                <a:srgbClr val="C00000"/>
              </a:solidFill>
              <a:latin typeface="微軟正黑體" pitchFamily="34" charset="-120"/>
              <a:ea typeface="微軟正黑體" pitchFamily="34" charset="-120"/>
            </a:endParaRPr>
          </a:p>
        </p:txBody>
      </p:sp>
      <p:sp>
        <p:nvSpPr>
          <p:cNvPr id="47" name="Oval 8"/>
          <p:cNvSpPr>
            <a:spLocks noChangeArrowheads="1"/>
          </p:cNvSpPr>
          <p:nvPr/>
        </p:nvSpPr>
        <p:spPr bwMode="gray">
          <a:xfrm>
            <a:off x="6200775" y="1444625"/>
            <a:ext cx="1703388" cy="168751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zh-TW" altLang="en-US"/>
          </a:p>
        </p:txBody>
      </p:sp>
      <p:sp>
        <p:nvSpPr>
          <p:cNvPr id="50" name="Oval 9"/>
          <p:cNvSpPr>
            <a:spLocks noChangeArrowheads="1"/>
          </p:cNvSpPr>
          <p:nvPr/>
        </p:nvSpPr>
        <p:spPr bwMode="gray">
          <a:xfrm>
            <a:off x="6200775" y="1444625"/>
            <a:ext cx="1703388" cy="168751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anchor="ctr">
            <a:spAutoFit/>
          </a:bodyPr>
          <a:lstStyle/>
          <a:p>
            <a:pPr>
              <a:defRPr/>
            </a:pPr>
            <a:endParaRPr lang="zh-TW" altLang="en-US"/>
          </a:p>
        </p:txBody>
      </p:sp>
      <p:sp>
        <p:nvSpPr>
          <p:cNvPr id="51" name="Oval 10"/>
          <p:cNvSpPr>
            <a:spLocks noChangeArrowheads="1"/>
          </p:cNvSpPr>
          <p:nvPr/>
        </p:nvSpPr>
        <p:spPr bwMode="gray">
          <a:xfrm>
            <a:off x="6311900" y="1555750"/>
            <a:ext cx="1481138" cy="14668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zh-TW" altLang="en-US"/>
          </a:p>
        </p:txBody>
      </p:sp>
      <p:sp>
        <p:nvSpPr>
          <p:cNvPr id="52" name="Oval 11"/>
          <p:cNvSpPr>
            <a:spLocks noChangeArrowheads="1"/>
          </p:cNvSpPr>
          <p:nvPr/>
        </p:nvSpPr>
        <p:spPr bwMode="gray">
          <a:xfrm>
            <a:off x="6337300" y="1563688"/>
            <a:ext cx="1481138" cy="1466850"/>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a:defRPr/>
            </a:pPr>
            <a:endParaRPr lang="zh-TW" altLang="en-US"/>
          </a:p>
        </p:txBody>
      </p:sp>
      <p:sp>
        <p:nvSpPr>
          <p:cNvPr id="72716" name="Oval 12"/>
          <p:cNvSpPr>
            <a:spLocks noChangeArrowheads="1"/>
          </p:cNvSpPr>
          <p:nvPr/>
        </p:nvSpPr>
        <p:spPr bwMode="gray">
          <a:xfrm>
            <a:off x="6391275" y="1627188"/>
            <a:ext cx="1335088" cy="1320800"/>
          </a:xfrm>
          <a:prstGeom prst="ellipse">
            <a:avLst/>
          </a:prstGeom>
          <a:solidFill>
            <a:srgbClr val="333333"/>
          </a:solidFill>
          <a:ln w="38100" algn="ctr">
            <a:noFill/>
            <a:round/>
            <a:headEnd/>
            <a:tailEnd/>
          </a:ln>
        </p:spPr>
        <p:txBody>
          <a:bodyPr anchor="ctr">
            <a:spAutoFit/>
          </a:bodyPr>
          <a:lstStyle/>
          <a:p>
            <a:endParaRPr lang="zh-TW" altLang="en-US"/>
          </a:p>
        </p:txBody>
      </p:sp>
      <p:sp>
        <p:nvSpPr>
          <p:cNvPr id="54" name="Oval 13"/>
          <p:cNvSpPr>
            <a:spLocks noChangeArrowheads="1"/>
          </p:cNvSpPr>
          <p:nvPr/>
        </p:nvSpPr>
        <p:spPr bwMode="gray">
          <a:xfrm>
            <a:off x="1274763" y="1439863"/>
            <a:ext cx="1703387" cy="1687512"/>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38100" algn="ctr">
            <a:noFill/>
            <a:round/>
            <a:headEnd/>
            <a:tailEnd/>
          </a:ln>
          <a:effectLst/>
        </p:spPr>
        <p:txBody>
          <a:bodyPr wrap="none" anchor="ctr">
            <a:spAutoFit/>
          </a:bodyPr>
          <a:lstStyle/>
          <a:p>
            <a:pPr>
              <a:defRPr/>
            </a:pPr>
            <a:endParaRPr lang="zh-TW" altLang="en-US"/>
          </a:p>
        </p:txBody>
      </p:sp>
      <p:sp>
        <p:nvSpPr>
          <p:cNvPr id="55" name="Oval 14"/>
          <p:cNvSpPr>
            <a:spLocks noChangeArrowheads="1"/>
          </p:cNvSpPr>
          <p:nvPr/>
        </p:nvSpPr>
        <p:spPr bwMode="gray">
          <a:xfrm>
            <a:off x="1274763" y="1439863"/>
            <a:ext cx="1703387" cy="1687512"/>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pPr>
              <a:defRPr/>
            </a:pPr>
            <a:endParaRPr lang="zh-TW" altLang="en-US"/>
          </a:p>
        </p:txBody>
      </p:sp>
      <p:sp>
        <p:nvSpPr>
          <p:cNvPr id="56" name="Oval 15"/>
          <p:cNvSpPr>
            <a:spLocks noChangeArrowheads="1"/>
          </p:cNvSpPr>
          <p:nvPr/>
        </p:nvSpPr>
        <p:spPr bwMode="gray">
          <a:xfrm>
            <a:off x="1385888" y="1549400"/>
            <a:ext cx="1481137" cy="1466850"/>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a:defRPr/>
            </a:pPr>
            <a:endParaRPr lang="zh-TW" altLang="en-US"/>
          </a:p>
        </p:txBody>
      </p:sp>
      <p:sp>
        <p:nvSpPr>
          <p:cNvPr id="57" name="Oval 16"/>
          <p:cNvSpPr>
            <a:spLocks noChangeArrowheads="1"/>
          </p:cNvSpPr>
          <p:nvPr/>
        </p:nvSpPr>
        <p:spPr bwMode="gray">
          <a:xfrm>
            <a:off x="1387475" y="1552575"/>
            <a:ext cx="1481138" cy="1466850"/>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pPr>
              <a:defRPr/>
            </a:pPr>
            <a:endParaRPr lang="zh-TW" altLang="en-US"/>
          </a:p>
        </p:txBody>
      </p:sp>
      <p:sp>
        <p:nvSpPr>
          <p:cNvPr id="72721" name="Oval 17"/>
          <p:cNvSpPr>
            <a:spLocks noChangeArrowheads="1"/>
          </p:cNvSpPr>
          <p:nvPr/>
        </p:nvSpPr>
        <p:spPr bwMode="gray">
          <a:xfrm>
            <a:off x="1460500" y="1624013"/>
            <a:ext cx="1333500" cy="1320800"/>
          </a:xfrm>
          <a:prstGeom prst="ellipse">
            <a:avLst/>
          </a:prstGeom>
          <a:solidFill>
            <a:srgbClr val="333333"/>
          </a:solidFill>
          <a:ln w="38100" algn="ctr">
            <a:noFill/>
            <a:round/>
            <a:headEnd/>
            <a:tailEnd/>
          </a:ln>
        </p:spPr>
        <p:txBody>
          <a:bodyPr anchor="ctr">
            <a:spAutoFit/>
          </a:bodyPr>
          <a:lstStyle/>
          <a:p>
            <a:endParaRPr lang="zh-TW" altLang="en-US"/>
          </a:p>
        </p:txBody>
      </p:sp>
      <p:grpSp>
        <p:nvGrpSpPr>
          <p:cNvPr id="2" name="Group 18"/>
          <p:cNvGrpSpPr>
            <a:grpSpLocks/>
          </p:cNvGrpSpPr>
          <p:nvPr/>
        </p:nvGrpSpPr>
        <p:grpSpPr bwMode="auto">
          <a:xfrm>
            <a:off x="1481138" y="1643063"/>
            <a:ext cx="1290637" cy="1277937"/>
            <a:chOff x="4166" y="1706"/>
            <a:chExt cx="1252" cy="1252"/>
          </a:xfrm>
        </p:grpSpPr>
        <p:sp>
          <p:nvSpPr>
            <p:cNvPr id="72744" name="Oval 1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p>
          </p:txBody>
        </p:sp>
        <p:sp>
          <p:nvSpPr>
            <p:cNvPr id="72745" name="Oval 2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p>
          </p:txBody>
        </p:sp>
        <p:sp>
          <p:nvSpPr>
            <p:cNvPr id="72746" name="Oval 2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p>
          </p:txBody>
        </p:sp>
        <p:sp>
          <p:nvSpPr>
            <p:cNvPr id="72747" name="Oval 22"/>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p>
          </p:txBody>
        </p:sp>
      </p:grpSp>
      <p:sp>
        <p:nvSpPr>
          <p:cNvPr id="64" name="Oval 23"/>
          <p:cNvSpPr>
            <a:spLocks noChangeArrowheads="1"/>
          </p:cNvSpPr>
          <p:nvPr/>
        </p:nvSpPr>
        <p:spPr bwMode="gray">
          <a:xfrm>
            <a:off x="3738563" y="1444625"/>
            <a:ext cx="1703387" cy="168751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none" anchor="ctr">
            <a:spAutoFit/>
          </a:bodyPr>
          <a:lstStyle/>
          <a:p>
            <a:pPr>
              <a:defRPr/>
            </a:pPr>
            <a:endParaRPr lang="zh-TW" altLang="en-US"/>
          </a:p>
        </p:txBody>
      </p:sp>
      <p:sp>
        <p:nvSpPr>
          <p:cNvPr id="65" name="Oval 24"/>
          <p:cNvSpPr>
            <a:spLocks noChangeArrowheads="1"/>
          </p:cNvSpPr>
          <p:nvPr/>
        </p:nvSpPr>
        <p:spPr bwMode="gray">
          <a:xfrm>
            <a:off x="3738563" y="1444625"/>
            <a:ext cx="1703387" cy="1687513"/>
          </a:xfrm>
          <a:prstGeom prst="ellipse">
            <a:avLst/>
          </a:prstGeom>
          <a:gradFill rotWithShape="1">
            <a:gsLst>
              <a:gs pos="0">
                <a:schemeClr val="accent1">
                  <a:alpha val="32001"/>
                </a:schemeClr>
              </a:gs>
              <a:gs pos="100000">
                <a:schemeClr val="accent1">
                  <a:gamma/>
                  <a:shade val="46275"/>
                  <a:invGamma/>
                </a:schemeClr>
              </a:gs>
            </a:gsLst>
            <a:lin ang="2700000" scaled="1"/>
          </a:gradFill>
          <a:ln w="38100" algn="ctr">
            <a:noFill/>
            <a:round/>
            <a:headEnd/>
            <a:tailEnd/>
          </a:ln>
          <a:effectLst/>
        </p:spPr>
        <p:txBody>
          <a:bodyPr wrap="none" anchor="ctr">
            <a:spAutoFit/>
          </a:bodyPr>
          <a:lstStyle/>
          <a:p>
            <a:pPr>
              <a:defRPr/>
            </a:pPr>
            <a:endParaRPr lang="zh-TW" altLang="en-US"/>
          </a:p>
        </p:txBody>
      </p:sp>
      <p:sp>
        <p:nvSpPr>
          <p:cNvPr id="66" name="Oval 25"/>
          <p:cNvSpPr>
            <a:spLocks noChangeArrowheads="1"/>
          </p:cNvSpPr>
          <p:nvPr/>
        </p:nvSpPr>
        <p:spPr bwMode="gray">
          <a:xfrm>
            <a:off x="3849688" y="1555750"/>
            <a:ext cx="1481137" cy="1466850"/>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TW" altLang="en-US"/>
          </a:p>
        </p:txBody>
      </p:sp>
      <p:sp>
        <p:nvSpPr>
          <p:cNvPr id="67" name="Oval 26"/>
          <p:cNvSpPr>
            <a:spLocks noChangeArrowheads="1"/>
          </p:cNvSpPr>
          <p:nvPr/>
        </p:nvSpPr>
        <p:spPr bwMode="gray">
          <a:xfrm>
            <a:off x="3851275" y="1557338"/>
            <a:ext cx="1481138" cy="1466850"/>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TW" altLang="en-US"/>
          </a:p>
        </p:txBody>
      </p:sp>
      <p:sp>
        <p:nvSpPr>
          <p:cNvPr id="72727" name="Oval 27"/>
          <p:cNvSpPr>
            <a:spLocks noChangeArrowheads="1"/>
          </p:cNvSpPr>
          <p:nvPr/>
        </p:nvSpPr>
        <p:spPr bwMode="gray">
          <a:xfrm>
            <a:off x="3922713" y="1627188"/>
            <a:ext cx="1333500" cy="1320800"/>
          </a:xfrm>
          <a:prstGeom prst="ellipse">
            <a:avLst/>
          </a:prstGeom>
          <a:solidFill>
            <a:srgbClr val="333333"/>
          </a:solidFill>
          <a:ln w="38100" algn="ctr">
            <a:noFill/>
            <a:round/>
            <a:headEnd/>
            <a:tailEnd/>
          </a:ln>
        </p:spPr>
        <p:txBody>
          <a:bodyPr anchor="ctr">
            <a:spAutoFit/>
          </a:bodyPr>
          <a:lstStyle/>
          <a:p>
            <a:endParaRPr lang="zh-TW" altLang="en-US"/>
          </a:p>
        </p:txBody>
      </p:sp>
      <p:grpSp>
        <p:nvGrpSpPr>
          <p:cNvPr id="3" name="Group 28"/>
          <p:cNvGrpSpPr>
            <a:grpSpLocks/>
          </p:cNvGrpSpPr>
          <p:nvPr/>
        </p:nvGrpSpPr>
        <p:grpSpPr bwMode="auto">
          <a:xfrm>
            <a:off x="3944938" y="1643063"/>
            <a:ext cx="1290637" cy="1277937"/>
            <a:chOff x="4166" y="1706"/>
            <a:chExt cx="1252" cy="1252"/>
          </a:xfrm>
        </p:grpSpPr>
        <p:sp>
          <p:nvSpPr>
            <p:cNvPr id="72740"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p>
          </p:txBody>
        </p:sp>
        <p:sp>
          <p:nvSpPr>
            <p:cNvPr id="72741"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p>
          </p:txBody>
        </p:sp>
        <p:sp>
          <p:nvSpPr>
            <p:cNvPr id="72742"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p>
          </p:txBody>
        </p:sp>
        <p:sp>
          <p:nvSpPr>
            <p:cNvPr id="72743" name="Oval 32"/>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p>
          </p:txBody>
        </p:sp>
      </p:grpSp>
      <p:grpSp>
        <p:nvGrpSpPr>
          <p:cNvPr id="4" name="Group 33"/>
          <p:cNvGrpSpPr>
            <a:grpSpLocks/>
          </p:cNvGrpSpPr>
          <p:nvPr/>
        </p:nvGrpSpPr>
        <p:grpSpPr bwMode="auto">
          <a:xfrm>
            <a:off x="6415088" y="1643063"/>
            <a:ext cx="1292225" cy="1277937"/>
            <a:chOff x="4166" y="1706"/>
            <a:chExt cx="1252" cy="1252"/>
          </a:xfrm>
        </p:grpSpPr>
        <p:sp>
          <p:nvSpPr>
            <p:cNvPr id="72736" name="Oval 34"/>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TW" altLang="en-US"/>
            </a:p>
          </p:txBody>
        </p:sp>
        <p:sp>
          <p:nvSpPr>
            <p:cNvPr id="72737" name="Oval 35"/>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TW" altLang="en-US"/>
            </a:p>
          </p:txBody>
        </p:sp>
        <p:sp>
          <p:nvSpPr>
            <p:cNvPr id="72738" name="Oval 36"/>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TW" altLang="en-US"/>
            </a:p>
          </p:txBody>
        </p:sp>
        <p:sp>
          <p:nvSpPr>
            <p:cNvPr id="72739" name="Oval 37"/>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TW" altLang="en-US"/>
            </a:p>
          </p:txBody>
        </p:sp>
      </p:grpSp>
      <p:sp>
        <p:nvSpPr>
          <p:cNvPr id="72730" name="Text Box 38"/>
          <p:cNvSpPr txBox="1">
            <a:spLocks noChangeArrowheads="1"/>
          </p:cNvSpPr>
          <p:nvPr/>
        </p:nvSpPr>
        <p:spPr bwMode="gray">
          <a:xfrm>
            <a:off x="1506538" y="1816100"/>
            <a:ext cx="1312862" cy="768350"/>
          </a:xfrm>
          <a:prstGeom prst="rect">
            <a:avLst/>
          </a:prstGeom>
          <a:noFill/>
          <a:ln w="9525" algn="ctr">
            <a:noFill/>
            <a:miter lim="800000"/>
            <a:headEnd/>
            <a:tailEnd/>
          </a:ln>
        </p:spPr>
        <p:txBody>
          <a:bodyPr wrap="none">
            <a:spAutoFit/>
          </a:bodyPr>
          <a:lstStyle/>
          <a:p>
            <a:pPr algn="ctr" eaLnBrk="0" hangingPunct="0"/>
            <a:r>
              <a:rPr lang="zh-TW" altLang="en-US" sz="2200" b="1">
                <a:solidFill>
                  <a:srgbClr val="002060"/>
                </a:solidFill>
                <a:latin typeface="微軟正黑體" pitchFamily="34" charset="-120"/>
                <a:ea typeface="微軟正黑體" pitchFamily="34" charset="-120"/>
              </a:rPr>
              <a:t>照護</a:t>
            </a:r>
            <a:endParaRPr lang="en-US" altLang="zh-TW" sz="2200" b="1">
              <a:solidFill>
                <a:srgbClr val="002060"/>
              </a:solidFill>
              <a:latin typeface="微軟正黑體" pitchFamily="34" charset="-120"/>
              <a:ea typeface="微軟正黑體" pitchFamily="34" charset="-120"/>
            </a:endParaRPr>
          </a:p>
          <a:p>
            <a:pPr algn="ctr" eaLnBrk="0" hangingPunct="0"/>
            <a:r>
              <a:rPr lang="zh-TW" altLang="en-US" sz="2200" b="1">
                <a:solidFill>
                  <a:srgbClr val="002060"/>
                </a:solidFill>
                <a:latin typeface="微軟正黑體" pitchFamily="34" charset="-120"/>
                <a:ea typeface="微軟正黑體" pitchFamily="34" charset="-120"/>
              </a:rPr>
              <a:t>弱勢族群</a:t>
            </a:r>
            <a:endParaRPr lang="en-US" altLang="zh-TW" sz="2200" b="1">
              <a:solidFill>
                <a:srgbClr val="000000"/>
              </a:solidFill>
            </a:endParaRPr>
          </a:p>
        </p:txBody>
      </p:sp>
      <p:sp>
        <p:nvSpPr>
          <p:cNvPr id="72731" name="Text Box 39"/>
          <p:cNvSpPr txBox="1">
            <a:spLocks noChangeArrowheads="1"/>
          </p:cNvSpPr>
          <p:nvPr/>
        </p:nvSpPr>
        <p:spPr bwMode="gray">
          <a:xfrm>
            <a:off x="3975100" y="1816100"/>
            <a:ext cx="1209675" cy="1014413"/>
          </a:xfrm>
          <a:prstGeom prst="rect">
            <a:avLst/>
          </a:prstGeom>
          <a:noFill/>
          <a:ln w="9525" algn="ctr">
            <a:noFill/>
            <a:miter lim="800000"/>
            <a:headEnd/>
            <a:tailEnd/>
          </a:ln>
        </p:spPr>
        <p:txBody>
          <a:bodyPr wrap="none">
            <a:spAutoFit/>
          </a:bodyPr>
          <a:lstStyle/>
          <a:p>
            <a:pPr eaLnBrk="0" hangingPunct="0"/>
            <a:r>
              <a:rPr lang="zh-TW" altLang="en-US" sz="2000" b="1">
                <a:solidFill>
                  <a:srgbClr val="002060"/>
                </a:solidFill>
                <a:latin typeface="微軟正黑體" pitchFamily="34" charset="-120"/>
                <a:ea typeface="微軟正黑體" pitchFamily="34" charset="-120"/>
              </a:rPr>
              <a:t>弱勢民眾</a:t>
            </a:r>
            <a:endParaRPr lang="en-US" altLang="zh-TW" sz="2000" b="1">
              <a:solidFill>
                <a:srgbClr val="002060"/>
              </a:solidFill>
              <a:latin typeface="微軟正黑體" pitchFamily="34" charset="-120"/>
              <a:ea typeface="微軟正黑體" pitchFamily="34" charset="-120"/>
            </a:endParaRPr>
          </a:p>
          <a:p>
            <a:pPr eaLnBrk="0" hangingPunct="0"/>
            <a:r>
              <a:rPr lang="zh-TW" altLang="en-US" sz="2000" b="1">
                <a:solidFill>
                  <a:srgbClr val="002060"/>
                </a:solidFill>
                <a:latin typeface="微軟正黑體" pitchFamily="34" charset="-120"/>
                <a:ea typeface="微軟正黑體" pitchFamily="34" charset="-120"/>
              </a:rPr>
              <a:t>安心就醫</a:t>
            </a:r>
            <a:endParaRPr lang="en-US" altLang="zh-TW" sz="2000" b="1">
              <a:solidFill>
                <a:srgbClr val="002060"/>
              </a:solidFill>
              <a:latin typeface="微軟正黑體" pitchFamily="34" charset="-120"/>
              <a:ea typeface="微軟正黑體" pitchFamily="34" charset="-120"/>
            </a:endParaRPr>
          </a:p>
          <a:p>
            <a:pPr eaLnBrk="0" hangingPunct="0"/>
            <a:r>
              <a:rPr lang="zh-TW" altLang="en-US" sz="2000" b="1">
                <a:solidFill>
                  <a:srgbClr val="002060"/>
                </a:solidFill>
                <a:latin typeface="微軟正黑體" pitchFamily="34" charset="-120"/>
                <a:ea typeface="微軟正黑體" pitchFamily="34" charset="-120"/>
              </a:rPr>
              <a:t>方案</a:t>
            </a:r>
            <a:endParaRPr lang="en-US" altLang="zh-TW" sz="2000" b="1">
              <a:solidFill>
                <a:srgbClr val="000000"/>
              </a:solidFill>
              <a:latin typeface="微軟正黑體" pitchFamily="34" charset="-120"/>
              <a:ea typeface="微軟正黑體" pitchFamily="34" charset="-120"/>
            </a:endParaRPr>
          </a:p>
        </p:txBody>
      </p:sp>
      <p:sp>
        <p:nvSpPr>
          <p:cNvPr id="72732" name="Text Box 40"/>
          <p:cNvSpPr txBox="1">
            <a:spLocks noChangeArrowheads="1"/>
          </p:cNvSpPr>
          <p:nvPr/>
        </p:nvSpPr>
        <p:spPr bwMode="gray">
          <a:xfrm>
            <a:off x="6437313" y="1928813"/>
            <a:ext cx="1211262" cy="708025"/>
          </a:xfrm>
          <a:prstGeom prst="rect">
            <a:avLst/>
          </a:prstGeom>
          <a:noFill/>
          <a:ln w="9525" algn="ctr">
            <a:noFill/>
            <a:miter lim="800000"/>
            <a:headEnd/>
            <a:tailEnd/>
          </a:ln>
        </p:spPr>
        <p:txBody>
          <a:bodyPr>
            <a:spAutoFit/>
          </a:bodyPr>
          <a:lstStyle/>
          <a:p>
            <a:pPr algn="ctr" eaLnBrk="0" hangingPunct="0"/>
            <a:r>
              <a:rPr lang="zh-TW" altLang="en-US" sz="2000" b="1">
                <a:solidFill>
                  <a:srgbClr val="FF0000"/>
                </a:solidFill>
                <a:latin typeface="微軟正黑體" pitchFamily="34" charset="-120"/>
                <a:ea typeface="微軟正黑體" pitchFamily="34" charset="-120"/>
              </a:rPr>
              <a:t>二代健保</a:t>
            </a:r>
            <a:endParaRPr lang="en-US" altLang="zh-TW" sz="2000" b="1">
              <a:solidFill>
                <a:srgbClr val="FF0000"/>
              </a:solidFill>
              <a:latin typeface="微軟正黑體" pitchFamily="34" charset="-120"/>
              <a:ea typeface="微軟正黑體" pitchFamily="34" charset="-120"/>
            </a:endParaRPr>
          </a:p>
          <a:p>
            <a:pPr algn="ctr" eaLnBrk="0" hangingPunct="0"/>
            <a:r>
              <a:rPr lang="zh-TW" altLang="en-US" sz="2000" b="1">
                <a:solidFill>
                  <a:srgbClr val="FF0000"/>
                </a:solidFill>
                <a:latin typeface="微軟正黑體" pitchFamily="34" charset="-120"/>
                <a:ea typeface="微軟正黑體" pitchFamily="34" charset="-120"/>
              </a:rPr>
              <a:t>新措施</a:t>
            </a:r>
            <a:endParaRPr lang="en-US" altLang="zh-TW" sz="2000" b="1">
              <a:solidFill>
                <a:srgbClr val="FF0000"/>
              </a:solidFill>
              <a:latin typeface="微軟正黑體" pitchFamily="34" charset="-120"/>
              <a:ea typeface="微軟正黑體" pitchFamily="34" charset="-120"/>
            </a:endParaRPr>
          </a:p>
        </p:txBody>
      </p:sp>
      <p:sp>
        <p:nvSpPr>
          <p:cNvPr id="82" name="加號 81"/>
          <p:cNvSpPr/>
          <p:nvPr/>
        </p:nvSpPr>
        <p:spPr>
          <a:xfrm>
            <a:off x="3054350" y="1900238"/>
            <a:ext cx="574675" cy="7207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3" name="加號 82"/>
          <p:cNvSpPr/>
          <p:nvPr/>
        </p:nvSpPr>
        <p:spPr>
          <a:xfrm>
            <a:off x="5573713" y="1900238"/>
            <a:ext cx="576262" cy="720725"/>
          </a:xfrm>
          <a:prstGeom prst="mathPlus">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 name="投影片編號版面配置區 44"/>
          <p:cNvSpPr>
            <a:spLocks noGrp="1"/>
          </p:cNvSpPr>
          <p:nvPr>
            <p:ph type="sldNum" sz="quarter" idx="12"/>
          </p:nvPr>
        </p:nvSpPr>
        <p:spPr/>
        <p:txBody>
          <a:bodyPr/>
          <a:lstStyle/>
          <a:p>
            <a:pPr>
              <a:defRPr/>
            </a:pPr>
            <a:fld id="{82A651CE-F122-45C4-8A6F-103902DBCD72}" type="slidenum">
              <a:rPr lang="zh-TW" altLang="en-US" smtClean="0"/>
              <a:pPr>
                <a:defRPr/>
              </a:pPr>
              <a:t>27</a:t>
            </a:fld>
            <a:endParaRPr lang="en-US" altLang="zh-TW"/>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圖表 3"/>
          <p:cNvGraphicFramePr>
            <a:graphicFrameLocks/>
          </p:cNvGraphicFramePr>
          <p:nvPr/>
        </p:nvGraphicFramePr>
        <p:xfrm>
          <a:off x="395288" y="1412875"/>
          <a:ext cx="8453437" cy="4843463"/>
        </p:xfrm>
        <a:graphic>
          <a:graphicData uri="http://schemas.openxmlformats.org/presentationml/2006/ole">
            <mc:AlternateContent xmlns:mc="http://schemas.openxmlformats.org/markup-compatibility/2006">
              <mc:Choice xmlns:v="urn:schemas-microsoft-com:vml" Requires="v">
                <p:oleObj spid="_x0000_s81923" name="Worksheet" r:id="rId5" imgW="8455885" imgH="4846740" progId="Excel.Sheet.8">
                  <p:embed/>
                </p:oleObj>
              </mc:Choice>
              <mc:Fallback>
                <p:oleObj name="Worksheet" r:id="rId5" imgW="8455885" imgH="4846740" progId="Excel.Sheet.8">
                  <p:embed/>
                  <p:pic>
                    <p:nvPicPr>
                      <p:cNvPr id="0" name="圖表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412875"/>
                        <a:ext cx="8453437" cy="4843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5" name="文字方塊 4"/>
          <p:cNvSpPr txBox="1">
            <a:spLocks noChangeArrowheads="1"/>
          </p:cNvSpPr>
          <p:nvPr/>
        </p:nvSpPr>
        <p:spPr bwMode="auto">
          <a:xfrm>
            <a:off x="0" y="4508500"/>
            <a:ext cx="723900" cy="523875"/>
          </a:xfrm>
          <a:prstGeom prst="rect">
            <a:avLst/>
          </a:prstGeom>
          <a:noFill/>
          <a:ln w="9525">
            <a:noFill/>
            <a:miter lim="800000"/>
            <a:headEnd/>
            <a:tailEnd/>
          </a:ln>
        </p:spPr>
        <p:txBody>
          <a:bodyPr wrap="none">
            <a:spAutoFit/>
          </a:bodyPr>
          <a:lstStyle/>
          <a:p>
            <a:pPr algn="ctr"/>
            <a:r>
              <a:rPr lang="zh-TW" altLang="en-US" sz="1400" b="1">
                <a:solidFill>
                  <a:srgbClr val="000000"/>
                </a:solidFill>
                <a:latin typeface="標楷體" pitchFamily="65" charset="-120"/>
                <a:ea typeface="標楷體" pitchFamily="65" charset="-120"/>
              </a:rPr>
              <a:t>人數</a:t>
            </a:r>
            <a:endParaRPr lang="en-US" altLang="zh-TW" sz="1400" b="1">
              <a:solidFill>
                <a:srgbClr val="000000"/>
              </a:solidFill>
              <a:latin typeface="標楷體" pitchFamily="65" charset="-120"/>
              <a:ea typeface="標楷體" pitchFamily="65" charset="-120"/>
            </a:endParaRPr>
          </a:p>
          <a:p>
            <a:pPr algn="ctr"/>
            <a:r>
              <a:rPr lang="en-US" altLang="zh-TW" sz="1400" b="1">
                <a:solidFill>
                  <a:srgbClr val="000000"/>
                </a:solidFill>
                <a:latin typeface="標楷體" pitchFamily="65" charset="-120"/>
                <a:ea typeface="標楷體" pitchFamily="65" charset="-120"/>
              </a:rPr>
              <a:t>(</a:t>
            </a:r>
            <a:r>
              <a:rPr lang="zh-TW" altLang="en-US" sz="1400" b="1">
                <a:solidFill>
                  <a:srgbClr val="000000"/>
                </a:solidFill>
                <a:latin typeface="標楷體" pitchFamily="65" charset="-120"/>
                <a:ea typeface="標楷體" pitchFamily="65" charset="-120"/>
              </a:rPr>
              <a:t>萬人</a:t>
            </a:r>
            <a:r>
              <a:rPr lang="en-US" altLang="zh-TW" sz="1400" b="1">
                <a:solidFill>
                  <a:srgbClr val="000000"/>
                </a:solidFill>
                <a:latin typeface="標楷體" pitchFamily="65" charset="-120"/>
                <a:ea typeface="標楷體" pitchFamily="65" charset="-120"/>
              </a:rPr>
              <a:t>)</a:t>
            </a:r>
            <a:endParaRPr lang="zh-TW" altLang="en-US" sz="1400" b="1">
              <a:solidFill>
                <a:srgbClr val="000000"/>
              </a:solidFill>
              <a:latin typeface="標楷體" pitchFamily="65" charset="-120"/>
              <a:ea typeface="標楷體" pitchFamily="65" charset="-120"/>
            </a:endParaRPr>
          </a:p>
        </p:txBody>
      </p:sp>
      <p:graphicFrame>
        <p:nvGraphicFramePr>
          <p:cNvPr id="12" name="圖表 11"/>
          <p:cNvGraphicFramePr/>
          <p:nvPr/>
        </p:nvGraphicFramePr>
        <p:xfrm>
          <a:off x="683568" y="3717032"/>
          <a:ext cx="7632848" cy="2952328"/>
        </p:xfrm>
        <a:graphic>
          <a:graphicData uri="http://schemas.openxmlformats.org/drawingml/2006/chart">
            <c:chart xmlns:c="http://schemas.openxmlformats.org/drawingml/2006/chart" xmlns:r="http://schemas.openxmlformats.org/officeDocument/2006/relationships" r:id="rId7"/>
          </a:graphicData>
        </a:graphic>
      </p:graphicFrame>
      <p:sp>
        <p:nvSpPr>
          <p:cNvPr id="11" name="標題 58"/>
          <p:cNvSpPr txBox="1">
            <a:spLocks/>
          </p:cNvSpPr>
          <p:nvPr/>
        </p:nvSpPr>
        <p:spPr>
          <a:xfrm>
            <a:off x="899490" y="260560"/>
            <a:ext cx="8244510" cy="908050"/>
          </a:xfrm>
          <a:prstGeom prst="rect">
            <a:avLst/>
          </a:prstGeom>
        </p:spPr>
        <p:txBody>
          <a:bodyPr anchor="ctr">
            <a:normAutofit/>
          </a:bodyPr>
          <a:lstStyle/>
          <a:p>
            <a:pPr algn="ctr">
              <a:defRPr/>
            </a:pPr>
            <a:r>
              <a:rPr lang="zh-TW" altLang="en-US" sz="4000" b="1" dirty="0" smtClean="0">
                <a:solidFill>
                  <a:srgbClr val="003399"/>
                </a:solidFill>
                <a:latin typeface="微軟正黑體" pitchFamily="34" charset="-120"/>
                <a:ea typeface="微軟正黑體" pitchFamily="34" charset="-120"/>
              </a:rPr>
              <a:t>弱勢民眾安心就醫方案</a:t>
            </a:r>
            <a:endParaRPr kumimoji="0" lang="zh-TW" altLang="en-US" sz="2000" dirty="0">
              <a:solidFill>
                <a:srgbClr val="003399"/>
              </a:solidFill>
              <a:latin typeface="微軟正黑體" pitchFamily="34" charset="-120"/>
              <a:ea typeface="微軟正黑體" pitchFamily="34" charset="-120"/>
              <a:cs typeface="Times New Roman" pitchFamily="18" charset="0"/>
            </a:endParaRPr>
          </a:p>
        </p:txBody>
      </p:sp>
      <p:graphicFrame>
        <p:nvGraphicFramePr>
          <p:cNvPr id="10" name="表格 9"/>
          <p:cNvGraphicFramePr>
            <a:graphicFrameLocks noGrp="1"/>
          </p:cNvGraphicFramePr>
          <p:nvPr/>
        </p:nvGraphicFramePr>
        <p:xfrm>
          <a:off x="827480" y="2564880"/>
          <a:ext cx="7489825" cy="544513"/>
        </p:xfrm>
        <a:graphic>
          <a:graphicData uri="http://schemas.openxmlformats.org/drawingml/2006/table">
            <a:tbl>
              <a:tblPr/>
              <a:tblGrid>
                <a:gridCol w="1320800"/>
                <a:gridCol w="711200"/>
                <a:gridCol w="671512"/>
                <a:gridCol w="684213"/>
                <a:gridCol w="682625"/>
                <a:gridCol w="684212"/>
                <a:gridCol w="684213"/>
                <a:gridCol w="684212"/>
                <a:gridCol w="682625"/>
                <a:gridCol w="684213"/>
              </a:tblGrid>
              <a:tr h="260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年月</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100.01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100.07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102.12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鎖卡人數</a:t>
                      </a: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a:t>
                      </a:r>
                      <a:r>
                        <a:rPr kumimoji="0" lang="zh-TW" altLang="en-US"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萬人</a:t>
                      </a: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66.2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27.8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25.4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21.9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19.6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14.8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3.7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3.7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 name="向右箭號 13"/>
          <p:cNvSpPr/>
          <p:nvPr/>
        </p:nvSpPr>
        <p:spPr>
          <a:xfrm>
            <a:off x="1979613" y="4500563"/>
            <a:ext cx="215900" cy="2159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715" name="文字方塊 14"/>
          <p:cNvSpPr txBox="1">
            <a:spLocks noChangeArrowheads="1"/>
          </p:cNvSpPr>
          <p:nvPr/>
        </p:nvSpPr>
        <p:spPr bwMode="auto">
          <a:xfrm>
            <a:off x="2051050" y="4221163"/>
            <a:ext cx="2089150" cy="646112"/>
          </a:xfrm>
          <a:prstGeom prst="rect">
            <a:avLst/>
          </a:prstGeom>
          <a:noFill/>
          <a:ln w="9525">
            <a:noFill/>
            <a:miter lim="800000"/>
            <a:headEnd/>
            <a:tailEnd/>
          </a:ln>
        </p:spPr>
        <p:txBody>
          <a:bodyPr>
            <a:spAutoFit/>
          </a:bodyPr>
          <a:lstStyle/>
          <a:p>
            <a:pPr algn="ctr"/>
            <a:r>
              <a:rPr lang="zh-TW" altLang="en-US" b="1">
                <a:solidFill>
                  <a:srgbClr val="000066"/>
                </a:solidFill>
                <a:latin typeface="標楷體" pitchFamily="65" charset="-120"/>
                <a:ea typeface="標楷體" pitchFamily="65" charset="-120"/>
              </a:rPr>
              <a:t>「弱勢民眾安心就醫方案」實施後</a:t>
            </a:r>
          </a:p>
        </p:txBody>
      </p:sp>
      <p:sp>
        <p:nvSpPr>
          <p:cNvPr id="13" name="文字方塊 12"/>
          <p:cNvSpPr txBox="1"/>
          <p:nvPr/>
        </p:nvSpPr>
        <p:spPr>
          <a:xfrm>
            <a:off x="1259540" y="3356990"/>
            <a:ext cx="6984970" cy="400110"/>
          </a:xfrm>
          <a:prstGeom prst="rect">
            <a:avLst/>
          </a:prstGeom>
          <a:noFill/>
        </p:spPr>
        <p:txBody>
          <a:bodyPr wrap="square" rtlCol="0">
            <a:spAutoFit/>
          </a:bodyPr>
          <a:lstStyle/>
          <a:p>
            <a:r>
              <a:rPr lang="zh-TW" altLang="en-US" sz="2000" b="1" dirty="0" smtClean="0">
                <a:solidFill>
                  <a:srgbClr val="FF0000"/>
                </a:solidFill>
                <a:latin typeface="微軟正黑體" pitchFamily="34" charset="-120"/>
                <a:ea typeface="微軟正黑體" pitchFamily="34" charset="-120"/>
              </a:rPr>
              <a:t>鎖卡人數由</a:t>
            </a:r>
            <a:r>
              <a:rPr lang="en-US" altLang="zh-TW" sz="2000" b="1" dirty="0" smtClean="0">
                <a:solidFill>
                  <a:srgbClr val="FF0000"/>
                </a:solidFill>
                <a:latin typeface="微軟正黑體" pitchFamily="34" charset="-120"/>
                <a:ea typeface="微軟正黑體" pitchFamily="34" charset="-120"/>
              </a:rPr>
              <a:t>99</a:t>
            </a:r>
            <a:r>
              <a:rPr lang="zh-TW" altLang="en-US" sz="2000" b="1" dirty="0" smtClean="0">
                <a:solidFill>
                  <a:srgbClr val="FF0000"/>
                </a:solidFill>
                <a:latin typeface="微軟正黑體" pitchFamily="34" charset="-120"/>
                <a:ea typeface="微軟正黑體" pitchFamily="34" charset="-120"/>
              </a:rPr>
              <a:t>年</a:t>
            </a:r>
            <a:r>
              <a:rPr lang="en-US" altLang="zh-TW" sz="2000" b="1" dirty="0" smtClean="0">
                <a:solidFill>
                  <a:srgbClr val="FF0000"/>
                </a:solidFill>
                <a:latin typeface="微軟正黑體" pitchFamily="34" charset="-120"/>
                <a:ea typeface="微軟正黑體" pitchFamily="34" charset="-120"/>
              </a:rPr>
              <a:t>7</a:t>
            </a:r>
            <a:r>
              <a:rPr lang="zh-TW" altLang="en-US" sz="2000" b="1" dirty="0" smtClean="0">
                <a:solidFill>
                  <a:srgbClr val="FF0000"/>
                </a:solidFill>
                <a:latin typeface="微軟正黑體" pitchFamily="34" charset="-120"/>
                <a:ea typeface="微軟正黑體" pitchFamily="34" charset="-120"/>
              </a:rPr>
              <a:t>月之</a:t>
            </a:r>
            <a:r>
              <a:rPr lang="en-US" altLang="zh-TW" sz="2000" b="1" dirty="0" smtClean="0">
                <a:solidFill>
                  <a:srgbClr val="FF0000"/>
                </a:solidFill>
                <a:latin typeface="微軟正黑體" pitchFamily="34" charset="-120"/>
                <a:ea typeface="微軟正黑體" pitchFamily="34" charset="-120"/>
              </a:rPr>
              <a:t>66.2</a:t>
            </a:r>
            <a:r>
              <a:rPr lang="zh-TW" altLang="en-US" sz="2000" b="1" dirty="0" smtClean="0">
                <a:solidFill>
                  <a:srgbClr val="FF0000"/>
                </a:solidFill>
                <a:latin typeface="微軟正黑體" pitchFamily="34" charset="-120"/>
                <a:ea typeface="微軟正黑體" pitchFamily="34" charset="-120"/>
              </a:rPr>
              <a:t>萬人，降至</a:t>
            </a:r>
            <a:r>
              <a:rPr lang="en-US" altLang="zh-TW" sz="2000" b="1" dirty="0" smtClean="0">
                <a:solidFill>
                  <a:srgbClr val="FF0000"/>
                </a:solidFill>
                <a:latin typeface="微軟正黑體" pitchFamily="34" charset="-120"/>
                <a:ea typeface="微軟正黑體" pitchFamily="34" charset="-120"/>
              </a:rPr>
              <a:t>102</a:t>
            </a:r>
            <a:r>
              <a:rPr lang="zh-TW" altLang="en-US" sz="2000" b="1" dirty="0" smtClean="0">
                <a:solidFill>
                  <a:srgbClr val="FF0000"/>
                </a:solidFill>
                <a:latin typeface="微軟正黑體" pitchFamily="34" charset="-120"/>
                <a:ea typeface="微軟正黑體" pitchFamily="34" charset="-120"/>
              </a:rPr>
              <a:t>年</a:t>
            </a:r>
            <a:r>
              <a:rPr lang="en-US" altLang="zh-TW" sz="2000" b="1" dirty="0" smtClean="0">
                <a:solidFill>
                  <a:srgbClr val="FF0000"/>
                </a:solidFill>
                <a:latin typeface="微軟正黑體" pitchFamily="34" charset="-120"/>
                <a:ea typeface="微軟正黑體" pitchFamily="34" charset="-120"/>
              </a:rPr>
              <a:t>12</a:t>
            </a:r>
            <a:r>
              <a:rPr lang="zh-TW" altLang="en-US" sz="2000" b="1" dirty="0" smtClean="0">
                <a:solidFill>
                  <a:srgbClr val="FF0000"/>
                </a:solidFill>
                <a:latin typeface="微軟正黑體" pitchFamily="34" charset="-120"/>
                <a:ea typeface="微軟正黑體" pitchFamily="34" charset="-120"/>
              </a:rPr>
              <a:t>月之</a:t>
            </a:r>
            <a:r>
              <a:rPr lang="en-US" altLang="zh-TW" sz="2000" b="1" dirty="0" smtClean="0">
                <a:solidFill>
                  <a:srgbClr val="FF0000"/>
                </a:solidFill>
                <a:latin typeface="微軟正黑體" pitchFamily="34" charset="-120"/>
                <a:ea typeface="微軟正黑體" pitchFamily="34" charset="-120"/>
              </a:rPr>
              <a:t>3.7</a:t>
            </a:r>
            <a:r>
              <a:rPr lang="zh-TW" altLang="en-US" sz="2000" b="1" dirty="0" smtClean="0">
                <a:solidFill>
                  <a:srgbClr val="FF0000"/>
                </a:solidFill>
                <a:latin typeface="微軟正黑體" pitchFamily="34" charset="-120"/>
                <a:ea typeface="微軟正黑體" pitchFamily="34" charset="-120"/>
              </a:rPr>
              <a:t>萬人</a:t>
            </a:r>
            <a:endParaRPr lang="zh-TW" altLang="en-US" sz="2000" b="1" dirty="0">
              <a:solidFill>
                <a:srgbClr val="FF0000"/>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文字方塊"/>
          <p:cNvSpPr>
            <a:spLocks noGrp="1"/>
          </p:cNvSpPr>
          <p:nvPr>
            <p:ph type="title" idx="4294967295"/>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766"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29</a:t>
            </a:fld>
            <a:endParaRPr lang="zh-TW" altLang="en-US" sz="1200">
              <a:solidFill>
                <a:srgbClr val="898989"/>
              </a:solidFill>
              <a:latin typeface="Calibri" charset="0"/>
              <a:ea typeface="新細明體" pitchFamily="18" charset="-120"/>
              <a:cs typeface="新細明體" pitchFamily="18" charset="-120"/>
            </a:endParaRPr>
          </a:p>
        </p:txBody>
      </p:sp>
      <p:sp>
        <p:nvSpPr>
          <p:cNvPr id="767" name="矩形"/>
          <p:cNvSpPr>
            <a:spLocks/>
          </p:cNvSpPr>
          <p:nvPr/>
        </p:nvSpPr>
        <p:spPr>
          <a:xfrm>
            <a:off x="539552" y="2564903"/>
            <a:ext cx="6272871"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dirty="0" smtClean="0">
                <a:solidFill>
                  <a:srgbClr val="003399"/>
                </a:solidFill>
                <a:latin typeface="微軟正黑體" pitchFamily="34" charset="-120"/>
                <a:ea typeface="微軟正黑體" pitchFamily="34" charset="-120"/>
                <a:cs typeface="新細明體" pitchFamily="18" charset="-120"/>
              </a:rPr>
              <a:t>近年來全民健保</a:t>
            </a:r>
            <a:r>
              <a:rPr lang="zh-TW" altLang="en-US" sz="4400" b="1" dirty="0">
                <a:solidFill>
                  <a:srgbClr val="003399"/>
                </a:solidFill>
                <a:latin typeface="微軟正黑體" pitchFamily="34" charset="-120"/>
                <a:ea typeface="微軟正黑體" pitchFamily="34" charset="-120"/>
                <a:cs typeface="新細明體" pitchFamily="18" charset="-120"/>
              </a:rPr>
              <a:t>工作重點</a:t>
            </a:r>
            <a:endParaRPr lang="zh-TW" altLang="en-US" sz="2800" b="1" dirty="0">
              <a:solidFill>
                <a:srgbClr val="003399"/>
              </a:solidFill>
              <a:latin typeface="微軟正黑體" pitchFamily="34" charset="-120"/>
              <a:ea typeface="微軟正黑體" pitchFamily="34" charset="-120"/>
              <a:cs typeface="新細明體" pitchFamily="18" charset="-120"/>
            </a:endParaRPr>
          </a:p>
        </p:txBody>
      </p:sp>
      <p:sp>
        <p:nvSpPr>
          <p:cNvPr id="768"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11531171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a:t>
            </a:fld>
            <a:endParaRPr lang="zh-TW" altLang="en-US" sz="1200">
              <a:solidFill>
                <a:srgbClr val="898989"/>
              </a:solidFill>
              <a:latin typeface="Calibri" charset="0"/>
              <a:ea typeface="新細明體" pitchFamily="18" charset="-120"/>
              <a:cs typeface="新細明體" pitchFamily="18" charset="-120"/>
            </a:endParaRPr>
          </a:p>
        </p:txBody>
      </p:sp>
      <p:sp>
        <p:nvSpPr>
          <p:cNvPr id="41" name="矩形"/>
          <p:cNvSpPr>
            <a:spLocks/>
          </p:cNvSpPr>
          <p:nvPr/>
        </p:nvSpPr>
        <p:spPr>
          <a:xfrm>
            <a:off x="0" y="2523339"/>
            <a:ext cx="6264696" cy="769441"/>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新細明體" pitchFamily="18" charset="-120"/>
              </a:rPr>
              <a:t>全民健康保險介紹</a:t>
            </a:r>
          </a:p>
        </p:txBody>
      </p:sp>
      <p:sp>
        <p:nvSpPr>
          <p:cNvPr id="42" name="矩形"/>
          <p:cNvSpPr>
            <a:spLocks/>
          </p:cNvSpPr>
          <p:nvPr/>
        </p:nvSpPr>
        <p:spPr>
          <a:xfrm>
            <a:off x="14714" y="3356992"/>
            <a:ext cx="7056000" cy="144016"/>
          </a:xfrm>
          <a:prstGeom prst="rect">
            <a:avLst/>
          </a:prstGeom>
          <a:solidFill>
            <a:srgbClr val="C2D69A"/>
          </a:solidFill>
          <a:ln w="25400" cmpd="sng">
            <a:solidFill>
              <a:srgbClr val="C2D69A"/>
            </a:solidFill>
            <a:prstDash val="solid"/>
            <a:miter/>
          </a:ln>
        </p:spPr>
      </p:sp>
    </p:spTree>
    <p:extLst>
      <p:ext uri="{BB962C8B-B14F-4D97-AF65-F5344CB8AC3E}">
        <p14:creationId xmlns:p14="http://schemas.microsoft.com/office/powerpoint/2010/main" val="15670471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文字方塊"/>
          <p:cNvSpPr>
            <a:spLocks noGrp="1"/>
          </p:cNvSpPr>
          <p:nvPr>
            <p:ph type="title" idx="4294967295"/>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770"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30</a:t>
            </a:fld>
            <a:endParaRPr lang="zh-TW" altLang="en-US" sz="1200">
              <a:solidFill>
                <a:srgbClr val="898989"/>
              </a:solidFill>
              <a:latin typeface="Calibri" charset="0"/>
              <a:ea typeface="新細明體" pitchFamily="18" charset="-120"/>
              <a:cs typeface="新細明體" pitchFamily="18" charset="-120"/>
            </a:endParaRPr>
          </a:p>
        </p:txBody>
      </p:sp>
      <p:sp>
        <p:nvSpPr>
          <p:cNvPr id="771" name="矩形"/>
          <p:cNvSpPr>
            <a:spLocks/>
          </p:cNvSpPr>
          <p:nvPr/>
        </p:nvSpPr>
        <p:spPr>
          <a:xfrm>
            <a:off x="3203848" y="2492895"/>
            <a:ext cx="2441694"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便民措施</a:t>
            </a:r>
            <a:endParaRPr lang="zh-TW" altLang="en-US" sz="2800" b="1">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772"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23474092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文字方塊"/>
          <p:cNvSpPr>
            <a:spLocks noGrp="1"/>
          </p:cNvSpPr>
          <p:nvPr>
            <p:ph type="title" idx="4294967295"/>
          </p:nvPr>
        </p:nvSpPr>
        <p:spPr>
          <a:xfrm>
            <a:off x="1835696" y="188639"/>
            <a:ext cx="663508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申辦健保免檢附戶籍謄本</a:t>
            </a:r>
          </a:p>
        </p:txBody>
      </p:sp>
      <p:sp>
        <p:nvSpPr>
          <p:cNvPr id="774" name="文字方塊"/>
          <p:cNvSpPr>
            <a:spLocks noGrp="1"/>
          </p:cNvSpPr>
          <p:nvPr>
            <p:ph type="body" idx="4294967295"/>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3200">
                <a:solidFill>
                  <a:schemeClr val="tx1"/>
                </a:solidFill>
                <a:latin typeface="微軟正黑體" pitchFamily="34" charset="-120"/>
                <a:ea typeface="微軟正黑體" pitchFamily="34" charset="-120"/>
                <a:cs typeface="Times New Roman" charset="0"/>
              </a:rPr>
              <a:t>為簡政便民，提升政府服務效能，讓民眾辦理各項事務更簡便，於</a:t>
            </a:r>
            <a:r>
              <a:rPr lang="en-US" altLang="zh-TW" sz="3200">
                <a:solidFill>
                  <a:schemeClr val="tx1"/>
                </a:solidFill>
                <a:latin typeface="微軟正黑體" pitchFamily="34" charset="-120"/>
                <a:ea typeface="微軟正黑體" pitchFamily="34" charset="-120"/>
                <a:cs typeface="Times New Roman" charset="0"/>
              </a:rPr>
              <a:t>102</a:t>
            </a:r>
            <a:r>
              <a:rPr lang="zh-TW" altLang="en-US" sz="3200">
                <a:solidFill>
                  <a:schemeClr val="tx1"/>
                </a:solidFill>
                <a:latin typeface="微軟正黑體" pitchFamily="34" charset="-120"/>
                <a:ea typeface="微軟正黑體" pitchFamily="34" charset="-120"/>
                <a:cs typeface="Times New Roman" charset="0"/>
              </a:rPr>
              <a:t>年</a:t>
            </a:r>
            <a:r>
              <a:rPr lang="en-US" altLang="zh-TW" sz="3200">
                <a:solidFill>
                  <a:schemeClr val="tx1"/>
                </a:solidFill>
                <a:latin typeface="微軟正黑體" pitchFamily="34" charset="-120"/>
                <a:ea typeface="微軟正黑體" pitchFamily="34" charset="-120"/>
                <a:cs typeface="Times New Roman" charset="0"/>
              </a:rPr>
              <a:t>8</a:t>
            </a:r>
            <a:r>
              <a:rPr lang="zh-TW" altLang="en-US" sz="3200">
                <a:solidFill>
                  <a:schemeClr val="tx1"/>
                </a:solidFill>
                <a:latin typeface="微軟正黑體" pitchFamily="34" charset="-120"/>
                <a:ea typeface="微軟正黑體" pitchFamily="34" charset="-120"/>
                <a:cs typeface="Times New Roman" charset="0"/>
              </a:rPr>
              <a:t>月</a:t>
            </a:r>
            <a:r>
              <a:rPr lang="en-US" altLang="zh-TW" sz="3200">
                <a:solidFill>
                  <a:schemeClr val="tx1"/>
                </a:solidFill>
                <a:latin typeface="微軟正黑體" pitchFamily="34" charset="-120"/>
                <a:ea typeface="微軟正黑體" pitchFamily="34" charset="-120"/>
                <a:cs typeface="Times New Roman" charset="0"/>
              </a:rPr>
              <a:t>15</a:t>
            </a:r>
            <a:r>
              <a:rPr lang="zh-TW" altLang="en-US" sz="3200">
                <a:solidFill>
                  <a:schemeClr val="tx1"/>
                </a:solidFill>
                <a:latin typeface="微軟正黑體" pitchFamily="34" charset="-120"/>
                <a:ea typeface="微軟正黑體" pitchFamily="34" charset="-120"/>
                <a:cs typeface="Times New Roman" charset="0"/>
              </a:rPr>
              <a:t>日起民眾辦理各項投、退保案件時，均不需要檢附戶籍謄本。</a:t>
            </a:r>
            <a:endParaRPr lang="en-US" altLang="zh-TW" sz="3200">
              <a:solidFill>
                <a:schemeClr val="tx1"/>
              </a:solidFill>
              <a:latin typeface="微軟正黑體" pitchFamily="34" charset="-120"/>
              <a:ea typeface="微軟正黑體" pitchFamily="34" charset="-120"/>
              <a:cs typeface="Times New Roman" charset="0"/>
            </a:endParaRPr>
          </a:p>
          <a:p>
            <a:pPr marL="342900" indent="-342900" algn="just">
              <a:lnSpc>
                <a:spcPct val="100000"/>
              </a:lnSpc>
              <a:spcBef>
                <a:spcPct val="20000"/>
              </a:spcBef>
              <a:spcAft>
                <a:spcPts val="0"/>
              </a:spcAft>
              <a:buFont typeface="Wingdings" pitchFamily="2" charset="2"/>
              <a:buChar char="u"/>
            </a:pPr>
            <a:r>
              <a:rPr lang="zh-TW" altLang="en-US" sz="3200">
                <a:solidFill>
                  <a:schemeClr val="tx1"/>
                </a:solidFill>
                <a:latin typeface="微軟正黑體" pitchFamily="34" charset="-120"/>
                <a:ea typeface="微軟正黑體" pitchFamily="34" charset="-120"/>
                <a:cs typeface="Times New Roman" charset="0"/>
              </a:rPr>
              <a:t>健保署主動連結內政部戶籍資料來確認民眾投保資格，省去民眾為申請戶籍謄本的奔波。</a:t>
            </a:r>
          </a:p>
        </p:txBody>
      </p:sp>
      <p:sp>
        <p:nvSpPr>
          <p:cNvPr id="775"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31</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275510662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文字方塊"/>
          <p:cNvSpPr>
            <a:spLocks noGrp="1"/>
          </p:cNvSpPr>
          <p:nvPr>
            <p:ph type="title" idx="4294967295"/>
          </p:nvPr>
        </p:nvSpPr>
        <p:spPr>
          <a:xfrm>
            <a:off x="1897359" y="116632"/>
            <a:ext cx="6635080" cy="1142999"/>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just">
              <a:lnSpc>
                <a:spcPct val="100000"/>
              </a:lnSpc>
              <a:spcBef>
                <a:spcPts val="0"/>
              </a:spcBef>
              <a:spcAft>
                <a:spcPts val="0"/>
              </a:spcAft>
              <a:buNone/>
            </a:pPr>
            <a:r>
              <a:rPr lang="zh-TW" altLang="en-US" sz="2800" b="1">
                <a:solidFill>
                  <a:srgbClr val="003399"/>
                </a:solidFill>
                <a:latin typeface="微軟正黑體" pitchFamily="34" charset="-120"/>
                <a:ea typeface="微軟正黑體" pitchFamily="34" charset="-120"/>
                <a:cs typeface="Times New Roman" charset="0"/>
              </a:rPr>
              <a:t>新生嬰兒出生通報戶籍登記及申請參加健保與健保卡之跨機關單一窗口作業</a:t>
            </a:r>
          </a:p>
        </p:txBody>
      </p:sp>
      <p:sp>
        <p:nvSpPr>
          <p:cNvPr id="777" name="文字方塊"/>
          <p:cNvSpPr>
            <a:spLocks noGrp="1"/>
          </p:cNvSpPr>
          <p:nvPr>
            <p:ph type="body" idx="4294967295"/>
          </p:nvPr>
        </p:nvSpPr>
        <p:spPr>
          <a:xfrm>
            <a:off x="457200" y="1556792"/>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2800">
                <a:solidFill>
                  <a:schemeClr val="tx1"/>
                </a:solidFill>
                <a:latin typeface="微軟正黑體" pitchFamily="34" charset="-120"/>
                <a:ea typeface="微軟正黑體" pitchFamily="34" charset="-120"/>
                <a:cs typeface="Times New Roman" charset="0"/>
              </a:rPr>
              <a:t>由內政部戶政司及衛生福利部國民健康署、中央健康保險署，共同推動本便民服務。</a:t>
            </a:r>
            <a:endParaRPr lang="en-US" altLang="zh-TW" sz="2800">
              <a:solidFill>
                <a:schemeClr val="tx1"/>
              </a:solidFill>
              <a:latin typeface="微軟正黑體" pitchFamily="34" charset="-120"/>
              <a:ea typeface="微軟正黑體" pitchFamily="34" charset="-120"/>
              <a:cs typeface="Times New Roman" charset="0"/>
            </a:endParaRPr>
          </a:p>
          <a:p>
            <a:pPr marL="342900" indent="-342900" algn="just">
              <a:lnSpc>
                <a:spcPct val="100000"/>
              </a:lnSpc>
              <a:spcBef>
                <a:spcPct val="20000"/>
              </a:spcBef>
              <a:spcAft>
                <a:spcPts val="0"/>
              </a:spcAft>
              <a:buFont typeface="Wingdings" pitchFamily="2" charset="2"/>
              <a:buChar char="u"/>
            </a:pPr>
            <a:r>
              <a:rPr lang="zh-TW" altLang="en-US" sz="2800">
                <a:solidFill>
                  <a:schemeClr val="tx1"/>
                </a:solidFill>
                <a:latin typeface="微軟正黑體" pitchFamily="34" charset="-120"/>
                <a:ea typeface="微軟正黑體" pitchFamily="34" charset="-120"/>
                <a:cs typeface="Times New Roman" charset="0"/>
              </a:rPr>
              <a:t>新生兒出生後，生產醫療院所將會徵詢家長，選擇新生兒要依附父親或母親投保，並是否同意製作無照片健保卡，醫療院所就會一起輸入出生通報系統，待戶政事務所接獲出生證明後，健保署即可依產科醫療院所登記的資料，辦理健保投保和製作健保卡，並寄送至指定地址。</a:t>
            </a:r>
          </a:p>
        </p:txBody>
      </p:sp>
      <p:sp>
        <p:nvSpPr>
          <p:cNvPr id="778"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32</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25671087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文字方塊"/>
          <p:cNvSpPr>
            <a:spLocks noGrp="1"/>
          </p:cNvSpPr>
          <p:nvPr>
            <p:ph type="title" idx="4294967295"/>
          </p:nvPr>
        </p:nvSpPr>
        <p:spPr>
          <a:xfrm>
            <a:off x="1115616" y="188639"/>
            <a:ext cx="77152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3600" b="1">
                <a:solidFill>
                  <a:srgbClr val="003399"/>
                </a:solidFill>
                <a:latin typeface="微軟正黑體" pitchFamily="34" charset="-120"/>
                <a:ea typeface="微軟正黑體" pitchFamily="34" charset="-120"/>
                <a:cs typeface="Times New Roman" charset="0"/>
              </a:rPr>
              <a:t>多憑證網路承保作業平臺服務項目</a:t>
            </a:r>
          </a:p>
        </p:txBody>
      </p:sp>
      <p:sp>
        <p:nvSpPr>
          <p:cNvPr id="780" name="文字方塊"/>
          <p:cNvSpPr>
            <a:spLocks noGrp="1"/>
          </p:cNvSpPr>
          <p:nvPr>
            <p:ph type="body" idx="4294967295"/>
          </p:nvPr>
        </p:nvSpPr>
        <p:spPr>
          <a:xfrm>
            <a:off x="467544" y="1484784"/>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2400">
                <a:solidFill>
                  <a:schemeClr val="tx1"/>
                </a:solidFill>
                <a:latin typeface="微軟正黑體" pitchFamily="34" charset="-120"/>
                <a:ea typeface="微軟正黑體" pitchFamily="34" charset="-120"/>
                <a:cs typeface="Times New Roman" charset="0"/>
              </a:rPr>
              <a:t>可利用政府機關核發的各項憑證（工商、政府機關、醫事機構、組織團體及自然人憑證），辦理以下服務項目：</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投保單位申報勞健保（含三合一；二合一工、農、漁會亦適用）異動資料。</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投保單位單獨申報健保異動。</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投保單位申辦代辦第六類第二目地區人口。</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投保單位申報健保異動資料媒體上傳作業及申報資料表格列印。</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投保單位異動資料、繳款情形、未繳保費等查詢及申辦單位基本資料變更。</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投保單位各類明細表申請及下載。</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投保單位電子繳款單申請及查詢。</a:t>
            </a:r>
          </a:p>
          <a:p>
            <a:pPr marL="742950" lvl="1" indent="-285750" algn="just">
              <a:lnSpc>
                <a:spcPct val="100000"/>
              </a:lnSpc>
              <a:spcBef>
                <a:spcPct val="20000"/>
              </a:spcBef>
              <a:spcAft>
                <a:spcPts val="0"/>
              </a:spcAft>
              <a:buFont typeface="Wingdings" pitchFamily="2" charset="2"/>
              <a:buChar char="ü"/>
            </a:pPr>
            <a:r>
              <a:rPr lang="zh-TW" altLang="en-US" sz="2000">
                <a:solidFill>
                  <a:schemeClr val="tx1"/>
                </a:solidFill>
                <a:latin typeface="微軟正黑體" pitchFamily="34" charset="-120"/>
                <a:ea typeface="微軟正黑體" pitchFamily="34" charset="-120"/>
                <a:cs typeface="Times New Roman" charset="0"/>
              </a:rPr>
              <a:t>投保單位保費繳納證明申請及列印。</a:t>
            </a:r>
            <a:endParaRPr lang="zh-TW" altLang="en-US" sz="2400">
              <a:solidFill>
                <a:schemeClr val="tx1"/>
              </a:solidFill>
              <a:latin typeface="微軟正黑體" pitchFamily="34" charset="-120"/>
              <a:ea typeface="微軟正黑體" pitchFamily="34" charset="-120"/>
              <a:cs typeface="Times New Roman" charset="0"/>
            </a:endParaRPr>
          </a:p>
          <a:p>
            <a:pPr marL="342900" indent="-342900" algn="l">
              <a:lnSpc>
                <a:spcPct val="100000"/>
              </a:lnSpc>
              <a:spcBef>
                <a:spcPct val="20000"/>
              </a:spcBef>
              <a:spcAft>
                <a:spcPts val="0"/>
              </a:spcAft>
              <a:buFont typeface="Arial" pitchFamily="34" charset="0"/>
              <a:buChar char="•"/>
            </a:pPr>
            <a:endParaRPr lang="zh-TW" altLang="en-US" sz="3200">
              <a:solidFill>
                <a:schemeClr val="tx1"/>
              </a:solidFill>
              <a:latin typeface="Calibri" charset="0"/>
              <a:ea typeface="新細明體" pitchFamily="18" charset="-120"/>
              <a:cs typeface="Times New Roman" charset="0"/>
            </a:endParaRPr>
          </a:p>
        </p:txBody>
      </p:sp>
      <p:sp>
        <p:nvSpPr>
          <p:cNvPr id="781"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33</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39163616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文字方塊"/>
          <p:cNvSpPr>
            <a:spLocks noGrp="1"/>
          </p:cNvSpPr>
          <p:nvPr>
            <p:ph type="title" idx="4294967295"/>
          </p:nvPr>
        </p:nvSpPr>
        <p:spPr>
          <a:xfrm>
            <a:off x="1547664" y="188639"/>
            <a:ext cx="6923112"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000" b="1">
                <a:solidFill>
                  <a:srgbClr val="003399"/>
                </a:solidFill>
                <a:latin typeface="微軟正黑體" pitchFamily="34" charset="-120"/>
                <a:ea typeface="微軟正黑體" pitchFamily="34" charset="-120"/>
                <a:cs typeface="Times New Roman" charset="0"/>
              </a:rPr>
              <a:t>健保扣繳明細申報作業免憑證</a:t>
            </a:r>
          </a:p>
        </p:txBody>
      </p:sp>
      <p:sp>
        <p:nvSpPr>
          <p:cNvPr id="783" name="文字方塊"/>
          <p:cNvSpPr>
            <a:spLocks noGrp="1"/>
          </p:cNvSpPr>
          <p:nvPr>
            <p:ph type="body" idx="4294967295"/>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2800" dirty="0">
                <a:solidFill>
                  <a:schemeClr val="tx1"/>
                </a:solidFill>
                <a:latin typeface="微軟正黑體" pitchFamily="34" charset="-120"/>
                <a:ea typeface="微軟正黑體" pitchFamily="34" charset="-120"/>
                <a:cs typeface="Times New Roman" charset="0"/>
              </a:rPr>
              <a:t>過去扣費單位若要使用網路申報補充保險費，必須使用政府發給的電子憑證，產生明細資料檔案後傳送到健保署，方完成申報作業。</a:t>
            </a:r>
            <a:endParaRPr lang="en-US" altLang="zh-TW" sz="2800" dirty="0">
              <a:solidFill>
                <a:schemeClr val="tx1"/>
              </a:solidFill>
              <a:latin typeface="微軟正黑體" pitchFamily="34" charset="-120"/>
              <a:ea typeface="微軟正黑體" pitchFamily="34" charset="-120"/>
              <a:cs typeface="Times New Roman" charset="0"/>
            </a:endParaRPr>
          </a:p>
          <a:p>
            <a:pPr marL="342900" indent="-342900" algn="l">
              <a:lnSpc>
                <a:spcPct val="100000"/>
              </a:lnSpc>
              <a:spcBef>
                <a:spcPct val="20000"/>
              </a:spcBef>
              <a:spcAft>
                <a:spcPts val="0"/>
              </a:spcAft>
              <a:buFont typeface="Wingdings" pitchFamily="2" charset="2"/>
              <a:buChar char="u"/>
            </a:pPr>
            <a:r>
              <a:rPr lang="zh-TW" altLang="en-US" sz="2800" dirty="0">
                <a:solidFill>
                  <a:schemeClr val="tx1"/>
                </a:solidFill>
                <a:latin typeface="微軟正黑體" pitchFamily="34" charset="-120"/>
                <a:ea typeface="微軟正黑體" pitchFamily="34" charset="-120"/>
                <a:cs typeface="Times New Roman" charset="0"/>
              </a:rPr>
              <a:t>除使用憑證申報以外，健保署於網站上再提供「網路免使用憑證」專區，扣費單位免使用任何憑證亦可利用網路進行申報各類所得扣繳補充保險費。並於申報三個工作</a:t>
            </a:r>
            <a:r>
              <a:rPr lang="zh-TW" altLang="en-US" sz="2800" dirty="0" smtClean="0">
                <a:solidFill>
                  <a:schemeClr val="tx1"/>
                </a:solidFill>
                <a:latin typeface="微軟正黑體" pitchFamily="34" charset="-120"/>
                <a:ea typeface="微軟正黑體" pitchFamily="34" charset="-120"/>
                <a:cs typeface="Times New Roman" charset="0"/>
              </a:rPr>
              <a:t>天內，</a:t>
            </a:r>
            <a:r>
              <a:rPr lang="zh-TW" altLang="en-US" sz="2800" dirty="0">
                <a:solidFill>
                  <a:schemeClr val="tx1"/>
                </a:solidFill>
                <a:latin typeface="微軟正黑體" pitchFamily="34" charset="-120"/>
                <a:ea typeface="微軟正黑體" pitchFamily="34" charset="-120"/>
                <a:cs typeface="Times New Roman" charset="0"/>
              </a:rPr>
              <a:t>即可查詢申報結果。</a:t>
            </a:r>
          </a:p>
          <a:p>
            <a:pPr marL="342900" indent="-342900" algn="just">
              <a:lnSpc>
                <a:spcPct val="100000"/>
              </a:lnSpc>
              <a:spcBef>
                <a:spcPct val="20000"/>
              </a:spcBef>
              <a:spcAft>
                <a:spcPts val="0"/>
              </a:spcAft>
              <a:buFont typeface="Wingdings" pitchFamily="2" charset="2"/>
              <a:buChar char="u"/>
            </a:pPr>
            <a:endParaRPr lang="zh-TW" altLang="en-US" sz="2800" dirty="0">
              <a:solidFill>
                <a:schemeClr val="tx1"/>
              </a:solidFill>
              <a:latin typeface="微軟正黑體" pitchFamily="34" charset="-120"/>
              <a:ea typeface="微軟正黑體" pitchFamily="34" charset="-120"/>
              <a:cs typeface="Times New Roman" charset="0"/>
            </a:endParaRPr>
          </a:p>
        </p:txBody>
      </p:sp>
      <p:sp>
        <p:nvSpPr>
          <p:cNvPr id="784"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34</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27920342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文字方塊"/>
          <p:cNvSpPr>
            <a:spLocks noGrp="1"/>
          </p:cNvSpPr>
          <p:nvPr>
            <p:ph type="title" idx="4294967295"/>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786"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35</a:t>
            </a:fld>
            <a:endParaRPr lang="zh-TW" altLang="en-US" sz="1200">
              <a:solidFill>
                <a:srgbClr val="898989"/>
              </a:solidFill>
              <a:latin typeface="Calibri" charset="0"/>
              <a:ea typeface="新細明體" pitchFamily="18" charset="-120"/>
              <a:cs typeface="新細明體" pitchFamily="18" charset="-120"/>
            </a:endParaRPr>
          </a:p>
        </p:txBody>
      </p:sp>
      <p:sp>
        <p:nvSpPr>
          <p:cNvPr id="787" name="矩形"/>
          <p:cNvSpPr>
            <a:spLocks/>
          </p:cNvSpPr>
          <p:nvPr/>
        </p:nvSpPr>
        <p:spPr>
          <a:xfrm>
            <a:off x="1907704" y="2492895"/>
            <a:ext cx="4698722"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珍惜健保醫療資源</a:t>
            </a:r>
            <a:endParaRPr lang="zh-TW" altLang="en-US" sz="2800" b="1">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788"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17517438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文字方塊"/>
          <p:cNvSpPr>
            <a:spLocks noGrp="1"/>
          </p:cNvSpPr>
          <p:nvPr>
            <p:ph type="title" idx="4294967295"/>
          </p:nvPr>
        </p:nvSpPr>
        <p:spPr>
          <a:xfrm>
            <a:off x="1907704" y="1124744"/>
            <a:ext cx="6131023" cy="432048"/>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b="1" dirty="0" smtClean="0">
                <a:solidFill>
                  <a:srgbClr val="003399"/>
                </a:solidFill>
                <a:latin typeface="微軟正黑體" pitchFamily="34" charset="-120"/>
                <a:ea typeface="微軟正黑體" pitchFamily="34" charset="-120"/>
                <a:cs typeface="Times New Roman" charset="0"/>
              </a:rPr>
              <a:t>建置</a:t>
            </a:r>
            <a:r>
              <a:rPr lang="zh-TW" altLang="en-US" sz="4400" b="1" dirty="0" smtClean="0">
                <a:solidFill>
                  <a:srgbClr val="003399"/>
                </a:solidFill>
                <a:latin typeface="微軟正黑體" pitchFamily="34" charset="-120"/>
                <a:ea typeface="微軟正黑體" pitchFamily="34" charset="-120"/>
                <a:cs typeface="Times New Roman" charset="0"/>
              </a:rPr>
              <a:t>雲端</a:t>
            </a:r>
            <a:r>
              <a:rPr lang="zh-TW" altLang="en-US" sz="4400" b="1" dirty="0">
                <a:solidFill>
                  <a:srgbClr val="003399"/>
                </a:solidFill>
                <a:latin typeface="微軟正黑體" pitchFamily="34" charset="-120"/>
                <a:ea typeface="微軟正黑體" pitchFamily="34" charset="-120"/>
                <a:cs typeface="Times New Roman" charset="0"/>
              </a:rPr>
              <a:t>藥歷</a:t>
            </a:r>
            <a:r>
              <a:rPr lang="zh-TW" altLang="en-US" sz="4400" b="1" dirty="0" smtClean="0">
                <a:solidFill>
                  <a:srgbClr val="003399"/>
                </a:solidFill>
                <a:latin typeface="微軟正黑體" pitchFamily="34" charset="-120"/>
                <a:ea typeface="微軟正黑體" pitchFamily="34" charset="-120"/>
                <a:cs typeface="Times New Roman" charset="0"/>
              </a:rPr>
              <a:t>檔</a:t>
            </a:r>
            <a:r>
              <a:rPr lang="zh-TW" altLang="en-US" sz="4400" b="1" dirty="0">
                <a:solidFill>
                  <a:srgbClr val="003399"/>
                </a:solidFill>
                <a:latin typeface="微軟正黑體" pitchFamily="34" charset="-120"/>
                <a:ea typeface="微軟正黑體" pitchFamily="34" charset="-120"/>
                <a:cs typeface="Times New Roman" charset="0"/>
              </a:rPr>
              <a:t/>
            </a:r>
            <a:br>
              <a:rPr lang="zh-TW" altLang="en-US" sz="4400" b="1" dirty="0">
                <a:solidFill>
                  <a:srgbClr val="003399"/>
                </a:solidFill>
                <a:latin typeface="微軟正黑體" pitchFamily="34" charset="-120"/>
                <a:ea typeface="微軟正黑體" pitchFamily="34" charset="-120"/>
                <a:cs typeface="Times New Roman" charset="0"/>
              </a:rPr>
            </a:br>
            <a:r>
              <a:rPr lang="zh-TW" altLang="en-US" sz="2800" b="1" dirty="0">
                <a:solidFill>
                  <a:srgbClr val="003399"/>
                </a:solidFill>
                <a:latin typeface="微軟正黑體" pitchFamily="34" charset="-120"/>
                <a:ea typeface="微軟正黑體" pitchFamily="34" charset="-120"/>
                <a:cs typeface="Times New Roman" charset="0"/>
              </a:rPr>
              <a:t/>
            </a:r>
            <a:br>
              <a:rPr lang="zh-TW" altLang="en-US" sz="2800" b="1" dirty="0">
                <a:solidFill>
                  <a:srgbClr val="003399"/>
                </a:solidFill>
                <a:latin typeface="微軟正黑體" pitchFamily="34" charset="-120"/>
                <a:ea typeface="微軟正黑體" pitchFamily="34" charset="-120"/>
                <a:cs typeface="Times New Roman" charset="0"/>
              </a:rPr>
            </a:br>
            <a:endParaRPr lang="zh-TW" altLang="en-US" sz="4400" dirty="0">
              <a:solidFill>
                <a:srgbClr val="003399"/>
              </a:solidFill>
              <a:latin typeface="微軟正黑體" pitchFamily="34" charset="-120"/>
              <a:ea typeface="微軟正黑體" pitchFamily="34" charset="-120"/>
              <a:cs typeface="Times New Roman" charset="0"/>
            </a:endParaRPr>
          </a:p>
        </p:txBody>
      </p:sp>
      <p:sp>
        <p:nvSpPr>
          <p:cNvPr id="790" name="文字方塊"/>
          <p:cNvSpPr>
            <a:spLocks noGrp="1"/>
          </p:cNvSpPr>
          <p:nvPr>
            <p:ph type="body" idx="4294967295"/>
          </p:nvPr>
        </p:nvSpPr>
        <p:spPr>
          <a:xfrm>
            <a:off x="971600" y="1844824"/>
            <a:ext cx="7632848"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2800" dirty="0">
                <a:solidFill>
                  <a:schemeClr val="tx1"/>
                </a:solidFill>
                <a:latin typeface="微軟正黑體" pitchFamily="34" charset="-120"/>
                <a:ea typeface="微軟正黑體" pitchFamily="34" charset="-120"/>
                <a:cs typeface="Times New Roman" charset="0"/>
              </a:rPr>
              <a:t>為了減少病人重複用藥、降低藥品交互作用等情形，並提升用藥安全及品質，建置「健保雲端藥歷系統」，供醫院醫師、藥師即時線上查詢病患用藥紀錄。</a:t>
            </a:r>
            <a:endParaRPr lang="en-US" altLang="zh-TW" sz="2800" dirty="0">
              <a:solidFill>
                <a:schemeClr val="tx1"/>
              </a:solidFill>
              <a:latin typeface="微軟正黑體" pitchFamily="34" charset="-120"/>
              <a:ea typeface="微軟正黑體" pitchFamily="34" charset="-120"/>
              <a:cs typeface="Times New Roman" charset="0"/>
            </a:endParaRPr>
          </a:p>
          <a:p>
            <a:pPr marL="0" indent="0" algn="just">
              <a:lnSpc>
                <a:spcPct val="100000"/>
              </a:lnSpc>
              <a:spcBef>
                <a:spcPct val="20000"/>
              </a:spcBef>
              <a:spcAft>
                <a:spcPts val="0"/>
              </a:spcAft>
              <a:buNone/>
            </a:pPr>
            <a:endParaRPr lang="zh-TW" altLang="en-US" sz="2800" dirty="0">
              <a:solidFill>
                <a:schemeClr val="tx1"/>
              </a:solidFill>
              <a:latin typeface="微軟正黑體" pitchFamily="34" charset="-120"/>
              <a:ea typeface="微軟正黑體" pitchFamily="34" charset="-120"/>
              <a:cs typeface="Times New Roman" charset="0"/>
            </a:endParaRPr>
          </a:p>
        </p:txBody>
      </p:sp>
      <p:sp>
        <p:nvSpPr>
          <p:cNvPr id="791"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36</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39011745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文字方塊"/>
          <p:cNvSpPr>
            <a:spLocks noGrp="1"/>
          </p:cNvSpPr>
          <p:nvPr>
            <p:ph type="title" idx="4294967295"/>
          </p:nvPr>
        </p:nvSpPr>
        <p:spPr>
          <a:xfrm>
            <a:off x="1763688" y="260648"/>
            <a:ext cx="6779096"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r>
              <a:rPr lang="zh-TW" altLang="en-US" b="1" dirty="0" smtClean="0">
                <a:solidFill>
                  <a:srgbClr val="003399"/>
                </a:solidFill>
                <a:latin typeface="微軟正黑體" pitchFamily="34" charset="-120"/>
                <a:ea typeface="微軟正黑體" pitchFamily="34" charset="-120"/>
                <a:cs typeface="Times New Roman" charset="0"/>
              </a:rPr>
              <a:t>建置自費</a:t>
            </a:r>
            <a:r>
              <a:rPr lang="zh-TW" altLang="en-US" sz="4400" b="1" dirty="0">
                <a:solidFill>
                  <a:srgbClr val="003399"/>
                </a:solidFill>
                <a:latin typeface="微軟正黑體" pitchFamily="34" charset="-120"/>
                <a:ea typeface="微軟正黑體" pitchFamily="34" charset="-120"/>
                <a:cs typeface="Times New Roman" charset="0"/>
              </a:rPr>
              <a:t>特材比價</a:t>
            </a:r>
            <a:r>
              <a:rPr lang="zh-TW" altLang="en-US" sz="4400" b="1" dirty="0" smtClean="0">
                <a:solidFill>
                  <a:srgbClr val="003399"/>
                </a:solidFill>
                <a:latin typeface="微軟正黑體" pitchFamily="34" charset="-120"/>
                <a:ea typeface="微軟正黑體" pitchFamily="34" charset="-120"/>
                <a:cs typeface="Times New Roman" charset="0"/>
              </a:rPr>
              <a:t>網</a:t>
            </a:r>
            <a:endParaRPr lang="zh-TW" altLang="en-US" sz="4400" b="1" dirty="0">
              <a:solidFill>
                <a:srgbClr val="003399"/>
              </a:solidFill>
              <a:latin typeface="微軟正黑體" pitchFamily="34" charset="-120"/>
              <a:ea typeface="微軟正黑體" pitchFamily="34" charset="-120"/>
              <a:cs typeface="Times New Roman" charset="0"/>
            </a:endParaRPr>
          </a:p>
        </p:txBody>
      </p:sp>
      <p:sp>
        <p:nvSpPr>
          <p:cNvPr id="793" name="文字方塊"/>
          <p:cNvSpPr>
            <a:spLocks noGrp="1"/>
          </p:cNvSpPr>
          <p:nvPr>
            <p:ph type="body" idx="4294967295"/>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2800" dirty="0">
                <a:solidFill>
                  <a:schemeClr val="tx1"/>
                </a:solidFill>
                <a:latin typeface="微軟正黑體" pitchFamily="34" charset="-120"/>
                <a:ea typeface="微軟正黑體" pitchFamily="34" charset="-120"/>
                <a:cs typeface="Times New Roman" charset="0"/>
              </a:rPr>
              <a:t>為提升醫院服務的品質及收費的合理性，讓醫院的自費醫材收取資訊更透明，將建置自費特材比價網，讓民眾可上網查詢並比較各院自費項目之品牌及價格，讓民眾可以一目了然。</a:t>
            </a:r>
            <a:endParaRPr lang="en-US" altLang="zh-TW" sz="28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400" dirty="0">
                <a:solidFill>
                  <a:schemeClr val="tx1"/>
                </a:solidFill>
                <a:latin typeface="微軟正黑體" pitchFamily="34" charset="-120"/>
                <a:ea typeface="微軟正黑體" pitchFamily="34" charset="-120"/>
                <a:cs typeface="Times New Roman" charset="0"/>
              </a:rPr>
              <a:t>塗藥血管支架</a:t>
            </a:r>
            <a:endParaRPr lang="en-US" altLang="zh-TW" sz="24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400" dirty="0">
                <a:solidFill>
                  <a:schemeClr val="tx1"/>
                </a:solidFill>
                <a:latin typeface="微軟正黑體" pitchFamily="34" charset="-120"/>
                <a:ea typeface="微軟正黑體" pitchFamily="34" charset="-120"/>
                <a:cs typeface="Times New Roman" charset="0"/>
              </a:rPr>
              <a:t>特殊功能人工水晶體</a:t>
            </a:r>
            <a:endParaRPr lang="en-US" altLang="zh-TW" sz="24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400" dirty="0">
                <a:solidFill>
                  <a:schemeClr val="tx1"/>
                </a:solidFill>
                <a:latin typeface="微軟正黑體" pitchFamily="34" charset="-120"/>
                <a:ea typeface="微軟正黑體" pitchFamily="34" charset="-120"/>
                <a:cs typeface="Times New Roman" charset="0"/>
              </a:rPr>
              <a:t>陶瓷人工髖關節</a:t>
            </a:r>
            <a:endParaRPr lang="en-US" altLang="zh-TW" sz="24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400" dirty="0">
                <a:solidFill>
                  <a:schemeClr val="tx1"/>
                </a:solidFill>
                <a:latin typeface="微軟正黑體" pitchFamily="34" charset="-120"/>
                <a:ea typeface="微軟正黑體" pitchFamily="34" charset="-120"/>
                <a:cs typeface="Times New Roman" charset="0"/>
              </a:rPr>
              <a:t>膝關節</a:t>
            </a:r>
            <a:endParaRPr lang="en-US" altLang="zh-TW" sz="24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400" dirty="0">
                <a:solidFill>
                  <a:schemeClr val="tx1"/>
                </a:solidFill>
                <a:latin typeface="微軟正黑體" pitchFamily="34" charset="-120"/>
                <a:ea typeface="微軟正黑體" pitchFamily="34" charset="-120"/>
                <a:cs typeface="Times New Roman" charset="0"/>
              </a:rPr>
              <a:t>脊椎人工支架</a:t>
            </a:r>
            <a:endParaRPr lang="en-US" altLang="zh-TW" sz="24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400" dirty="0" smtClean="0">
                <a:solidFill>
                  <a:schemeClr val="tx1"/>
                </a:solidFill>
                <a:latin typeface="微軟正黑體" pitchFamily="34" charset="-120"/>
                <a:ea typeface="微軟正黑體" pitchFamily="34" charset="-120"/>
                <a:cs typeface="Times New Roman" charset="0"/>
              </a:rPr>
              <a:t>耐久性生物組織心臟瓣膜</a:t>
            </a:r>
            <a:r>
              <a:rPr lang="en-US" altLang="zh-TW" sz="2400" dirty="0">
                <a:solidFill>
                  <a:schemeClr val="tx1"/>
                </a:solidFill>
                <a:latin typeface="微軟正黑體" pitchFamily="34" charset="-120"/>
                <a:ea typeface="微軟正黑體" pitchFamily="34" charset="-120"/>
                <a:cs typeface="Times New Roman" charset="0"/>
              </a:rPr>
              <a:t>(103.06.01</a:t>
            </a:r>
            <a:r>
              <a:rPr lang="zh-TW" altLang="en-US" sz="2400" dirty="0">
                <a:solidFill>
                  <a:schemeClr val="tx1"/>
                </a:solidFill>
                <a:latin typeface="微軟正黑體" pitchFamily="34" charset="-120"/>
                <a:ea typeface="微軟正黑體" pitchFamily="34" charset="-120"/>
                <a:cs typeface="Times New Roman" charset="0"/>
              </a:rPr>
              <a:t>起新增</a:t>
            </a:r>
            <a:r>
              <a:rPr lang="en-US" altLang="zh-TW" sz="2400" dirty="0">
                <a:solidFill>
                  <a:schemeClr val="tx1"/>
                </a:solidFill>
                <a:latin typeface="微軟正黑體" pitchFamily="34" charset="-120"/>
                <a:ea typeface="微軟正黑體" pitchFamily="34" charset="-120"/>
                <a:cs typeface="Times New Roman" charset="0"/>
              </a:rPr>
              <a:t>)</a:t>
            </a:r>
            <a:endParaRPr lang="zh-TW" altLang="en-US" sz="2400" dirty="0">
              <a:solidFill>
                <a:schemeClr val="tx1"/>
              </a:solidFill>
              <a:latin typeface="微軟正黑體" pitchFamily="34" charset="-120"/>
              <a:ea typeface="微軟正黑體" pitchFamily="34" charset="-120"/>
              <a:cs typeface="Times New Roman" charset="0"/>
            </a:endParaRPr>
          </a:p>
        </p:txBody>
      </p:sp>
      <p:sp>
        <p:nvSpPr>
          <p:cNvPr id="794"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37</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324860286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文字方塊"/>
          <p:cNvSpPr>
            <a:spLocks noGrp="1"/>
          </p:cNvSpPr>
          <p:nvPr>
            <p:ph type="title" idx="4294967295"/>
          </p:nvPr>
        </p:nvSpPr>
        <p:spPr>
          <a:xfrm>
            <a:off x="2051650" y="260560"/>
            <a:ext cx="6131023" cy="1142999"/>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強化門診整合照</a:t>
            </a:r>
            <a:r>
              <a:rPr lang="zh-TW" altLang="en-US" sz="4400" b="1" dirty="0" smtClean="0">
                <a:solidFill>
                  <a:srgbClr val="003399"/>
                </a:solidFill>
                <a:latin typeface="微軟正黑體" pitchFamily="34" charset="-120"/>
                <a:ea typeface="微軟正黑體" pitchFamily="34" charset="-120"/>
                <a:cs typeface="Times New Roman" charset="0"/>
              </a:rPr>
              <a:t>護</a:t>
            </a:r>
            <a:endParaRPr lang="zh-TW" altLang="en-US" sz="4400" dirty="0">
              <a:solidFill>
                <a:schemeClr val="tx1"/>
              </a:solidFill>
              <a:latin typeface="Calibri" charset="0"/>
              <a:ea typeface="新細明體" pitchFamily="18" charset="-120"/>
              <a:cs typeface="Times New Roman" charset="0"/>
            </a:endParaRPr>
          </a:p>
        </p:txBody>
      </p:sp>
      <p:sp>
        <p:nvSpPr>
          <p:cNvPr id="796" name="文字方塊"/>
          <p:cNvSpPr>
            <a:spLocks noGrp="1"/>
          </p:cNvSpPr>
          <p:nvPr>
            <p:ph type="body" idx="4294967295"/>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3200" dirty="0">
                <a:solidFill>
                  <a:schemeClr val="tx1"/>
                </a:solidFill>
                <a:latin typeface="微軟正黑體" pitchFamily="34" charset="-120"/>
                <a:ea typeface="微軟正黑體" pitchFamily="34" charset="-120"/>
                <a:cs typeface="Times New Roman" charset="0"/>
              </a:rPr>
              <a:t>為避免多重慢性病患者出現重複、不當治療用藥或處置，健保署進行醫院門診整合性醫療服務，並透過基層家庭醫師協助完成照護計畫。</a:t>
            </a:r>
            <a:endParaRPr lang="en-US" altLang="zh-TW" sz="32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en-US" altLang="zh-TW" sz="2800" dirty="0">
                <a:solidFill>
                  <a:schemeClr val="tx1"/>
                </a:solidFill>
                <a:latin typeface="微軟正黑體" pitchFamily="34" charset="-120"/>
                <a:ea typeface="微軟正黑體" pitchFamily="34" charset="-120"/>
                <a:cs typeface="Times New Roman" charset="0"/>
              </a:rPr>
              <a:t>103</a:t>
            </a:r>
            <a:r>
              <a:rPr lang="zh-TW" altLang="en-US" sz="2800" dirty="0">
                <a:solidFill>
                  <a:schemeClr val="tx1"/>
                </a:solidFill>
                <a:latin typeface="微軟正黑體" pitchFamily="34" charset="-120"/>
                <a:ea typeface="微軟正黑體" pitchFamily="34" charset="-120"/>
                <a:cs typeface="Times New Roman" charset="0"/>
              </a:rPr>
              <a:t>年已有</a:t>
            </a:r>
            <a:r>
              <a:rPr lang="en-US" altLang="zh-TW" sz="2800" dirty="0">
                <a:solidFill>
                  <a:schemeClr val="tx1"/>
                </a:solidFill>
                <a:latin typeface="微軟正黑體" pitchFamily="34" charset="-120"/>
                <a:ea typeface="微軟正黑體" pitchFamily="34" charset="-120"/>
                <a:cs typeface="Times New Roman" charset="0"/>
              </a:rPr>
              <a:t>181</a:t>
            </a:r>
            <a:r>
              <a:rPr lang="zh-TW" altLang="en-US" sz="2800" dirty="0">
                <a:solidFill>
                  <a:schemeClr val="tx1"/>
                </a:solidFill>
                <a:latin typeface="微軟正黑體" pitchFamily="34" charset="-120"/>
                <a:ea typeface="微軟正黑體" pitchFamily="34" charset="-120"/>
                <a:cs typeface="Times New Roman" charset="0"/>
              </a:rPr>
              <a:t>家醫院參加門診整合性照護計畫，照護對象約</a:t>
            </a:r>
            <a:r>
              <a:rPr lang="en-US" altLang="zh-TW" sz="2800" dirty="0">
                <a:solidFill>
                  <a:schemeClr val="tx1"/>
                </a:solidFill>
                <a:latin typeface="微軟正黑體" pitchFamily="34" charset="-120"/>
                <a:ea typeface="微軟正黑體" pitchFamily="34" charset="-120"/>
                <a:cs typeface="Times New Roman" charset="0"/>
              </a:rPr>
              <a:t>45</a:t>
            </a:r>
            <a:r>
              <a:rPr lang="zh-TW" altLang="en-US" sz="2800" dirty="0">
                <a:solidFill>
                  <a:schemeClr val="tx1"/>
                </a:solidFill>
                <a:latin typeface="微軟正黑體" pitchFamily="34" charset="-120"/>
                <a:ea typeface="微軟正黑體" pitchFamily="34" charset="-120"/>
                <a:cs typeface="Times New Roman" charset="0"/>
              </a:rPr>
              <a:t>萬餘名患者。</a:t>
            </a:r>
            <a:endParaRPr lang="en-US" altLang="zh-TW" sz="2800" dirty="0">
              <a:solidFill>
                <a:schemeClr val="tx1"/>
              </a:solidFill>
              <a:latin typeface="微軟正黑體" pitchFamily="34" charset="-120"/>
              <a:ea typeface="微軟正黑體" pitchFamily="34" charset="-120"/>
              <a:cs typeface="Times New Roman" charset="0"/>
            </a:endParaRPr>
          </a:p>
          <a:p>
            <a:pPr marL="742950" lvl="1" indent="-285750" algn="just">
              <a:lnSpc>
                <a:spcPct val="100000"/>
              </a:lnSpc>
              <a:spcBef>
                <a:spcPct val="20000"/>
              </a:spcBef>
              <a:spcAft>
                <a:spcPts val="0"/>
              </a:spcAft>
              <a:buClr>
                <a:srgbClr val="C00000"/>
              </a:buClr>
              <a:buFont typeface="Wingdings" pitchFamily="2" charset="2"/>
              <a:buChar char="ü"/>
            </a:pPr>
            <a:r>
              <a:rPr lang="zh-TW" altLang="en-US" sz="2800" dirty="0">
                <a:solidFill>
                  <a:schemeClr val="tx1"/>
                </a:solidFill>
                <a:latin typeface="微軟正黑體" pitchFamily="34" charset="-120"/>
                <a:ea typeface="微軟正黑體" pitchFamily="34" charset="-120"/>
                <a:cs typeface="Times New Roman" charset="0"/>
              </a:rPr>
              <a:t>基層醫療目前已成立</a:t>
            </a:r>
            <a:r>
              <a:rPr lang="en-US" altLang="zh-TW" sz="2800" dirty="0">
                <a:solidFill>
                  <a:schemeClr val="tx1"/>
                </a:solidFill>
                <a:latin typeface="微軟正黑體" pitchFamily="34" charset="-120"/>
                <a:ea typeface="微軟正黑體" pitchFamily="34" charset="-120"/>
                <a:cs typeface="Times New Roman" charset="0"/>
              </a:rPr>
              <a:t>374</a:t>
            </a:r>
            <a:r>
              <a:rPr lang="zh-TW" altLang="en-US" sz="2800" dirty="0">
                <a:solidFill>
                  <a:schemeClr val="tx1"/>
                </a:solidFill>
                <a:latin typeface="微軟正黑體" pitchFamily="34" charset="-120"/>
                <a:ea typeface="微軟正黑體" pitchFamily="34" charset="-120"/>
                <a:cs typeface="Times New Roman" charset="0"/>
              </a:rPr>
              <a:t>個社區醫療群，參加基層診所有</a:t>
            </a:r>
            <a:r>
              <a:rPr lang="en-US" altLang="zh-TW" sz="2800" dirty="0">
                <a:solidFill>
                  <a:schemeClr val="tx1"/>
                </a:solidFill>
                <a:latin typeface="微軟正黑體" pitchFamily="34" charset="-120"/>
                <a:ea typeface="微軟正黑體" pitchFamily="34" charset="-120"/>
                <a:cs typeface="Times New Roman" charset="0"/>
              </a:rPr>
              <a:t>2,785</a:t>
            </a:r>
            <a:r>
              <a:rPr lang="zh-TW" altLang="en-US" sz="2800" dirty="0">
                <a:solidFill>
                  <a:schemeClr val="tx1"/>
                </a:solidFill>
                <a:latin typeface="微軟正黑體" pitchFamily="34" charset="-120"/>
                <a:ea typeface="微軟正黑體" pitchFamily="34" charset="-120"/>
                <a:cs typeface="Times New Roman" charset="0"/>
              </a:rPr>
              <a:t>家，參加醫師數</a:t>
            </a:r>
            <a:r>
              <a:rPr lang="en-US" altLang="zh-TW" sz="2800" dirty="0">
                <a:solidFill>
                  <a:schemeClr val="tx1"/>
                </a:solidFill>
                <a:latin typeface="微軟正黑體" pitchFamily="34" charset="-120"/>
                <a:ea typeface="微軟正黑體" pitchFamily="34" charset="-120"/>
                <a:cs typeface="Times New Roman" charset="0"/>
              </a:rPr>
              <a:t>3,343</a:t>
            </a:r>
            <a:r>
              <a:rPr lang="zh-TW" altLang="en-US" sz="2800" dirty="0">
                <a:solidFill>
                  <a:schemeClr val="tx1"/>
                </a:solidFill>
                <a:latin typeface="微軟正黑體" pitchFamily="34" charset="-120"/>
                <a:ea typeface="微軟正黑體" pitchFamily="34" charset="-120"/>
                <a:cs typeface="Times New Roman" charset="0"/>
              </a:rPr>
              <a:t>位，建立與</a:t>
            </a:r>
            <a:r>
              <a:rPr lang="en-US" altLang="zh-TW" sz="2800" dirty="0">
                <a:solidFill>
                  <a:schemeClr val="tx1"/>
                </a:solidFill>
                <a:latin typeface="微軟正黑體" pitchFamily="34" charset="-120"/>
                <a:ea typeface="微軟正黑體" pitchFamily="34" charset="-120"/>
                <a:cs typeface="Times New Roman" charset="0"/>
              </a:rPr>
              <a:t>135</a:t>
            </a:r>
            <a:r>
              <a:rPr lang="zh-TW" altLang="en-US" sz="2800" dirty="0">
                <a:solidFill>
                  <a:schemeClr val="tx1"/>
                </a:solidFill>
                <a:latin typeface="微軟正黑體" pitchFamily="34" charset="-120"/>
                <a:ea typeface="微軟正黑體" pitchFamily="34" charset="-120"/>
                <a:cs typeface="Times New Roman" charset="0"/>
              </a:rPr>
              <a:t>家醫院合作模式，照護個案達</a:t>
            </a:r>
            <a:r>
              <a:rPr lang="en-US" altLang="zh-TW" sz="2800" dirty="0">
                <a:solidFill>
                  <a:schemeClr val="tx1"/>
                </a:solidFill>
                <a:latin typeface="微軟正黑體" pitchFamily="34" charset="-120"/>
                <a:ea typeface="微軟正黑體" pitchFamily="34" charset="-120"/>
                <a:cs typeface="Times New Roman" charset="0"/>
              </a:rPr>
              <a:t>205</a:t>
            </a:r>
            <a:r>
              <a:rPr lang="zh-TW" altLang="en-US" sz="2800" dirty="0">
                <a:solidFill>
                  <a:schemeClr val="tx1"/>
                </a:solidFill>
                <a:latin typeface="微軟正黑體" pitchFamily="34" charset="-120"/>
                <a:ea typeface="微軟正黑體" pitchFamily="34" charset="-120"/>
                <a:cs typeface="Times New Roman" charset="0"/>
              </a:rPr>
              <a:t>萬人。</a:t>
            </a:r>
          </a:p>
        </p:txBody>
      </p:sp>
      <p:sp>
        <p:nvSpPr>
          <p:cNvPr id="797"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38</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41251029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文字方塊"/>
          <p:cNvSpPr>
            <a:spLocks noGrp="1"/>
          </p:cNvSpPr>
          <p:nvPr>
            <p:ph type="title" idx="4294967295"/>
          </p:nvPr>
        </p:nvSpPr>
        <p:spPr>
          <a:xfrm>
            <a:off x="1547580" y="332570"/>
            <a:ext cx="7355159" cy="1142999"/>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000" b="1" dirty="0">
                <a:solidFill>
                  <a:srgbClr val="003399"/>
                </a:solidFill>
                <a:latin typeface="微軟正黑體" pitchFamily="34" charset="-120"/>
                <a:ea typeface="微軟正黑體" pitchFamily="34" charset="-120"/>
                <a:cs typeface="Times New Roman" charset="0"/>
              </a:rPr>
              <a:t>門診高利用保險對象</a:t>
            </a:r>
            <a:r>
              <a:rPr lang="zh-TW" altLang="en-US" sz="4000" b="1" dirty="0" smtClean="0">
                <a:solidFill>
                  <a:srgbClr val="003399"/>
                </a:solidFill>
                <a:latin typeface="微軟正黑體" pitchFamily="34" charset="-120"/>
                <a:ea typeface="微軟正黑體" pitchFamily="34" charset="-120"/>
                <a:cs typeface="Times New Roman" charset="0"/>
              </a:rPr>
              <a:t>輔導</a:t>
            </a:r>
            <a:endParaRPr lang="zh-TW" altLang="en-US" sz="4000" b="1" dirty="0">
              <a:solidFill>
                <a:srgbClr val="003399"/>
              </a:solidFill>
              <a:latin typeface="微軟正黑體" pitchFamily="34" charset="-120"/>
              <a:ea typeface="微軟正黑體" pitchFamily="34" charset="-120"/>
              <a:cs typeface="Times New Roman" charset="0"/>
            </a:endParaRPr>
          </a:p>
        </p:txBody>
      </p:sp>
      <p:sp>
        <p:nvSpPr>
          <p:cNvPr id="799" name="文字方塊"/>
          <p:cNvSpPr>
            <a:spLocks noGrp="1"/>
          </p:cNvSpPr>
          <p:nvPr>
            <p:ph type="body" idx="4294967295"/>
          </p:nvPr>
        </p:nvSpPr>
        <p:spPr>
          <a:xfrm>
            <a:off x="827584" y="1772816"/>
            <a:ext cx="7787208"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algn="just">
              <a:buFont typeface="Wingdings" pitchFamily="2" charset="2"/>
              <a:buChar char="u"/>
            </a:pPr>
            <a:r>
              <a:rPr lang="zh-TW" altLang="en-US" dirty="0" smtClean="0">
                <a:solidFill>
                  <a:schemeClr val="tx1"/>
                </a:solidFill>
                <a:latin typeface="微軟正黑體" pitchFamily="34" charset="-120"/>
                <a:ea typeface="微軟正黑體" pitchFamily="34" charset="-120"/>
                <a:cs typeface="Times New Roman" charset="0"/>
              </a:rPr>
              <a:t>針對</a:t>
            </a:r>
            <a:r>
              <a:rPr lang="zh-TW" altLang="en-US" dirty="0">
                <a:solidFill>
                  <a:schemeClr val="tx1"/>
                </a:solidFill>
                <a:latin typeface="微軟正黑體" pitchFamily="34" charset="-120"/>
                <a:ea typeface="微軟正黑體" pitchFamily="34" charset="-120"/>
                <a:cs typeface="Times New Roman" charset="0"/>
              </a:rPr>
              <a:t>當年就醫次數超過</a:t>
            </a:r>
            <a:r>
              <a:rPr lang="en-US" altLang="zh-TW" dirty="0">
                <a:solidFill>
                  <a:schemeClr val="tx1"/>
                </a:solidFill>
                <a:latin typeface="微軟正黑體" pitchFamily="34" charset="-120"/>
                <a:ea typeface="微軟正黑體" pitchFamily="34" charset="-120"/>
                <a:cs typeface="Times New Roman" charset="0"/>
              </a:rPr>
              <a:t>20</a:t>
            </a:r>
            <a:r>
              <a:rPr lang="zh-TW" altLang="en-US" dirty="0">
                <a:solidFill>
                  <a:schemeClr val="tx1"/>
                </a:solidFill>
                <a:latin typeface="微軟正黑體" pitchFamily="34" charset="-120"/>
                <a:ea typeface="微軟正黑體" pitchFamily="34" charset="-120"/>
                <a:cs typeface="Times New Roman" charset="0"/>
              </a:rPr>
              <a:t>次者，給予即時提醒；並對每季就醫次數超過</a:t>
            </a:r>
            <a:r>
              <a:rPr lang="en-US" altLang="zh-TW" dirty="0">
                <a:solidFill>
                  <a:schemeClr val="tx1"/>
                </a:solidFill>
                <a:latin typeface="微軟正黑體" pitchFamily="34" charset="-120"/>
                <a:ea typeface="微軟正黑體" pitchFamily="34" charset="-120"/>
                <a:cs typeface="Times New Roman" charset="0"/>
              </a:rPr>
              <a:t>40</a:t>
            </a:r>
            <a:r>
              <a:rPr lang="zh-TW" altLang="en-US" dirty="0">
                <a:solidFill>
                  <a:schemeClr val="tx1"/>
                </a:solidFill>
                <a:latin typeface="微軟正黑體" pitchFamily="34" charset="-120"/>
                <a:ea typeface="微軟正黑體" pitchFamily="34" charset="-120"/>
                <a:cs typeface="Times New Roman" charset="0"/>
              </a:rPr>
              <a:t>次者、每年超過</a:t>
            </a:r>
            <a:r>
              <a:rPr lang="en-US" altLang="zh-TW" dirty="0">
                <a:solidFill>
                  <a:schemeClr val="tx1"/>
                </a:solidFill>
                <a:latin typeface="微軟正黑體" pitchFamily="34" charset="-120"/>
                <a:ea typeface="微軟正黑體" pitchFamily="34" charset="-120"/>
                <a:cs typeface="Times New Roman" charset="0"/>
              </a:rPr>
              <a:t>90</a:t>
            </a:r>
            <a:r>
              <a:rPr lang="zh-TW" altLang="en-US" dirty="0">
                <a:solidFill>
                  <a:schemeClr val="tx1"/>
                </a:solidFill>
                <a:latin typeface="微軟正黑體" pitchFamily="34" charset="-120"/>
                <a:ea typeface="微軟正黑體" pitchFamily="34" charset="-120"/>
                <a:cs typeface="Times New Roman" charset="0"/>
              </a:rPr>
              <a:t>次者，加強輔導</a:t>
            </a:r>
            <a:r>
              <a:rPr lang="zh-TW" altLang="en-US" dirty="0" smtClean="0">
                <a:latin typeface="微軟正黑體" pitchFamily="34" charset="-120"/>
                <a:ea typeface="微軟正黑體" pitchFamily="34" charset="-120"/>
                <a:cs typeface="Times New Roman" charset="0"/>
              </a:rPr>
              <a:t>措施。 </a:t>
            </a:r>
            <a:endParaRPr lang="en-US" altLang="zh-TW" dirty="0" smtClean="0">
              <a:latin typeface="微軟正黑體" pitchFamily="34" charset="-120"/>
              <a:ea typeface="微軟正黑體" pitchFamily="34" charset="-120"/>
              <a:cs typeface="Times New Roman" charset="0"/>
            </a:endParaRPr>
          </a:p>
          <a:p>
            <a:pPr algn="just">
              <a:buFont typeface="Wingdings" pitchFamily="2" charset="2"/>
              <a:buChar char="u"/>
            </a:pPr>
            <a:r>
              <a:rPr lang="zh-TW" altLang="en-US" dirty="0" smtClean="0">
                <a:latin typeface="微軟正黑體" pitchFamily="34" charset="-120"/>
                <a:ea typeface="微軟正黑體" pitchFamily="34" charset="-120"/>
                <a:cs typeface="Times New Roman" charset="0"/>
              </a:rPr>
              <a:t>關懷提醒珍惜醫療資源，包括：寄發關懷函、以電訪方式瞭解原因、辦理藥師居家高診次輔導或指定就醫地點等。</a:t>
            </a:r>
            <a:endParaRPr lang="zh-TW" altLang="en-US" dirty="0">
              <a:solidFill>
                <a:schemeClr val="tx1"/>
              </a:solidFill>
              <a:latin typeface="微軟正黑體" pitchFamily="34" charset="-120"/>
              <a:ea typeface="微軟正黑體" pitchFamily="34" charset="-120"/>
              <a:cs typeface="Times New Roman" charset="0"/>
            </a:endParaRPr>
          </a:p>
        </p:txBody>
      </p:sp>
      <p:sp>
        <p:nvSpPr>
          <p:cNvPr id="800"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39</a:t>
            </a:fld>
            <a:endParaRPr lang="zh-TW" altLang="en-US" sz="1200" dirty="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7658565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矩形"/>
          <p:cNvSpPr>
            <a:spLocks/>
          </p:cNvSpPr>
          <p:nvPr/>
        </p:nvSpPr>
        <p:spPr>
          <a:xfrm rot="4510168">
            <a:off x="280988" y="3849688"/>
            <a:ext cx="5170487" cy="166687"/>
          </a:xfrm>
          <a:prstGeom prst="rect">
            <a:avLst/>
          </a:prstGeom>
          <a:gradFill rotWithShape="1">
            <a:gsLst>
              <a:gs pos="0">
                <a:srgbClr val="CFCFCF">
                  <a:alpha val="100000"/>
                </a:srgbClr>
              </a:gs>
              <a:gs pos="100000">
                <a:srgbClr val="5F5F5F">
                  <a:alpha val="100000"/>
                </a:srgbClr>
              </a:gs>
            </a:gsLst>
            <a:lin ang="5400000"/>
          </a:gradFill>
          <a:ln w="9525" cmpd="sng">
            <a:noFill/>
            <a:prstDash val="solid"/>
            <a:miter/>
          </a:ln>
        </p:spPr>
      </p:sp>
      <p:grpSp>
        <p:nvGrpSpPr>
          <p:cNvPr id="71" name="群組"/>
          <p:cNvGrpSpPr>
            <a:grpSpLocks/>
          </p:cNvGrpSpPr>
          <p:nvPr/>
        </p:nvGrpSpPr>
        <p:grpSpPr>
          <a:xfrm>
            <a:off x="3247581" y="-407389"/>
            <a:ext cx="2496983" cy="4826046"/>
            <a:chOff x="3247581" y="-407389"/>
            <a:chExt cx="2496983" cy="4826046"/>
          </a:xfrm>
        </p:grpSpPr>
        <p:grpSp>
          <p:nvGrpSpPr>
            <p:cNvPr id="69" name="群組"/>
            <p:cNvGrpSpPr>
              <a:grpSpLocks/>
            </p:cNvGrpSpPr>
            <p:nvPr/>
          </p:nvGrpSpPr>
          <p:grpSpPr>
            <a:xfrm rot="-3886804">
              <a:off x="3247581" y="-407389"/>
              <a:ext cx="1863025" cy="4826046"/>
              <a:chOff x="3247581" y="-407389"/>
              <a:chExt cx="1863025" cy="4826046"/>
            </a:xfrm>
          </p:grpSpPr>
          <p:grpSp>
            <p:nvGrpSpPr>
              <p:cNvPr id="55" name="群組"/>
              <p:cNvGrpSpPr>
                <a:grpSpLocks/>
              </p:cNvGrpSpPr>
              <p:nvPr/>
            </p:nvGrpSpPr>
            <p:grpSpPr>
              <a:xfrm rot="3877067">
                <a:off x="2515088" y="1878337"/>
                <a:ext cx="4319446" cy="761190"/>
                <a:chOff x="2515088" y="1878337"/>
                <a:chExt cx="4319446" cy="761190"/>
              </a:xfrm>
            </p:grpSpPr>
            <p:grpSp>
              <p:nvGrpSpPr>
                <p:cNvPr id="51" name="群組"/>
                <p:cNvGrpSpPr>
                  <a:grpSpLocks/>
                </p:cNvGrpSpPr>
                <p:nvPr/>
              </p:nvGrpSpPr>
              <p:grpSpPr>
                <a:xfrm>
                  <a:off x="2543818" y="2113295"/>
                  <a:ext cx="4290716" cy="526233"/>
                  <a:chOff x="2543818" y="2113295"/>
                  <a:chExt cx="4290716" cy="526233"/>
                </a:xfrm>
              </p:grpSpPr>
              <p:sp>
                <p:nvSpPr>
                  <p:cNvPr id="49" name="曲線"/>
                  <p:cNvSpPr>
                    <a:spLocks/>
                  </p:cNvSpPr>
                  <p:nvPr/>
                </p:nvSpPr>
                <p:spPr>
                  <a:xfrm>
                    <a:off x="2543818" y="2113295"/>
                    <a:ext cx="3088487" cy="526233"/>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538ED5"/>
                  </a:solidFill>
                  <a:ln cmpd="sng">
                    <a:noFill/>
                    <a:prstDash val="solid"/>
                    <a:miter/>
                  </a:ln>
                </p:spPr>
              </p:sp>
              <p:sp>
                <p:nvSpPr>
                  <p:cNvPr id="50" name="曲線"/>
                  <p:cNvSpPr>
                    <a:spLocks/>
                  </p:cNvSpPr>
                  <p:nvPr/>
                </p:nvSpPr>
                <p:spPr>
                  <a:xfrm>
                    <a:off x="6173120" y="2253213"/>
                    <a:ext cx="661414" cy="293916"/>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299" y="13451"/>
                        </a:lnTo>
                        <a:lnTo>
                          <a:pt x="13050" y="15391"/>
                        </a:lnTo>
                        <a:lnTo>
                          <a:pt x="10800" y="16943"/>
                        </a:lnTo>
                        <a:lnTo>
                          <a:pt x="8399" y="18237"/>
                        </a:lnTo>
                        <a:lnTo>
                          <a:pt x="6300"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300" y="18625"/>
                        </a:lnTo>
                        <a:lnTo>
                          <a:pt x="8399" y="17202"/>
                        </a:lnTo>
                        <a:lnTo>
                          <a:pt x="10650" y="15650"/>
                        </a:lnTo>
                        <a:lnTo>
                          <a:pt x="12749" y="13710"/>
                        </a:lnTo>
                        <a:lnTo>
                          <a:pt x="14699" y="11640"/>
                        </a:lnTo>
                        <a:lnTo>
                          <a:pt x="16499" y="9183"/>
                        </a:lnTo>
                        <a:lnTo>
                          <a:pt x="17850" y="6467"/>
                        </a:lnTo>
                        <a:lnTo>
                          <a:pt x="18749" y="3492"/>
                        </a:lnTo>
                        <a:lnTo>
                          <a:pt x="19050" y="129"/>
                        </a:lnTo>
                        <a:lnTo>
                          <a:pt x="21600" y="0"/>
                        </a:lnTo>
                        <a:close/>
                      </a:path>
                    </a:pathLst>
                  </a:custGeom>
                  <a:solidFill>
                    <a:srgbClr val="FFFFFF">
                      <a:alpha val="49000"/>
                    </a:srgbClr>
                  </a:solidFill>
                  <a:ln cmpd="sng">
                    <a:noFill/>
                    <a:prstDash val="solid"/>
                    <a:miter/>
                  </a:ln>
                </p:spPr>
              </p:sp>
            </p:grpSp>
            <p:grpSp>
              <p:nvGrpSpPr>
                <p:cNvPr id="54" name="群組"/>
                <p:cNvGrpSpPr>
                  <a:grpSpLocks/>
                </p:cNvGrpSpPr>
                <p:nvPr/>
              </p:nvGrpSpPr>
              <p:grpSpPr>
                <a:xfrm rot="21600000" flipV="1">
                  <a:off x="2515088" y="1878337"/>
                  <a:ext cx="2848339" cy="303190"/>
                  <a:chOff x="2515088" y="1878337"/>
                  <a:chExt cx="2848339" cy="303190"/>
                </a:xfrm>
              </p:grpSpPr>
              <p:sp>
                <p:nvSpPr>
                  <p:cNvPr id="52" name="曲線"/>
                  <p:cNvSpPr>
                    <a:spLocks/>
                  </p:cNvSpPr>
                  <p:nvPr/>
                </p:nvSpPr>
                <p:spPr>
                  <a:xfrm>
                    <a:off x="2515088" y="1878338"/>
                    <a:ext cx="2817968" cy="257745"/>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599"/>
                        </a:lnTo>
                        <a:lnTo>
                          <a:pt x="0" y="21599"/>
                        </a:lnTo>
                        <a:lnTo>
                          <a:pt x="0" y="0"/>
                        </a:lnTo>
                        <a:lnTo>
                          <a:pt x="21600" y="0"/>
                        </a:lnTo>
                        <a:lnTo>
                          <a:pt x="21600" y="1694"/>
                        </a:lnTo>
                        <a:lnTo>
                          <a:pt x="21600" y="1694"/>
                        </a:lnTo>
                        <a:close/>
                      </a:path>
                    </a:pathLst>
                  </a:custGeom>
                  <a:solidFill>
                    <a:srgbClr val="B8CCE4"/>
                  </a:solidFill>
                  <a:ln cmpd="sng">
                    <a:noFill/>
                    <a:prstDash val="solid"/>
                    <a:miter/>
                  </a:ln>
                </p:spPr>
              </p:sp>
              <p:sp>
                <p:nvSpPr>
                  <p:cNvPr id="53" name="曲線"/>
                  <p:cNvSpPr>
                    <a:spLocks/>
                  </p:cNvSpPr>
                  <p:nvPr/>
                </p:nvSpPr>
                <p:spPr>
                  <a:xfrm>
                    <a:off x="4824708" y="1914286"/>
                    <a:ext cx="538719" cy="267241"/>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300" y="13451"/>
                        </a:lnTo>
                        <a:lnTo>
                          <a:pt x="13050" y="15391"/>
                        </a:lnTo>
                        <a:lnTo>
                          <a:pt x="10800" y="16943"/>
                        </a:lnTo>
                        <a:lnTo>
                          <a:pt x="8400" y="18237"/>
                        </a:lnTo>
                        <a:lnTo>
                          <a:pt x="6299" y="19271"/>
                        </a:lnTo>
                        <a:lnTo>
                          <a:pt x="4200" y="20177"/>
                        </a:lnTo>
                        <a:lnTo>
                          <a:pt x="2549" y="20823"/>
                        </a:lnTo>
                        <a:lnTo>
                          <a:pt x="1199" y="21211"/>
                        </a:lnTo>
                        <a:lnTo>
                          <a:pt x="300" y="21470"/>
                        </a:lnTo>
                        <a:lnTo>
                          <a:pt x="0" y="21600"/>
                        </a:lnTo>
                        <a:lnTo>
                          <a:pt x="300" y="21470"/>
                        </a:lnTo>
                        <a:lnTo>
                          <a:pt x="1199" y="21082"/>
                        </a:lnTo>
                        <a:lnTo>
                          <a:pt x="2549" y="20565"/>
                        </a:lnTo>
                        <a:lnTo>
                          <a:pt x="4200" y="19659"/>
                        </a:lnTo>
                        <a:lnTo>
                          <a:pt x="6299" y="18625"/>
                        </a:lnTo>
                        <a:lnTo>
                          <a:pt x="8400" y="17202"/>
                        </a:lnTo>
                        <a:lnTo>
                          <a:pt x="10650" y="15650"/>
                        </a:lnTo>
                        <a:lnTo>
                          <a:pt x="12749" y="13710"/>
                        </a:lnTo>
                        <a:lnTo>
                          <a:pt x="14699" y="11640"/>
                        </a:lnTo>
                        <a:lnTo>
                          <a:pt x="16499" y="9183"/>
                        </a:lnTo>
                        <a:lnTo>
                          <a:pt x="17849" y="6467"/>
                        </a:lnTo>
                        <a:lnTo>
                          <a:pt x="18749" y="3492"/>
                        </a:lnTo>
                        <a:lnTo>
                          <a:pt x="19050" y="129"/>
                        </a:lnTo>
                        <a:lnTo>
                          <a:pt x="21600" y="0"/>
                        </a:lnTo>
                        <a:close/>
                      </a:path>
                    </a:pathLst>
                  </a:custGeom>
                  <a:solidFill>
                    <a:srgbClr val="FFFFFF">
                      <a:alpha val="49000"/>
                    </a:srgbClr>
                  </a:solidFill>
                  <a:ln cmpd="sng">
                    <a:noFill/>
                    <a:prstDash val="solid"/>
                    <a:miter/>
                  </a:ln>
                </p:spPr>
              </p:sp>
            </p:grpSp>
          </p:grpSp>
          <p:grpSp>
            <p:nvGrpSpPr>
              <p:cNvPr id="66" name="群組"/>
              <p:cNvGrpSpPr>
                <a:grpSpLocks/>
              </p:cNvGrpSpPr>
              <p:nvPr/>
            </p:nvGrpSpPr>
            <p:grpSpPr>
              <a:xfrm>
                <a:off x="3247581" y="-407389"/>
                <a:ext cx="938662" cy="1057064"/>
                <a:chOff x="3247581" y="-407389"/>
                <a:chExt cx="938662" cy="1057064"/>
              </a:xfrm>
            </p:grpSpPr>
            <p:sp>
              <p:nvSpPr>
                <p:cNvPr id="56" name="橢圓"/>
                <p:cNvSpPr>
                  <a:spLocks/>
                </p:cNvSpPr>
                <p:nvPr/>
              </p:nvSpPr>
              <p:spPr>
                <a:xfrm>
                  <a:off x="3247581" y="-342828"/>
                  <a:ext cx="926406" cy="992502"/>
                </a:xfrm>
                <a:prstGeom prst="ellipse">
                  <a:avLst/>
                </a:prstGeom>
                <a:gradFill rotWithShape="1">
                  <a:gsLst>
                    <a:gs pos="0">
                      <a:srgbClr val="FFFFFF">
                        <a:alpha val="100000"/>
                      </a:srgbClr>
                    </a:gs>
                    <a:gs pos="50000">
                      <a:srgbClr val="83A6A7">
                        <a:alpha val="100000"/>
                      </a:srgbClr>
                    </a:gs>
                    <a:gs pos="100000">
                      <a:srgbClr val="FFFFFF">
                        <a:alpha val="100000"/>
                      </a:srgbClr>
                    </a:gs>
                  </a:gsLst>
                  <a:lin ang="2700000"/>
                </a:gradFill>
                <a:ln w="38100" cmpd="sng">
                  <a:noFill/>
                  <a:prstDash val="solid"/>
                  <a:miter/>
                </a:ln>
              </p:spPr>
            </p:sp>
            <p:sp>
              <p:nvSpPr>
                <p:cNvPr id="57" name="橢圓"/>
                <p:cNvSpPr>
                  <a:spLocks/>
                </p:cNvSpPr>
                <p:nvPr/>
              </p:nvSpPr>
              <p:spPr>
                <a:xfrm>
                  <a:off x="3259838" y="-407389"/>
                  <a:ext cx="926405" cy="992502"/>
                </a:xfrm>
                <a:prstGeom prst="ellipse">
                  <a:avLst/>
                </a:prstGeom>
                <a:solidFill>
                  <a:srgbClr val="8DB4E3"/>
                </a:solidFill>
                <a:ln w="38100" cmpd="sng">
                  <a:noFill/>
                  <a:prstDash val="solid"/>
                  <a:miter/>
                </a:ln>
              </p:spPr>
            </p:sp>
            <p:sp>
              <p:nvSpPr>
                <p:cNvPr id="58" name="橢圓"/>
                <p:cNvSpPr>
                  <a:spLocks/>
                </p:cNvSpPr>
                <p:nvPr/>
              </p:nvSpPr>
              <p:spPr>
                <a:xfrm>
                  <a:off x="3308865" y="-278266"/>
                  <a:ext cx="803838" cy="862284"/>
                </a:xfrm>
                <a:prstGeom prst="ellipse">
                  <a:avLst/>
                </a:prstGeom>
                <a:gradFill rotWithShape="1">
                  <a:gsLst>
                    <a:gs pos="0">
                      <a:srgbClr val="475A5A">
                        <a:alpha val="100000"/>
                      </a:srgbClr>
                    </a:gs>
                    <a:gs pos="50000">
                      <a:srgbClr val="83A6A7">
                        <a:alpha val="100000"/>
                      </a:srgbClr>
                    </a:gs>
                    <a:gs pos="100000">
                      <a:srgbClr val="475A5A">
                        <a:alpha val="100000"/>
                      </a:srgbClr>
                    </a:gs>
                  </a:gsLst>
                  <a:lin ang="18900000"/>
                </a:gradFill>
                <a:ln w="38100" cmpd="sng">
                  <a:noFill/>
                  <a:prstDash val="solid"/>
                  <a:miter/>
                </a:ln>
              </p:spPr>
            </p:sp>
            <p:sp>
              <p:nvSpPr>
                <p:cNvPr id="59" name="橢圓"/>
                <p:cNvSpPr>
                  <a:spLocks/>
                </p:cNvSpPr>
                <p:nvPr/>
              </p:nvSpPr>
              <p:spPr>
                <a:xfrm>
                  <a:off x="3268009" y="-339545"/>
                  <a:ext cx="796688" cy="863378"/>
                </a:xfrm>
                <a:prstGeom prst="ellipse">
                  <a:avLst/>
                </a:prstGeom>
                <a:solidFill>
                  <a:srgbClr val="538ED5"/>
                </a:solidFill>
                <a:ln w="38100" cmpd="sng">
                  <a:noFill/>
                  <a:prstDash val="solid"/>
                  <a:miter/>
                </a:ln>
              </p:spPr>
            </p:sp>
            <p:sp>
              <p:nvSpPr>
                <p:cNvPr id="60" name="橢圓"/>
                <p:cNvSpPr>
                  <a:spLocks/>
                </p:cNvSpPr>
                <p:nvPr/>
              </p:nvSpPr>
              <p:spPr>
                <a:xfrm>
                  <a:off x="3348699" y="-234495"/>
                  <a:ext cx="724169" cy="775837"/>
                </a:xfrm>
                <a:prstGeom prst="ellipse">
                  <a:avLst/>
                </a:prstGeom>
                <a:solidFill>
                  <a:srgbClr val="000000"/>
                </a:solidFill>
                <a:ln w="38100" cmpd="sng">
                  <a:noFill/>
                  <a:prstDash val="solid"/>
                  <a:miter/>
                </a:ln>
              </p:spPr>
            </p:sp>
            <p:grpSp>
              <p:nvGrpSpPr>
                <p:cNvPr id="65" name="群組"/>
                <p:cNvGrpSpPr>
                  <a:grpSpLocks/>
                </p:cNvGrpSpPr>
                <p:nvPr/>
              </p:nvGrpSpPr>
              <p:grpSpPr>
                <a:xfrm>
                  <a:off x="3359935" y="-222458"/>
                  <a:ext cx="701698" cy="752857"/>
                  <a:chOff x="3359935" y="-222458"/>
                  <a:chExt cx="701698" cy="752857"/>
                </a:xfrm>
              </p:grpSpPr>
              <p:sp>
                <p:nvSpPr>
                  <p:cNvPr id="61" name="橢圓"/>
                  <p:cNvSpPr>
                    <a:spLocks/>
                  </p:cNvSpPr>
                  <p:nvPr/>
                </p:nvSpPr>
                <p:spPr>
                  <a:xfrm>
                    <a:off x="3359935" y="-222458"/>
                    <a:ext cx="701698" cy="752857"/>
                  </a:xfrm>
                  <a:prstGeom prst="ellipse">
                    <a:avLst/>
                  </a:prstGeom>
                  <a:gradFill rotWithShape="1">
                    <a:gsLst>
                      <a:gs pos="0">
                        <a:srgbClr val="636869">
                          <a:alpha val="100000"/>
                        </a:srgbClr>
                      </a:gs>
                      <a:gs pos="100000">
                        <a:srgbClr val="D6E1E2">
                          <a:alpha val="100000"/>
                        </a:srgbClr>
                      </a:gs>
                    </a:gsLst>
                    <a:lin ang="5400000"/>
                  </a:gradFill>
                  <a:ln w="9525" cmpd="sng">
                    <a:noFill/>
                    <a:prstDash val="solid"/>
                    <a:miter/>
                  </a:ln>
                </p:spPr>
              </p:sp>
              <p:sp>
                <p:nvSpPr>
                  <p:cNvPr id="62" name="橢圓"/>
                  <p:cNvSpPr>
                    <a:spLocks/>
                  </p:cNvSpPr>
                  <p:nvPr/>
                </p:nvSpPr>
                <p:spPr>
                  <a:xfrm>
                    <a:off x="3368902" y="-218249"/>
                    <a:ext cx="684884" cy="734216"/>
                  </a:xfrm>
                  <a:prstGeom prst="ellipse">
                    <a:avLst/>
                  </a:prstGeom>
                  <a:gradFill rotWithShape="1">
                    <a:gsLst>
                      <a:gs pos="0">
                        <a:srgbClr val="D6E1E2">
                          <a:alpha val="0"/>
                        </a:srgbClr>
                      </a:gs>
                      <a:gs pos="100000">
                        <a:srgbClr val="F1F5F5">
                          <a:alpha val="100000"/>
                        </a:srgbClr>
                      </a:gs>
                    </a:gsLst>
                    <a:lin ang="5400000"/>
                  </a:gradFill>
                  <a:ln w="9525" cmpd="sng">
                    <a:noFill/>
                    <a:prstDash val="solid"/>
                    <a:miter/>
                  </a:ln>
                </p:spPr>
              </p:sp>
              <p:sp>
                <p:nvSpPr>
                  <p:cNvPr id="63" name="橢圓"/>
                  <p:cNvSpPr>
                    <a:spLocks/>
                  </p:cNvSpPr>
                  <p:nvPr/>
                </p:nvSpPr>
                <p:spPr>
                  <a:xfrm>
                    <a:off x="3376188" y="-211033"/>
                    <a:ext cx="651257" cy="686110"/>
                  </a:xfrm>
                  <a:prstGeom prst="ellipse">
                    <a:avLst/>
                  </a:prstGeom>
                  <a:gradFill rotWithShape="1">
                    <a:gsLst>
                      <a:gs pos="0">
                        <a:srgbClr val="AAB2B3">
                          <a:alpha val="100000"/>
                        </a:srgbClr>
                      </a:gs>
                      <a:gs pos="100000">
                        <a:srgbClr val="D6E1E2">
                          <a:alpha val="47843"/>
                        </a:srgbClr>
                      </a:gs>
                    </a:gsLst>
                    <a:lin ang="5400000"/>
                  </a:gradFill>
                  <a:ln w="9525" cmpd="sng">
                    <a:noFill/>
                    <a:prstDash val="solid"/>
                    <a:miter/>
                  </a:ln>
                </p:spPr>
              </p:sp>
              <p:sp>
                <p:nvSpPr>
                  <p:cNvPr id="64" name="橢圓"/>
                  <p:cNvSpPr>
                    <a:spLocks/>
                  </p:cNvSpPr>
                  <p:nvPr/>
                </p:nvSpPr>
                <p:spPr>
                  <a:xfrm>
                    <a:off x="3414299" y="-191790"/>
                    <a:ext cx="578957" cy="556826"/>
                  </a:xfrm>
                  <a:prstGeom prst="ellipse">
                    <a:avLst/>
                  </a:prstGeom>
                  <a:gradFill rotWithShape="1">
                    <a:gsLst>
                      <a:gs pos="0">
                        <a:srgbClr val="FFFFFF">
                          <a:alpha val="100000"/>
                        </a:srgbClr>
                      </a:gs>
                      <a:gs pos="100000">
                        <a:srgbClr val="D6E1E2">
                          <a:alpha val="37647"/>
                        </a:srgbClr>
                      </a:gs>
                    </a:gsLst>
                    <a:lin ang="5400000"/>
                  </a:gradFill>
                  <a:ln w="9525" cmpd="sng">
                    <a:noFill/>
                    <a:prstDash val="solid"/>
                    <a:miter/>
                  </a:ln>
                </p:spPr>
              </p:sp>
            </p:grpSp>
          </p:grpSp>
          <p:sp>
            <p:nvSpPr>
              <p:cNvPr id="67" name="矩形"/>
              <p:cNvSpPr>
                <a:spLocks/>
              </p:cNvSpPr>
              <p:nvPr/>
            </p:nvSpPr>
            <p:spPr>
              <a:xfrm rot="3925969">
                <a:off x="3340917" y="1136240"/>
                <a:ext cx="1614047" cy="510697"/>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zh-TW" altLang="en-US" sz="3000" b="1">
                    <a:solidFill>
                      <a:schemeClr val="bg1"/>
                    </a:solidFill>
                    <a:latin typeface="微軟正黑體" pitchFamily="34" charset="-120"/>
                    <a:ea typeface="微軟正黑體" pitchFamily="34" charset="-120"/>
                    <a:cs typeface="新細明體" pitchFamily="18" charset="-120"/>
                  </a:rPr>
                  <a:t>勞工保險</a:t>
                </a:r>
                <a:endParaRPr lang="en-US" altLang="zh-TW" sz="3000" b="1">
                  <a:solidFill>
                    <a:schemeClr val="bg1"/>
                  </a:solidFill>
                  <a:latin typeface="Calibri" charset="0"/>
                  <a:ea typeface="新細明體" pitchFamily="18" charset="-120"/>
                  <a:cs typeface="新細明體" pitchFamily="18" charset="-120"/>
                </a:endParaRPr>
              </a:p>
            </p:txBody>
          </p:sp>
          <p:sp>
            <p:nvSpPr>
              <p:cNvPr id="68" name="矩形"/>
              <p:cNvSpPr>
                <a:spLocks/>
              </p:cNvSpPr>
              <p:nvPr/>
            </p:nvSpPr>
            <p:spPr>
              <a:xfrm rot="3925969">
                <a:off x="4410113" y="1875095"/>
                <a:ext cx="1006728" cy="394258"/>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en-US" altLang="zh-TW" sz="2000" b="1">
                    <a:solidFill>
                      <a:schemeClr val="tx1"/>
                    </a:solidFill>
                    <a:latin typeface="Calibri" charset="0"/>
                    <a:ea typeface="新細明體" pitchFamily="18" charset="-120"/>
                    <a:cs typeface="新細明體" pitchFamily="18" charset="-120"/>
                  </a:rPr>
                  <a:t>(40.1%)</a:t>
                </a:r>
              </a:p>
            </p:txBody>
          </p:sp>
        </p:grpSp>
        <p:sp>
          <p:nvSpPr>
            <p:cNvPr id="70" name="曲線"/>
            <p:cNvSpPr>
              <a:spLocks/>
            </p:cNvSpPr>
            <p:nvPr/>
          </p:nvSpPr>
          <p:spPr>
            <a:xfrm rot="-9737">
              <a:off x="5344037" y="1500980"/>
              <a:ext cx="400527" cy="403500"/>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49" y="9053"/>
                  </a:lnTo>
                  <a:lnTo>
                    <a:pt x="17249" y="11382"/>
                  </a:lnTo>
                  <a:lnTo>
                    <a:pt x="15299" y="13451"/>
                  </a:lnTo>
                  <a:lnTo>
                    <a:pt x="13050" y="15391"/>
                  </a:lnTo>
                  <a:lnTo>
                    <a:pt x="10800" y="16943"/>
                  </a:lnTo>
                  <a:lnTo>
                    <a:pt x="8400" y="18237"/>
                  </a:lnTo>
                  <a:lnTo>
                    <a:pt x="6300" y="19271"/>
                  </a:lnTo>
                  <a:lnTo>
                    <a:pt x="4200" y="20177"/>
                  </a:lnTo>
                  <a:lnTo>
                    <a:pt x="2550" y="20823"/>
                  </a:lnTo>
                  <a:lnTo>
                    <a:pt x="1200" y="21211"/>
                  </a:lnTo>
                  <a:lnTo>
                    <a:pt x="300" y="21470"/>
                  </a:lnTo>
                  <a:lnTo>
                    <a:pt x="0" y="21600"/>
                  </a:lnTo>
                  <a:lnTo>
                    <a:pt x="300" y="21470"/>
                  </a:lnTo>
                  <a:lnTo>
                    <a:pt x="1200" y="21082"/>
                  </a:lnTo>
                  <a:lnTo>
                    <a:pt x="2550" y="20565"/>
                  </a:lnTo>
                  <a:lnTo>
                    <a:pt x="4200" y="19659"/>
                  </a:lnTo>
                  <a:lnTo>
                    <a:pt x="6300" y="18625"/>
                  </a:lnTo>
                  <a:lnTo>
                    <a:pt x="8400" y="17202"/>
                  </a:lnTo>
                  <a:lnTo>
                    <a:pt x="10649" y="15650"/>
                  </a:lnTo>
                  <a:lnTo>
                    <a:pt x="12750" y="13710"/>
                  </a:lnTo>
                  <a:lnTo>
                    <a:pt x="14700" y="11640"/>
                  </a:lnTo>
                  <a:lnTo>
                    <a:pt x="16500" y="9183"/>
                  </a:lnTo>
                  <a:lnTo>
                    <a:pt x="17850" y="6467"/>
                  </a:lnTo>
                  <a:lnTo>
                    <a:pt x="18749" y="3492"/>
                  </a:lnTo>
                  <a:lnTo>
                    <a:pt x="19049" y="129"/>
                  </a:lnTo>
                  <a:lnTo>
                    <a:pt x="21600" y="0"/>
                  </a:lnTo>
                  <a:close/>
                </a:path>
              </a:pathLst>
            </a:custGeom>
            <a:solidFill>
              <a:srgbClr val="FFFFFF">
                <a:alpha val="49000"/>
              </a:srgbClr>
            </a:solidFill>
            <a:ln cmpd="sng">
              <a:noFill/>
              <a:prstDash val="solid"/>
              <a:miter/>
            </a:ln>
          </p:spPr>
        </p:sp>
      </p:grpSp>
      <p:sp>
        <p:nvSpPr>
          <p:cNvPr id="72" name="矩形"/>
          <p:cNvSpPr>
            <a:spLocks/>
          </p:cNvSpPr>
          <p:nvPr/>
        </p:nvSpPr>
        <p:spPr>
          <a:xfrm>
            <a:off x="1979613" y="1412875"/>
            <a:ext cx="806450" cy="461963"/>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b="1">
                <a:solidFill>
                  <a:schemeClr val="tx1"/>
                </a:solidFill>
                <a:latin typeface="Calibri" charset="0"/>
                <a:ea typeface="新細明體" pitchFamily="18" charset="-120"/>
                <a:cs typeface="新細明體" pitchFamily="18" charset="-120"/>
              </a:rPr>
              <a:t>1950</a:t>
            </a:r>
            <a:endParaRPr lang="zh-TW" altLang="en-US" sz="2400" b="1">
              <a:solidFill>
                <a:schemeClr val="tx1"/>
              </a:solidFill>
              <a:latin typeface="Calibri" charset="0"/>
              <a:ea typeface="新細明體" pitchFamily="18" charset="-120"/>
              <a:cs typeface="新細明體" pitchFamily="18" charset="-120"/>
            </a:endParaRPr>
          </a:p>
        </p:txBody>
      </p:sp>
      <p:grpSp>
        <p:nvGrpSpPr>
          <p:cNvPr id="97" name="群組"/>
          <p:cNvGrpSpPr>
            <a:grpSpLocks/>
          </p:cNvGrpSpPr>
          <p:nvPr/>
        </p:nvGrpSpPr>
        <p:grpSpPr>
          <a:xfrm>
            <a:off x="2036780" y="496006"/>
            <a:ext cx="3856115" cy="4825021"/>
            <a:chOff x="2036780" y="496006"/>
            <a:chExt cx="3856115" cy="4825021"/>
          </a:xfrm>
        </p:grpSpPr>
        <p:grpSp>
          <p:nvGrpSpPr>
            <p:cNvPr id="94" name="群組"/>
            <p:cNvGrpSpPr>
              <a:grpSpLocks/>
            </p:cNvGrpSpPr>
            <p:nvPr/>
          </p:nvGrpSpPr>
          <p:grpSpPr>
            <a:xfrm>
              <a:off x="3396725" y="496006"/>
              <a:ext cx="2496171" cy="4825021"/>
              <a:chOff x="3396725" y="496006"/>
              <a:chExt cx="2496171" cy="4825021"/>
            </a:xfrm>
          </p:grpSpPr>
          <p:grpSp>
            <p:nvGrpSpPr>
              <p:cNvPr id="92" name="群組"/>
              <p:cNvGrpSpPr>
                <a:grpSpLocks/>
              </p:cNvGrpSpPr>
              <p:nvPr/>
            </p:nvGrpSpPr>
            <p:grpSpPr>
              <a:xfrm rot="-3886804">
                <a:off x="3396725" y="496006"/>
                <a:ext cx="1816408" cy="4825021"/>
                <a:chOff x="3396725" y="496006"/>
                <a:chExt cx="1816408" cy="4825021"/>
              </a:xfrm>
            </p:grpSpPr>
            <p:grpSp>
              <p:nvGrpSpPr>
                <p:cNvPr id="79" name="群組"/>
                <p:cNvGrpSpPr>
                  <a:grpSpLocks/>
                </p:cNvGrpSpPr>
                <p:nvPr/>
              </p:nvGrpSpPr>
              <p:grpSpPr>
                <a:xfrm rot="3877067">
                  <a:off x="2658842" y="2766736"/>
                  <a:ext cx="4332994" cy="775587"/>
                  <a:chOff x="2658842" y="2766736"/>
                  <a:chExt cx="4332994" cy="775587"/>
                </a:xfrm>
              </p:grpSpPr>
              <p:grpSp>
                <p:nvGrpSpPr>
                  <p:cNvPr id="75" name="群組"/>
                  <p:cNvGrpSpPr>
                    <a:grpSpLocks/>
                  </p:cNvGrpSpPr>
                  <p:nvPr/>
                </p:nvGrpSpPr>
                <p:grpSpPr>
                  <a:xfrm>
                    <a:off x="2752890" y="2920693"/>
                    <a:ext cx="4238946" cy="621630"/>
                    <a:chOff x="2752890" y="2920693"/>
                    <a:chExt cx="4238946" cy="621630"/>
                  </a:xfrm>
                </p:grpSpPr>
                <p:sp>
                  <p:nvSpPr>
                    <p:cNvPr id="73" name="曲線"/>
                    <p:cNvSpPr>
                      <a:spLocks/>
                    </p:cNvSpPr>
                    <p:nvPr/>
                  </p:nvSpPr>
                  <p:spPr>
                    <a:xfrm>
                      <a:off x="2752890" y="2920693"/>
                      <a:ext cx="3180388" cy="621630"/>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538ED5"/>
                    </a:solidFill>
                    <a:ln cmpd="sng">
                      <a:noFill/>
                      <a:prstDash val="solid"/>
                      <a:miter/>
                    </a:ln>
                  </p:spPr>
                </p:sp>
                <p:sp>
                  <p:nvSpPr>
                    <p:cNvPr id="74" name="曲線"/>
                    <p:cNvSpPr>
                      <a:spLocks/>
                    </p:cNvSpPr>
                    <p:nvPr/>
                  </p:nvSpPr>
                  <p:spPr>
                    <a:xfrm>
                      <a:off x="6330119" y="3185348"/>
                      <a:ext cx="661717" cy="293669"/>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299" y="13451"/>
                          </a:lnTo>
                          <a:lnTo>
                            <a:pt x="13050" y="15391"/>
                          </a:lnTo>
                          <a:lnTo>
                            <a:pt x="10800" y="16943"/>
                          </a:lnTo>
                          <a:lnTo>
                            <a:pt x="8400" y="18237"/>
                          </a:lnTo>
                          <a:lnTo>
                            <a:pt x="6299"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299" y="18625"/>
                          </a:lnTo>
                          <a:lnTo>
                            <a:pt x="8400" y="17202"/>
                          </a:lnTo>
                          <a:lnTo>
                            <a:pt x="10650" y="15650"/>
                          </a:lnTo>
                          <a:lnTo>
                            <a:pt x="12750" y="13710"/>
                          </a:lnTo>
                          <a:lnTo>
                            <a:pt x="14699" y="11640"/>
                          </a:lnTo>
                          <a:lnTo>
                            <a:pt x="16500" y="9183"/>
                          </a:lnTo>
                          <a:lnTo>
                            <a:pt x="17850" y="6467"/>
                          </a:lnTo>
                          <a:lnTo>
                            <a:pt x="18749" y="3492"/>
                          </a:lnTo>
                          <a:lnTo>
                            <a:pt x="19050" y="129"/>
                          </a:lnTo>
                          <a:lnTo>
                            <a:pt x="21600" y="0"/>
                          </a:lnTo>
                          <a:close/>
                        </a:path>
                      </a:pathLst>
                    </a:custGeom>
                    <a:solidFill>
                      <a:srgbClr val="FFFFFF">
                        <a:alpha val="49000"/>
                      </a:srgbClr>
                    </a:solidFill>
                    <a:ln cmpd="sng">
                      <a:noFill/>
                      <a:prstDash val="solid"/>
                      <a:miter/>
                    </a:ln>
                  </p:spPr>
                </p:sp>
              </p:grpSp>
              <p:grpSp>
                <p:nvGrpSpPr>
                  <p:cNvPr id="78" name="群組"/>
                  <p:cNvGrpSpPr>
                    <a:grpSpLocks/>
                  </p:cNvGrpSpPr>
                  <p:nvPr/>
                </p:nvGrpSpPr>
                <p:grpSpPr>
                  <a:xfrm rot="21600000" flipV="1">
                    <a:off x="2658842" y="2766736"/>
                    <a:ext cx="2861214" cy="311069"/>
                    <a:chOff x="2658842" y="2766736"/>
                    <a:chExt cx="2861214" cy="311069"/>
                  </a:xfrm>
                </p:grpSpPr>
                <p:sp>
                  <p:nvSpPr>
                    <p:cNvPr id="76" name="曲線"/>
                    <p:cNvSpPr>
                      <a:spLocks/>
                    </p:cNvSpPr>
                    <p:nvPr/>
                  </p:nvSpPr>
                  <p:spPr>
                    <a:xfrm>
                      <a:off x="2658842" y="2827730"/>
                      <a:ext cx="2841681" cy="250075"/>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B8CCE4"/>
                    </a:solidFill>
                    <a:ln cmpd="sng">
                      <a:noFill/>
                      <a:prstDash val="solid"/>
                      <a:miter/>
                    </a:ln>
                  </p:spPr>
                </p:sp>
                <p:sp>
                  <p:nvSpPr>
                    <p:cNvPr id="77" name="曲線"/>
                    <p:cNvSpPr>
                      <a:spLocks/>
                    </p:cNvSpPr>
                    <p:nvPr/>
                  </p:nvSpPr>
                  <p:spPr>
                    <a:xfrm>
                      <a:off x="4981092" y="2766736"/>
                      <a:ext cx="538964" cy="267017"/>
                    </a:xfrm>
                    <a:custGeom>
                      <a:avLst/>
                      <a:gdLst>
                        <a:gd name="T1" fmla="*/ 0 w 21600"/>
                        <a:gd name="T2" fmla="*/ 0 h 21600"/>
                        <a:gd name="T3" fmla="*/ 21600 w 21600"/>
                        <a:gd name="T4" fmla="*/ 21600 h 21600"/>
                      </a:gdLst>
                      <a:ahLst/>
                      <a:cxnLst/>
                      <a:rect l="T1" t="T2" r="T3" b="T4"/>
                      <a:pathLst>
                        <a:path w="21600" h="21600">
                          <a:moveTo>
                            <a:pt x="21600" y="0"/>
                          </a:moveTo>
                          <a:lnTo>
                            <a:pt x="21300" y="3362"/>
                          </a:lnTo>
                          <a:lnTo>
                            <a:pt x="20400" y="6337"/>
                          </a:lnTo>
                          <a:lnTo>
                            <a:pt x="19050" y="9053"/>
                          </a:lnTo>
                          <a:lnTo>
                            <a:pt x="17250" y="11382"/>
                          </a:lnTo>
                          <a:lnTo>
                            <a:pt x="15300" y="13451"/>
                          </a:lnTo>
                          <a:lnTo>
                            <a:pt x="13050" y="15391"/>
                          </a:lnTo>
                          <a:lnTo>
                            <a:pt x="10800" y="16943"/>
                          </a:lnTo>
                          <a:lnTo>
                            <a:pt x="8400" y="18237"/>
                          </a:lnTo>
                          <a:lnTo>
                            <a:pt x="6299"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299" y="18625"/>
                          </a:lnTo>
                          <a:lnTo>
                            <a:pt x="8400" y="17202"/>
                          </a:lnTo>
                          <a:lnTo>
                            <a:pt x="10649" y="15650"/>
                          </a:lnTo>
                          <a:lnTo>
                            <a:pt x="12750" y="13710"/>
                          </a:lnTo>
                          <a:lnTo>
                            <a:pt x="14699" y="11640"/>
                          </a:lnTo>
                          <a:lnTo>
                            <a:pt x="16500" y="9183"/>
                          </a:lnTo>
                          <a:lnTo>
                            <a:pt x="17849" y="6467"/>
                          </a:lnTo>
                          <a:lnTo>
                            <a:pt x="18749" y="3492"/>
                          </a:lnTo>
                          <a:lnTo>
                            <a:pt x="19050" y="129"/>
                          </a:lnTo>
                          <a:lnTo>
                            <a:pt x="21600" y="0"/>
                          </a:lnTo>
                          <a:close/>
                        </a:path>
                      </a:pathLst>
                    </a:custGeom>
                    <a:solidFill>
                      <a:srgbClr val="FFFFFF">
                        <a:alpha val="49000"/>
                      </a:srgbClr>
                    </a:solidFill>
                    <a:ln cmpd="sng">
                      <a:noFill/>
                      <a:prstDash val="solid"/>
                      <a:miter/>
                    </a:ln>
                  </p:spPr>
                </p:sp>
              </p:grpSp>
            </p:grpSp>
            <p:grpSp>
              <p:nvGrpSpPr>
                <p:cNvPr id="90" name="群組"/>
                <p:cNvGrpSpPr>
                  <a:grpSpLocks/>
                </p:cNvGrpSpPr>
                <p:nvPr/>
              </p:nvGrpSpPr>
              <p:grpSpPr>
                <a:xfrm>
                  <a:off x="3396725" y="496006"/>
                  <a:ext cx="970771" cy="1086010"/>
                  <a:chOff x="3396725" y="496006"/>
                  <a:chExt cx="970771" cy="1086010"/>
                </a:xfrm>
              </p:grpSpPr>
              <p:sp>
                <p:nvSpPr>
                  <p:cNvPr id="80" name="橢圓"/>
                  <p:cNvSpPr>
                    <a:spLocks/>
                  </p:cNvSpPr>
                  <p:nvPr/>
                </p:nvSpPr>
                <p:spPr>
                  <a:xfrm>
                    <a:off x="3396725" y="589061"/>
                    <a:ext cx="926831" cy="992955"/>
                  </a:xfrm>
                  <a:prstGeom prst="ellipse">
                    <a:avLst/>
                  </a:prstGeom>
                  <a:gradFill rotWithShape="1">
                    <a:gsLst>
                      <a:gs pos="0">
                        <a:srgbClr val="FFFFFF">
                          <a:alpha val="100000"/>
                        </a:srgbClr>
                      </a:gs>
                      <a:gs pos="50000">
                        <a:srgbClr val="83A6A7">
                          <a:alpha val="100000"/>
                        </a:srgbClr>
                      </a:gs>
                      <a:gs pos="100000">
                        <a:srgbClr val="FFFFFF">
                          <a:alpha val="100000"/>
                        </a:srgbClr>
                      </a:gs>
                    </a:gsLst>
                    <a:lin ang="2700000"/>
                  </a:gradFill>
                  <a:ln w="38100" cmpd="sng">
                    <a:noFill/>
                    <a:prstDash val="solid"/>
                    <a:miter/>
                  </a:ln>
                </p:spPr>
              </p:sp>
              <p:sp>
                <p:nvSpPr>
                  <p:cNvPr id="81" name="橢圓"/>
                  <p:cNvSpPr>
                    <a:spLocks/>
                  </p:cNvSpPr>
                  <p:nvPr/>
                </p:nvSpPr>
                <p:spPr>
                  <a:xfrm>
                    <a:off x="3422272" y="496006"/>
                    <a:ext cx="945224" cy="992955"/>
                  </a:xfrm>
                  <a:prstGeom prst="ellipse">
                    <a:avLst/>
                  </a:prstGeom>
                  <a:solidFill>
                    <a:srgbClr val="8DB4E3"/>
                  </a:solidFill>
                  <a:ln w="38100" cmpd="sng">
                    <a:noFill/>
                    <a:prstDash val="solid"/>
                    <a:miter/>
                  </a:ln>
                </p:spPr>
              </p:sp>
              <p:sp>
                <p:nvSpPr>
                  <p:cNvPr id="82" name="橢圓"/>
                  <p:cNvSpPr>
                    <a:spLocks/>
                  </p:cNvSpPr>
                  <p:nvPr/>
                </p:nvSpPr>
                <p:spPr>
                  <a:xfrm>
                    <a:off x="3458037" y="653652"/>
                    <a:ext cx="804206" cy="862678"/>
                  </a:xfrm>
                  <a:prstGeom prst="ellipse">
                    <a:avLst/>
                  </a:prstGeom>
                  <a:gradFill rotWithShape="1">
                    <a:gsLst>
                      <a:gs pos="0">
                        <a:srgbClr val="475A5A">
                          <a:alpha val="100000"/>
                        </a:srgbClr>
                      </a:gs>
                      <a:gs pos="50000">
                        <a:srgbClr val="83A6A7">
                          <a:alpha val="100000"/>
                        </a:srgbClr>
                      </a:gs>
                      <a:gs pos="100000">
                        <a:srgbClr val="475A5A">
                          <a:alpha val="100000"/>
                        </a:srgbClr>
                      </a:gs>
                    </a:gsLst>
                    <a:lin ang="18900000"/>
                  </a:gradFill>
                  <a:ln w="38100" cmpd="sng">
                    <a:noFill/>
                    <a:prstDash val="solid"/>
                    <a:miter/>
                  </a:ln>
                </p:spPr>
              </p:sp>
              <p:sp>
                <p:nvSpPr>
                  <p:cNvPr id="83" name="橢圓"/>
                  <p:cNvSpPr>
                    <a:spLocks/>
                  </p:cNvSpPr>
                  <p:nvPr/>
                </p:nvSpPr>
                <p:spPr>
                  <a:xfrm>
                    <a:off x="3468255" y="567165"/>
                    <a:ext cx="821578" cy="861583"/>
                  </a:xfrm>
                  <a:prstGeom prst="ellipse">
                    <a:avLst/>
                  </a:prstGeom>
                  <a:solidFill>
                    <a:srgbClr val="538ED5"/>
                  </a:solidFill>
                  <a:ln w="38100" cmpd="sng">
                    <a:noFill/>
                    <a:prstDash val="solid"/>
                    <a:miter/>
                  </a:ln>
                </p:spPr>
              </p:sp>
              <p:sp>
                <p:nvSpPr>
                  <p:cNvPr id="84" name="橢圓"/>
                  <p:cNvSpPr>
                    <a:spLocks/>
                  </p:cNvSpPr>
                  <p:nvPr/>
                </p:nvSpPr>
                <p:spPr>
                  <a:xfrm>
                    <a:off x="3497889" y="697443"/>
                    <a:ext cx="724501" cy="776191"/>
                  </a:xfrm>
                  <a:prstGeom prst="ellipse">
                    <a:avLst/>
                  </a:prstGeom>
                  <a:solidFill>
                    <a:srgbClr val="000000"/>
                  </a:solidFill>
                  <a:ln w="38100" cmpd="sng">
                    <a:noFill/>
                    <a:prstDash val="solid"/>
                    <a:miter/>
                  </a:ln>
                </p:spPr>
              </p:sp>
              <p:grpSp>
                <p:nvGrpSpPr>
                  <p:cNvPr id="89" name="群組"/>
                  <p:cNvGrpSpPr>
                    <a:grpSpLocks/>
                  </p:cNvGrpSpPr>
                  <p:nvPr/>
                </p:nvGrpSpPr>
                <p:grpSpPr>
                  <a:xfrm>
                    <a:off x="3509130" y="709486"/>
                    <a:ext cx="702020" cy="753201"/>
                    <a:chOff x="3509130" y="709486"/>
                    <a:chExt cx="702020" cy="753201"/>
                  </a:xfrm>
                </p:grpSpPr>
                <p:sp>
                  <p:nvSpPr>
                    <p:cNvPr id="85" name="橢圓"/>
                    <p:cNvSpPr>
                      <a:spLocks/>
                    </p:cNvSpPr>
                    <p:nvPr/>
                  </p:nvSpPr>
                  <p:spPr>
                    <a:xfrm>
                      <a:off x="3509130" y="709486"/>
                      <a:ext cx="702020" cy="753201"/>
                    </a:xfrm>
                    <a:prstGeom prst="ellipse">
                      <a:avLst/>
                    </a:prstGeom>
                    <a:gradFill rotWithShape="1">
                      <a:gsLst>
                        <a:gs pos="0">
                          <a:srgbClr val="636869">
                            <a:alpha val="100000"/>
                          </a:srgbClr>
                        </a:gs>
                        <a:gs pos="100000">
                          <a:srgbClr val="D6E1E2">
                            <a:alpha val="100000"/>
                          </a:srgbClr>
                        </a:gs>
                      </a:gsLst>
                      <a:lin ang="5400000"/>
                    </a:gradFill>
                    <a:ln w="9525" cmpd="sng">
                      <a:noFill/>
                      <a:prstDash val="solid"/>
                      <a:miter/>
                    </a:ln>
                  </p:spPr>
                </p:sp>
                <p:sp>
                  <p:nvSpPr>
                    <p:cNvPr id="86" name="橢圓"/>
                    <p:cNvSpPr>
                      <a:spLocks/>
                    </p:cNvSpPr>
                    <p:nvPr/>
                  </p:nvSpPr>
                  <p:spPr>
                    <a:xfrm>
                      <a:off x="3518102" y="713697"/>
                      <a:ext cx="685198" cy="734551"/>
                    </a:xfrm>
                    <a:prstGeom prst="ellipse">
                      <a:avLst/>
                    </a:prstGeom>
                    <a:gradFill rotWithShape="1">
                      <a:gsLst>
                        <a:gs pos="0">
                          <a:srgbClr val="D6E1E2">
                            <a:alpha val="0"/>
                          </a:srgbClr>
                        </a:gs>
                        <a:gs pos="100000">
                          <a:srgbClr val="F1F5F5">
                            <a:alpha val="100000"/>
                          </a:srgbClr>
                        </a:gs>
                      </a:gsLst>
                      <a:lin ang="5400000"/>
                    </a:gradFill>
                    <a:ln w="9525" cmpd="sng">
                      <a:noFill/>
                      <a:prstDash val="solid"/>
                      <a:miter/>
                    </a:ln>
                  </p:spPr>
                </p:sp>
                <p:sp>
                  <p:nvSpPr>
                    <p:cNvPr id="87" name="橢圓"/>
                    <p:cNvSpPr>
                      <a:spLocks/>
                    </p:cNvSpPr>
                    <p:nvPr/>
                  </p:nvSpPr>
                  <p:spPr>
                    <a:xfrm>
                      <a:off x="3525391" y="720916"/>
                      <a:ext cx="651555" cy="686423"/>
                    </a:xfrm>
                    <a:prstGeom prst="ellipse">
                      <a:avLst/>
                    </a:prstGeom>
                    <a:gradFill rotWithShape="1">
                      <a:gsLst>
                        <a:gs pos="0">
                          <a:srgbClr val="AAB2B3">
                            <a:alpha val="100000"/>
                          </a:srgbClr>
                        </a:gs>
                        <a:gs pos="100000">
                          <a:srgbClr val="D6E1E2">
                            <a:alpha val="47843"/>
                          </a:srgbClr>
                        </a:gs>
                      </a:gsLst>
                      <a:lin ang="5400000"/>
                    </a:gradFill>
                    <a:ln w="9525" cmpd="sng">
                      <a:noFill/>
                      <a:prstDash val="solid"/>
                      <a:miter/>
                    </a:ln>
                  </p:spPr>
                </p:sp>
                <p:sp>
                  <p:nvSpPr>
                    <p:cNvPr id="88" name="橢圓"/>
                    <p:cNvSpPr>
                      <a:spLocks/>
                    </p:cNvSpPr>
                    <p:nvPr/>
                  </p:nvSpPr>
                  <p:spPr>
                    <a:xfrm>
                      <a:off x="3563519" y="740167"/>
                      <a:ext cx="579223" cy="557080"/>
                    </a:xfrm>
                    <a:prstGeom prst="ellipse">
                      <a:avLst/>
                    </a:prstGeom>
                    <a:gradFill rotWithShape="1">
                      <a:gsLst>
                        <a:gs pos="0">
                          <a:srgbClr val="FFFFFF">
                            <a:alpha val="100000"/>
                          </a:srgbClr>
                        </a:gs>
                        <a:gs pos="100000">
                          <a:srgbClr val="D6E1E2">
                            <a:alpha val="37647"/>
                          </a:srgbClr>
                        </a:gs>
                      </a:gsLst>
                      <a:lin ang="5400000"/>
                    </a:gradFill>
                    <a:ln w="9525" cmpd="sng">
                      <a:noFill/>
                      <a:prstDash val="solid"/>
                      <a:miter/>
                    </a:ln>
                  </p:spPr>
                </p:sp>
              </p:grpSp>
            </p:grpSp>
            <p:sp>
              <p:nvSpPr>
                <p:cNvPr id="91" name="矩形"/>
                <p:cNvSpPr>
                  <a:spLocks/>
                </p:cNvSpPr>
                <p:nvPr/>
              </p:nvSpPr>
              <p:spPr>
                <a:xfrm rot="3925969">
                  <a:off x="3289301" y="2412562"/>
                  <a:ext cx="2336236" cy="51093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zh-TW" altLang="en-US" sz="3000" b="1">
                      <a:solidFill>
                        <a:schemeClr val="bg1"/>
                      </a:solidFill>
                      <a:latin typeface="微軟正黑體" pitchFamily="34" charset="-120"/>
                      <a:ea typeface="微軟正黑體" pitchFamily="34" charset="-120"/>
                      <a:cs typeface="新細明體" pitchFamily="18" charset="-120"/>
                    </a:rPr>
                    <a:t>公教人員保險</a:t>
                  </a:r>
                  <a:endParaRPr lang="en-US" altLang="zh-TW" sz="3000" b="1">
                    <a:solidFill>
                      <a:schemeClr val="bg1"/>
                    </a:solidFill>
                    <a:latin typeface="Calibri" charset="0"/>
                    <a:ea typeface="新細明體" pitchFamily="18" charset="-120"/>
                    <a:cs typeface="新細明體" pitchFamily="18" charset="-120"/>
                  </a:endParaRPr>
                </a:p>
              </p:txBody>
            </p:sp>
          </p:grpSp>
          <p:sp>
            <p:nvSpPr>
              <p:cNvPr id="93" name="曲線"/>
              <p:cNvSpPr>
                <a:spLocks/>
              </p:cNvSpPr>
              <p:nvPr/>
            </p:nvSpPr>
            <p:spPr>
              <a:xfrm rot="-9737">
                <a:off x="5492184" y="2428382"/>
                <a:ext cx="400711" cy="403684"/>
              </a:xfrm>
              <a:custGeom>
                <a:avLst/>
                <a:gdLst>
                  <a:gd name="T1" fmla="*/ 0 w 21600"/>
                  <a:gd name="T2" fmla="*/ 0 h 21600"/>
                  <a:gd name="T3" fmla="*/ 21600 w 21600"/>
                  <a:gd name="T4" fmla="*/ 21600 h 21600"/>
                </a:gdLst>
                <a:ahLst/>
                <a:cxnLst/>
                <a:rect l="T1" t="T2" r="T3" b="T4"/>
                <a:pathLst>
                  <a:path w="21600" h="21600">
                    <a:moveTo>
                      <a:pt x="21600" y="0"/>
                    </a:moveTo>
                    <a:lnTo>
                      <a:pt x="21300" y="3362"/>
                    </a:lnTo>
                    <a:lnTo>
                      <a:pt x="20400" y="6337"/>
                    </a:lnTo>
                    <a:lnTo>
                      <a:pt x="19049" y="9053"/>
                    </a:lnTo>
                    <a:lnTo>
                      <a:pt x="17249" y="11382"/>
                    </a:lnTo>
                    <a:lnTo>
                      <a:pt x="15300" y="13451"/>
                    </a:lnTo>
                    <a:lnTo>
                      <a:pt x="13049" y="15391"/>
                    </a:lnTo>
                    <a:lnTo>
                      <a:pt x="10800" y="16943"/>
                    </a:lnTo>
                    <a:lnTo>
                      <a:pt x="8399" y="18237"/>
                    </a:lnTo>
                    <a:lnTo>
                      <a:pt x="6299" y="19271"/>
                    </a:lnTo>
                    <a:lnTo>
                      <a:pt x="4200" y="20177"/>
                    </a:lnTo>
                    <a:lnTo>
                      <a:pt x="2550" y="20823"/>
                    </a:lnTo>
                    <a:lnTo>
                      <a:pt x="1199" y="21211"/>
                    </a:lnTo>
                    <a:lnTo>
                      <a:pt x="299" y="21470"/>
                    </a:lnTo>
                    <a:lnTo>
                      <a:pt x="0" y="21600"/>
                    </a:lnTo>
                    <a:lnTo>
                      <a:pt x="299" y="21470"/>
                    </a:lnTo>
                    <a:lnTo>
                      <a:pt x="1199" y="21082"/>
                    </a:lnTo>
                    <a:lnTo>
                      <a:pt x="2550" y="20565"/>
                    </a:lnTo>
                    <a:lnTo>
                      <a:pt x="4200" y="19659"/>
                    </a:lnTo>
                    <a:lnTo>
                      <a:pt x="6299" y="18625"/>
                    </a:lnTo>
                    <a:lnTo>
                      <a:pt x="8399" y="17202"/>
                    </a:lnTo>
                    <a:lnTo>
                      <a:pt x="10649" y="15650"/>
                    </a:lnTo>
                    <a:lnTo>
                      <a:pt x="12750" y="13710"/>
                    </a:lnTo>
                    <a:lnTo>
                      <a:pt x="14699" y="11640"/>
                    </a:lnTo>
                    <a:lnTo>
                      <a:pt x="16499" y="9183"/>
                    </a:lnTo>
                    <a:lnTo>
                      <a:pt x="17850" y="6467"/>
                    </a:lnTo>
                    <a:lnTo>
                      <a:pt x="18749" y="3492"/>
                    </a:lnTo>
                    <a:lnTo>
                      <a:pt x="19049" y="129"/>
                    </a:lnTo>
                    <a:lnTo>
                      <a:pt x="21600" y="0"/>
                    </a:lnTo>
                    <a:close/>
                  </a:path>
                </a:pathLst>
              </a:custGeom>
              <a:solidFill>
                <a:srgbClr val="FFFFFF">
                  <a:alpha val="49000"/>
                </a:srgbClr>
              </a:solidFill>
              <a:ln cmpd="sng">
                <a:noFill/>
                <a:prstDash val="solid"/>
                <a:miter/>
              </a:ln>
            </p:spPr>
          </p:sp>
        </p:grpSp>
        <p:sp>
          <p:nvSpPr>
            <p:cNvPr id="95" name="矩形"/>
            <p:cNvSpPr>
              <a:spLocks/>
            </p:cNvSpPr>
            <p:nvPr/>
          </p:nvSpPr>
          <p:spPr>
            <a:xfrm>
              <a:off x="2036780" y="2350937"/>
              <a:ext cx="806755" cy="462137"/>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b="1">
                  <a:solidFill>
                    <a:schemeClr val="tx1"/>
                  </a:solidFill>
                  <a:latin typeface="Calibri" charset="0"/>
                  <a:ea typeface="新細明體" pitchFamily="18" charset="-120"/>
                  <a:cs typeface="新細明體" pitchFamily="18" charset="-120"/>
                </a:rPr>
                <a:t>1958</a:t>
              </a:r>
              <a:endParaRPr lang="zh-TW" altLang="en-US" sz="2400" b="1">
                <a:solidFill>
                  <a:schemeClr val="tx1"/>
                </a:solidFill>
                <a:latin typeface="Calibri" charset="0"/>
                <a:ea typeface="新細明體" pitchFamily="18" charset="-120"/>
                <a:cs typeface="新細明體" pitchFamily="18" charset="-120"/>
              </a:endParaRPr>
            </a:p>
          </p:txBody>
        </p:sp>
        <p:sp>
          <p:nvSpPr>
            <p:cNvPr id="96" name="矩形"/>
            <p:cNvSpPr>
              <a:spLocks/>
            </p:cNvSpPr>
            <p:nvPr/>
          </p:nvSpPr>
          <p:spPr>
            <a:xfrm rot="39166">
              <a:off x="4358229" y="2065741"/>
              <a:ext cx="861265" cy="400519"/>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en-US" altLang="zh-TW" sz="2000" b="1">
                  <a:solidFill>
                    <a:schemeClr val="tx1"/>
                  </a:solidFill>
                  <a:latin typeface="Calibri" charset="0"/>
                  <a:ea typeface="新細明體" pitchFamily="18" charset="-120"/>
                  <a:cs typeface="新細明體" pitchFamily="18" charset="-120"/>
                </a:rPr>
                <a:t>(8.5%)</a:t>
              </a:r>
            </a:p>
          </p:txBody>
        </p:sp>
      </p:grpSp>
      <p:grpSp>
        <p:nvGrpSpPr>
          <p:cNvPr id="122" name="群組"/>
          <p:cNvGrpSpPr>
            <a:grpSpLocks/>
          </p:cNvGrpSpPr>
          <p:nvPr/>
        </p:nvGrpSpPr>
        <p:grpSpPr>
          <a:xfrm>
            <a:off x="2227855" y="1378277"/>
            <a:ext cx="3881158" cy="4809394"/>
            <a:chOff x="2227855" y="1378277"/>
            <a:chExt cx="3881158" cy="4809394"/>
          </a:xfrm>
        </p:grpSpPr>
        <p:grpSp>
          <p:nvGrpSpPr>
            <p:cNvPr id="119" name="群組"/>
            <p:cNvGrpSpPr>
              <a:grpSpLocks/>
            </p:cNvGrpSpPr>
            <p:nvPr/>
          </p:nvGrpSpPr>
          <p:grpSpPr>
            <a:xfrm>
              <a:off x="3613136" y="1378277"/>
              <a:ext cx="2495877" cy="4809394"/>
              <a:chOff x="3613136" y="1378277"/>
              <a:chExt cx="2495877" cy="4809394"/>
            </a:xfrm>
          </p:grpSpPr>
          <p:grpSp>
            <p:nvGrpSpPr>
              <p:cNvPr id="117" name="群組"/>
              <p:cNvGrpSpPr>
                <a:grpSpLocks/>
              </p:cNvGrpSpPr>
              <p:nvPr/>
            </p:nvGrpSpPr>
            <p:grpSpPr>
              <a:xfrm rot="-3886804">
                <a:off x="3613136" y="1378277"/>
                <a:ext cx="1760135" cy="4809394"/>
                <a:chOff x="3613136" y="1378277"/>
                <a:chExt cx="1760135" cy="4809394"/>
              </a:xfrm>
            </p:grpSpPr>
            <p:grpSp>
              <p:nvGrpSpPr>
                <p:cNvPr id="104" name="群組"/>
                <p:cNvGrpSpPr>
                  <a:grpSpLocks/>
                </p:cNvGrpSpPr>
                <p:nvPr/>
              </p:nvGrpSpPr>
              <p:grpSpPr>
                <a:xfrm rot="3877067">
                  <a:off x="2812762" y="3627163"/>
                  <a:ext cx="4393113" cy="727904"/>
                  <a:chOff x="2812762" y="3627163"/>
                  <a:chExt cx="4393113" cy="727904"/>
                </a:xfrm>
              </p:grpSpPr>
              <p:grpSp>
                <p:nvGrpSpPr>
                  <p:cNvPr id="100" name="群組"/>
                  <p:cNvGrpSpPr>
                    <a:grpSpLocks/>
                  </p:cNvGrpSpPr>
                  <p:nvPr/>
                </p:nvGrpSpPr>
                <p:grpSpPr>
                  <a:xfrm>
                    <a:off x="2903948" y="3832597"/>
                    <a:ext cx="4301928" cy="522470"/>
                    <a:chOff x="2903948" y="3832597"/>
                    <a:chExt cx="4301928" cy="522470"/>
                  </a:xfrm>
                </p:grpSpPr>
                <p:sp>
                  <p:nvSpPr>
                    <p:cNvPr id="98" name="曲線"/>
                    <p:cNvSpPr>
                      <a:spLocks/>
                    </p:cNvSpPr>
                    <p:nvPr/>
                  </p:nvSpPr>
                  <p:spPr>
                    <a:xfrm>
                      <a:off x="2903948" y="3832597"/>
                      <a:ext cx="3187135" cy="522470"/>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538ED5"/>
                    </a:solidFill>
                    <a:ln cmpd="sng">
                      <a:noFill/>
                      <a:prstDash val="solid"/>
                      <a:miter/>
                    </a:ln>
                  </p:spPr>
                </p:sp>
                <p:sp>
                  <p:nvSpPr>
                    <p:cNvPr id="99" name="曲線"/>
                    <p:cNvSpPr>
                      <a:spLocks/>
                    </p:cNvSpPr>
                    <p:nvPr/>
                  </p:nvSpPr>
                  <p:spPr>
                    <a:xfrm>
                      <a:off x="6544910" y="4044576"/>
                      <a:ext cx="660966" cy="293779"/>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300" y="13451"/>
                          </a:lnTo>
                          <a:lnTo>
                            <a:pt x="13050" y="15391"/>
                          </a:lnTo>
                          <a:lnTo>
                            <a:pt x="10799" y="16943"/>
                          </a:lnTo>
                          <a:lnTo>
                            <a:pt x="8400" y="18237"/>
                          </a:lnTo>
                          <a:lnTo>
                            <a:pt x="6299"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299" y="18625"/>
                          </a:lnTo>
                          <a:lnTo>
                            <a:pt x="8400" y="17202"/>
                          </a:lnTo>
                          <a:lnTo>
                            <a:pt x="10649" y="15650"/>
                          </a:lnTo>
                          <a:lnTo>
                            <a:pt x="12750" y="13710"/>
                          </a:lnTo>
                          <a:lnTo>
                            <a:pt x="14700" y="11640"/>
                          </a:lnTo>
                          <a:lnTo>
                            <a:pt x="16500" y="9183"/>
                          </a:lnTo>
                          <a:lnTo>
                            <a:pt x="17850" y="6467"/>
                          </a:lnTo>
                          <a:lnTo>
                            <a:pt x="18750" y="3492"/>
                          </a:lnTo>
                          <a:lnTo>
                            <a:pt x="19050" y="129"/>
                          </a:lnTo>
                          <a:lnTo>
                            <a:pt x="21600" y="0"/>
                          </a:lnTo>
                          <a:close/>
                        </a:path>
                      </a:pathLst>
                    </a:custGeom>
                    <a:solidFill>
                      <a:srgbClr val="FFFFFF">
                        <a:alpha val="49000"/>
                      </a:srgbClr>
                    </a:solidFill>
                    <a:ln cmpd="sng">
                      <a:noFill/>
                      <a:prstDash val="solid"/>
                      <a:miter/>
                    </a:ln>
                  </p:spPr>
                </p:sp>
              </p:grpSp>
              <p:grpSp>
                <p:nvGrpSpPr>
                  <p:cNvPr id="103" name="群組"/>
                  <p:cNvGrpSpPr>
                    <a:grpSpLocks/>
                  </p:cNvGrpSpPr>
                  <p:nvPr/>
                </p:nvGrpSpPr>
                <p:grpSpPr>
                  <a:xfrm rot="21600000" flipV="1">
                    <a:off x="2812762" y="3627163"/>
                    <a:ext cx="2923004" cy="309829"/>
                    <a:chOff x="2812762" y="3627163"/>
                    <a:chExt cx="2923004" cy="309829"/>
                  </a:xfrm>
                </p:grpSpPr>
                <p:sp>
                  <p:nvSpPr>
                    <p:cNvPr id="101" name="曲線"/>
                    <p:cNvSpPr>
                      <a:spLocks/>
                    </p:cNvSpPr>
                    <p:nvPr/>
                  </p:nvSpPr>
                  <p:spPr>
                    <a:xfrm>
                      <a:off x="2812762" y="3675976"/>
                      <a:ext cx="2856522" cy="261015"/>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B8CCE4"/>
                    </a:solidFill>
                    <a:ln cmpd="sng">
                      <a:noFill/>
                      <a:prstDash val="solid"/>
                      <a:miter/>
                    </a:ln>
                  </p:spPr>
                </p:sp>
                <p:sp>
                  <p:nvSpPr>
                    <p:cNvPr id="102" name="曲線"/>
                    <p:cNvSpPr>
                      <a:spLocks/>
                    </p:cNvSpPr>
                    <p:nvPr/>
                  </p:nvSpPr>
                  <p:spPr>
                    <a:xfrm>
                      <a:off x="5197414" y="3627163"/>
                      <a:ext cx="538353" cy="267117"/>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400" y="6337"/>
                          </a:lnTo>
                          <a:lnTo>
                            <a:pt x="19049" y="9053"/>
                          </a:lnTo>
                          <a:lnTo>
                            <a:pt x="17250" y="11382"/>
                          </a:lnTo>
                          <a:lnTo>
                            <a:pt x="15299" y="13451"/>
                          </a:lnTo>
                          <a:lnTo>
                            <a:pt x="13049" y="15391"/>
                          </a:lnTo>
                          <a:lnTo>
                            <a:pt x="10799" y="16943"/>
                          </a:lnTo>
                          <a:lnTo>
                            <a:pt x="8400" y="18237"/>
                          </a:lnTo>
                          <a:lnTo>
                            <a:pt x="6299" y="19271"/>
                          </a:lnTo>
                          <a:lnTo>
                            <a:pt x="4200" y="20177"/>
                          </a:lnTo>
                          <a:lnTo>
                            <a:pt x="2549" y="20823"/>
                          </a:lnTo>
                          <a:lnTo>
                            <a:pt x="1200" y="21211"/>
                          </a:lnTo>
                          <a:lnTo>
                            <a:pt x="300" y="21470"/>
                          </a:lnTo>
                          <a:lnTo>
                            <a:pt x="0" y="21600"/>
                          </a:lnTo>
                          <a:lnTo>
                            <a:pt x="300" y="21470"/>
                          </a:lnTo>
                          <a:lnTo>
                            <a:pt x="1200" y="21082"/>
                          </a:lnTo>
                          <a:lnTo>
                            <a:pt x="2549" y="20565"/>
                          </a:lnTo>
                          <a:lnTo>
                            <a:pt x="4200" y="19659"/>
                          </a:lnTo>
                          <a:lnTo>
                            <a:pt x="6299" y="18625"/>
                          </a:lnTo>
                          <a:lnTo>
                            <a:pt x="8400" y="17202"/>
                          </a:lnTo>
                          <a:lnTo>
                            <a:pt x="10649" y="15650"/>
                          </a:lnTo>
                          <a:lnTo>
                            <a:pt x="12750" y="13710"/>
                          </a:lnTo>
                          <a:lnTo>
                            <a:pt x="14699" y="11640"/>
                          </a:lnTo>
                          <a:lnTo>
                            <a:pt x="16500" y="9183"/>
                          </a:lnTo>
                          <a:lnTo>
                            <a:pt x="17849" y="6467"/>
                          </a:lnTo>
                          <a:lnTo>
                            <a:pt x="18749" y="3492"/>
                          </a:lnTo>
                          <a:lnTo>
                            <a:pt x="19049" y="129"/>
                          </a:lnTo>
                          <a:lnTo>
                            <a:pt x="21600" y="0"/>
                          </a:lnTo>
                          <a:close/>
                        </a:path>
                      </a:pathLst>
                    </a:custGeom>
                    <a:solidFill>
                      <a:srgbClr val="FFFFFF">
                        <a:alpha val="49000"/>
                      </a:srgbClr>
                    </a:solidFill>
                    <a:ln cmpd="sng">
                      <a:noFill/>
                      <a:prstDash val="solid"/>
                      <a:miter/>
                    </a:ln>
                  </p:spPr>
                </p:sp>
              </p:grpSp>
            </p:grpSp>
            <p:grpSp>
              <p:nvGrpSpPr>
                <p:cNvPr id="115" name="群組"/>
                <p:cNvGrpSpPr>
                  <a:grpSpLocks/>
                </p:cNvGrpSpPr>
                <p:nvPr/>
              </p:nvGrpSpPr>
              <p:grpSpPr>
                <a:xfrm>
                  <a:off x="3613136" y="1378277"/>
                  <a:ext cx="966683" cy="1067282"/>
                  <a:chOff x="3613136" y="1378277"/>
                  <a:chExt cx="966683" cy="1067282"/>
                </a:xfrm>
              </p:grpSpPr>
              <p:sp>
                <p:nvSpPr>
                  <p:cNvPr id="105" name="橢圓"/>
                  <p:cNvSpPr>
                    <a:spLocks/>
                  </p:cNvSpPr>
                  <p:nvPr/>
                </p:nvSpPr>
                <p:spPr>
                  <a:xfrm>
                    <a:off x="3613136" y="1453731"/>
                    <a:ext cx="926831" cy="991829"/>
                  </a:xfrm>
                  <a:prstGeom prst="ellipse">
                    <a:avLst/>
                  </a:prstGeom>
                  <a:gradFill rotWithShape="1">
                    <a:gsLst>
                      <a:gs pos="0">
                        <a:srgbClr val="FFFFFF">
                          <a:alpha val="100000"/>
                        </a:srgbClr>
                      </a:gs>
                      <a:gs pos="50000">
                        <a:srgbClr val="83A6A7">
                          <a:alpha val="100000"/>
                        </a:srgbClr>
                      </a:gs>
                      <a:gs pos="100000">
                        <a:srgbClr val="FFFFFF">
                          <a:alpha val="100000"/>
                        </a:srgbClr>
                      </a:gs>
                    </a:gsLst>
                    <a:lin ang="2700000"/>
                  </a:gradFill>
                  <a:ln w="38100" cmpd="sng">
                    <a:noFill/>
                    <a:prstDash val="solid"/>
                    <a:miter/>
                  </a:ln>
                </p:spPr>
              </p:sp>
              <p:sp>
                <p:nvSpPr>
                  <p:cNvPr id="106" name="橢圓"/>
                  <p:cNvSpPr>
                    <a:spLocks/>
                  </p:cNvSpPr>
                  <p:nvPr/>
                </p:nvSpPr>
                <p:spPr>
                  <a:xfrm>
                    <a:off x="3652989" y="1378277"/>
                    <a:ext cx="926831" cy="991828"/>
                  </a:xfrm>
                  <a:prstGeom prst="ellipse">
                    <a:avLst/>
                  </a:prstGeom>
                  <a:solidFill>
                    <a:srgbClr val="8DB4E3"/>
                  </a:solidFill>
                  <a:ln w="38100" cmpd="sng">
                    <a:noFill/>
                    <a:prstDash val="solid"/>
                    <a:miter/>
                  </a:ln>
                </p:spPr>
              </p:sp>
              <p:sp>
                <p:nvSpPr>
                  <p:cNvPr id="107" name="橢圓"/>
                  <p:cNvSpPr>
                    <a:spLocks/>
                  </p:cNvSpPr>
                  <p:nvPr/>
                </p:nvSpPr>
                <p:spPr>
                  <a:xfrm>
                    <a:off x="3674448" y="1518248"/>
                    <a:ext cx="804207" cy="861699"/>
                  </a:xfrm>
                  <a:prstGeom prst="ellipse">
                    <a:avLst/>
                  </a:prstGeom>
                  <a:gradFill rotWithShape="1">
                    <a:gsLst>
                      <a:gs pos="0">
                        <a:srgbClr val="475A5A">
                          <a:alpha val="100000"/>
                        </a:srgbClr>
                      </a:gs>
                      <a:gs pos="50000">
                        <a:srgbClr val="83A6A7">
                          <a:alpha val="100000"/>
                        </a:srgbClr>
                      </a:gs>
                      <a:gs pos="100000">
                        <a:srgbClr val="475A5A">
                          <a:alpha val="100000"/>
                        </a:srgbClr>
                      </a:gs>
                    </a:gsLst>
                    <a:lin ang="18900000"/>
                  </a:gradFill>
                  <a:ln w="38100" cmpd="sng">
                    <a:noFill/>
                    <a:prstDash val="solid"/>
                    <a:miter/>
                  </a:ln>
                </p:spPr>
              </p:sp>
              <p:sp>
                <p:nvSpPr>
                  <p:cNvPr id="108" name="橢圓"/>
                  <p:cNvSpPr>
                    <a:spLocks/>
                  </p:cNvSpPr>
                  <p:nvPr/>
                </p:nvSpPr>
                <p:spPr>
                  <a:xfrm>
                    <a:off x="3681601" y="1482162"/>
                    <a:ext cx="806251" cy="862792"/>
                  </a:xfrm>
                  <a:prstGeom prst="ellipse">
                    <a:avLst/>
                  </a:prstGeom>
                  <a:solidFill>
                    <a:srgbClr val="538ED5"/>
                  </a:solidFill>
                  <a:ln w="38100" cmpd="sng">
                    <a:noFill/>
                    <a:prstDash val="solid"/>
                    <a:miter/>
                  </a:ln>
                </p:spPr>
              </p:sp>
              <p:sp>
                <p:nvSpPr>
                  <p:cNvPr id="109" name="橢圓"/>
                  <p:cNvSpPr>
                    <a:spLocks/>
                  </p:cNvSpPr>
                  <p:nvPr/>
                </p:nvSpPr>
                <p:spPr>
                  <a:xfrm>
                    <a:off x="3714300" y="1561990"/>
                    <a:ext cx="724501" cy="775310"/>
                  </a:xfrm>
                  <a:prstGeom prst="ellipse">
                    <a:avLst/>
                  </a:prstGeom>
                  <a:solidFill>
                    <a:srgbClr val="000000"/>
                  </a:solidFill>
                  <a:ln w="38100" cmpd="sng">
                    <a:noFill/>
                    <a:prstDash val="solid"/>
                    <a:miter/>
                  </a:ln>
                </p:spPr>
              </p:sp>
              <p:grpSp>
                <p:nvGrpSpPr>
                  <p:cNvPr id="114" name="群組"/>
                  <p:cNvGrpSpPr>
                    <a:grpSpLocks/>
                  </p:cNvGrpSpPr>
                  <p:nvPr/>
                </p:nvGrpSpPr>
                <p:grpSpPr>
                  <a:xfrm>
                    <a:off x="3725541" y="1574019"/>
                    <a:ext cx="702020" cy="752346"/>
                    <a:chOff x="3725541" y="1574019"/>
                    <a:chExt cx="702020" cy="752346"/>
                  </a:xfrm>
                </p:grpSpPr>
                <p:sp>
                  <p:nvSpPr>
                    <p:cNvPr id="110" name="橢圓"/>
                    <p:cNvSpPr>
                      <a:spLocks/>
                    </p:cNvSpPr>
                    <p:nvPr/>
                  </p:nvSpPr>
                  <p:spPr>
                    <a:xfrm>
                      <a:off x="3725541" y="1574019"/>
                      <a:ext cx="702020" cy="752346"/>
                    </a:xfrm>
                    <a:prstGeom prst="ellipse">
                      <a:avLst/>
                    </a:prstGeom>
                    <a:gradFill rotWithShape="1">
                      <a:gsLst>
                        <a:gs pos="0">
                          <a:srgbClr val="636869">
                            <a:alpha val="100000"/>
                          </a:srgbClr>
                        </a:gs>
                        <a:gs pos="100000">
                          <a:srgbClr val="D6E1E2">
                            <a:alpha val="100000"/>
                          </a:srgbClr>
                        </a:gs>
                      </a:gsLst>
                      <a:lin ang="5400000"/>
                    </a:gradFill>
                    <a:ln w="9525" cmpd="sng">
                      <a:noFill/>
                      <a:prstDash val="solid"/>
                      <a:miter/>
                    </a:ln>
                  </p:spPr>
                </p:sp>
                <p:sp>
                  <p:nvSpPr>
                    <p:cNvPr id="111" name="橢圓"/>
                    <p:cNvSpPr>
                      <a:spLocks/>
                    </p:cNvSpPr>
                    <p:nvPr/>
                  </p:nvSpPr>
                  <p:spPr>
                    <a:xfrm>
                      <a:off x="3734513" y="1578225"/>
                      <a:ext cx="685199" cy="733718"/>
                    </a:xfrm>
                    <a:prstGeom prst="ellipse">
                      <a:avLst/>
                    </a:prstGeom>
                    <a:gradFill rotWithShape="1">
                      <a:gsLst>
                        <a:gs pos="0">
                          <a:srgbClr val="D6E1E2">
                            <a:alpha val="0"/>
                          </a:srgbClr>
                        </a:gs>
                        <a:gs pos="100000">
                          <a:srgbClr val="F1F5F5">
                            <a:alpha val="100000"/>
                          </a:srgbClr>
                        </a:gs>
                      </a:gsLst>
                      <a:lin ang="5400000"/>
                    </a:gradFill>
                    <a:ln w="9525" cmpd="sng">
                      <a:noFill/>
                      <a:prstDash val="solid"/>
                      <a:miter/>
                    </a:ln>
                  </p:spPr>
                </p:sp>
                <p:sp>
                  <p:nvSpPr>
                    <p:cNvPr id="112" name="橢圓"/>
                    <p:cNvSpPr>
                      <a:spLocks/>
                    </p:cNvSpPr>
                    <p:nvPr/>
                  </p:nvSpPr>
                  <p:spPr>
                    <a:xfrm>
                      <a:off x="3741802" y="1585436"/>
                      <a:ext cx="651555" cy="685644"/>
                    </a:xfrm>
                    <a:prstGeom prst="ellipse">
                      <a:avLst/>
                    </a:prstGeom>
                    <a:gradFill rotWithShape="1">
                      <a:gsLst>
                        <a:gs pos="0">
                          <a:srgbClr val="AAB2B3">
                            <a:alpha val="100000"/>
                          </a:srgbClr>
                        </a:gs>
                        <a:gs pos="100000">
                          <a:srgbClr val="D6E1E2">
                            <a:alpha val="47843"/>
                          </a:srgbClr>
                        </a:gs>
                      </a:gsLst>
                      <a:lin ang="5400000"/>
                    </a:gradFill>
                    <a:ln w="9525" cmpd="sng">
                      <a:noFill/>
                      <a:prstDash val="solid"/>
                      <a:miter/>
                    </a:ln>
                  </p:spPr>
                </p:sp>
                <p:sp>
                  <p:nvSpPr>
                    <p:cNvPr id="113" name="橢圓"/>
                    <p:cNvSpPr>
                      <a:spLocks/>
                    </p:cNvSpPr>
                    <p:nvPr/>
                  </p:nvSpPr>
                  <p:spPr>
                    <a:xfrm>
                      <a:off x="3779930" y="1604665"/>
                      <a:ext cx="579223" cy="556448"/>
                    </a:xfrm>
                    <a:prstGeom prst="ellipse">
                      <a:avLst/>
                    </a:prstGeom>
                    <a:gradFill rotWithShape="1">
                      <a:gsLst>
                        <a:gs pos="0">
                          <a:srgbClr val="FFFFFF">
                            <a:alpha val="100000"/>
                          </a:srgbClr>
                        </a:gs>
                        <a:gs pos="100000">
                          <a:srgbClr val="D6E1E2">
                            <a:alpha val="37647"/>
                          </a:srgbClr>
                        </a:gs>
                      </a:gsLst>
                      <a:lin ang="5400000"/>
                    </a:gradFill>
                    <a:ln w="9525" cmpd="sng">
                      <a:noFill/>
                      <a:prstDash val="solid"/>
                      <a:miter/>
                    </a:ln>
                  </p:spPr>
                </p:sp>
              </p:grpSp>
            </p:grpSp>
            <p:sp>
              <p:nvSpPr>
                <p:cNvPr id="116" name="矩形"/>
                <p:cNvSpPr>
                  <a:spLocks/>
                </p:cNvSpPr>
                <p:nvPr/>
              </p:nvSpPr>
              <p:spPr>
                <a:xfrm rot="3925969">
                  <a:off x="3785094" y="2908541"/>
                  <a:ext cx="1612953" cy="51093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zh-TW" altLang="en-US" sz="3000" b="1">
                      <a:solidFill>
                        <a:schemeClr val="bg1"/>
                      </a:solidFill>
                      <a:latin typeface="微軟正黑體" pitchFamily="34" charset="-120"/>
                      <a:ea typeface="微軟正黑體" pitchFamily="34" charset="-120"/>
                      <a:cs typeface="新細明體" pitchFamily="18" charset="-120"/>
                    </a:rPr>
                    <a:t>農民保險</a:t>
                  </a:r>
                  <a:endParaRPr lang="en-US" altLang="zh-TW" sz="3000" b="1">
                    <a:solidFill>
                      <a:schemeClr val="bg1"/>
                    </a:solidFill>
                    <a:latin typeface="Calibri" charset="0"/>
                    <a:ea typeface="新細明體" pitchFamily="18" charset="-120"/>
                    <a:cs typeface="新細明體" pitchFamily="18" charset="-120"/>
                  </a:endParaRPr>
                </a:p>
              </p:txBody>
            </p:sp>
          </p:grpSp>
          <p:sp>
            <p:nvSpPr>
              <p:cNvPr id="118" name="曲線"/>
              <p:cNvSpPr>
                <a:spLocks/>
              </p:cNvSpPr>
              <p:nvPr/>
            </p:nvSpPr>
            <p:spPr>
              <a:xfrm rot="-9737">
                <a:off x="5708302" y="3290497"/>
                <a:ext cx="400711" cy="403226"/>
              </a:xfrm>
              <a:custGeom>
                <a:avLst/>
                <a:gdLst>
                  <a:gd name="T1" fmla="*/ 0 w 21600"/>
                  <a:gd name="T2" fmla="*/ 0 h 21600"/>
                  <a:gd name="T3" fmla="*/ 21600 w 21600"/>
                  <a:gd name="T4" fmla="*/ 21600 h 21600"/>
                </a:gdLst>
                <a:ahLst/>
                <a:cxnLst/>
                <a:rect l="T1" t="T2" r="T3" b="T4"/>
                <a:pathLst>
                  <a:path w="21600" h="21600">
                    <a:moveTo>
                      <a:pt x="21600" y="0"/>
                    </a:moveTo>
                    <a:lnTo>
                      <a:pt x="21300" y="3362"/>
                    </a:lnTo>
                    <a:lnTo>
                      <a:pt x="20400" y="6337"/>
                    </a:lnTo>
                    <a:lnTo>
                      <a:pt x="19049" y="9053"/>
                    </a:lnTo>
                    <a:lnTo>
                      <a:pt x="17249" y="11382"/>
                    </a:lnTo>
                    <a:lnTo>
                      <a:pt x="15300" y="13451"/>
                    </a:lnTo>
                    <a:lnTo>
                      <a:pt x="13049" y="15391"/>
                    </a:lnTo>
                    <a:lnTo>
                      <a:pt x="10800" y="16943"/>
                    </a:lnTo>
                    <a:lnTo>
                      <a:pt x="8399" y="18237"/>
                    </a:lnTo>
                    <a:lnTo>
                      <a:pt x="6299" y="19271"/>
                    </a:lnTo>
                    <a:lnTo>
                      <a:pt x="4200" y="20177"/>
                    </a:lnTo>
                    <a:lnTo>
                      <a:pt x="2550" y="20823"/>
                    </a:lnTo>
                    <a:lnTo>
                      <a:pt x="1199" y="21211"/>
                    </a:lnTo>
                    <a:lnTo>
                      <a:pt x="299" y="21470"/>
                    </a:lnTo>
                    <a:lnTo>
                      <a:pt x="0" y="21600"/>
                    </a:lnTo>
                    <a:lnTo>
                      <a:pt x="299" y="21470"/>
                    </a:lnTo>
                    <a:lnTo>
                      <a:pt x="1199" y="21082"/>
                    </a:lnTo>
                    <a:lnTo>
                      <a:pt x="2550" y="20565"/>
                    </a:lnTo>
                    <a:lnTo>
                      <a:pt x="4200" y="19659"/>
                    </a:lnTo>
                    <a:lnTo>
                      <a:pt x="6299" y="18625"/>
                    </a:lnTo>
                    <a:lnTo>
                      <a:pt x="8399" y="17202"/>
                    </a:lnTo>
                    <a:lnTo>
                      <a:pt x="10649" y="15650"/>
                    </a:lnTo>
                    <a:lnTo>
                      <a:pt x="12750" y="13710"/>
                    </a:lnTo>
                    <a:lnTo>
                      <a:pt x="14699" y="11640"/>
                    </a:lnTo>
                    <a:lnTo>
                      <a:pt x="16499" y="9183"/>
                    </a:lnTo>
                    <a:lnTo>
                      <a:pt x="17850" y="6467"/>
                    </a:lnTo>
                    <a:lnTo>
                      <a:pt x="18749" y="3492"/>
                    </a:lnTo>
                    <a:lnTo>
                      <a:pt x="19049" y="129"/>
                    </a:lnTo>
                    <a:lnTo>
                      <a:pt x="21600" y="0"/>
                    </a:lnTo>
                    <a:close/>
                  </a:path>
                </a:pathLst>
              </a:custGeom>
              <a:solidFill>
                <a:srgbClr val="FFFFFF">
                  <a:alpha val="49000"/>
                </a:srgbClr>
              </a:solidFill>
              <a:ln cmpd="sng">
                <a:noFill/>
                <a:prstDash val="solid"/>
                <a:miter/>
              </a:ln>
            </p:spPr>
          </p:sp>
        </p:grpSp>
        <p:sp>
          <p:nvSpPr>
            <p:cNvPr id="120" name="矩形"/>
            <p:cNvSpPr>
              <a:spLocks/>
            </p:cNvSpPr>
            <p:nvPr/>
          </p:nvSpPr>
          <p:spPr>
            <a:xfrm>
              <a:off x="2227855" y="3213140"/>
              <a:ext cx="806754" cy="461613"/>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b="1">
                  <a:solidFill>
                    <a:schemeClr val="tx1"/>
                  </a:solidFill>
                  <a:latin typeface="Calibri" charset="0"/>
                  <a:ea typeface="新細明體" pitchFamily="18" charset="-120"/>
                  <a:cs typeface="新細明體" pitchFamily="18" charset="-120"/>
                </a:rPr>
                <a:t>1985</a:t>
              </a:r>
              <a:endParaRPr lang="zh-TW" altLang="en-US" sz="2400" b="1">
                <a:solidFill>
                  <a:schemeClr val="tx1"/>
                </a:solidFill>
                <a:latin typeface="Calibri" charset="0"/>
                <a:ea typeface="新細明體" pitchFamily="18" charset="-120"/>
                <a:cs typeface="新細明體" pitchFamily="18" charset="-120"/>
              </a:endParaRPr>
            </a:p>
          </p:txBody>
        </p:sp>
        <p:sp>
          <p:nvSpPr>
            <p:cNvPr id="121" name="矩形"/>
            <p:cNvSpPr>
              <a:spLocks/>
            </p:cNvSpPr>
            <p:nvPr/>
          </p:nvSpPr>
          <p:spPr>
            <a:xfrm rot="39166">
              <a:off x="4598597" y="2968812"/>
              <a:ext cx="861265" cy="400065"/>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en-US" altLang="zh-TW" sz="2000" b="1">
                  <a:solidFill>
                    <a:schemeClr val="tx1"/>
                  </a:solidFill>
                  <a:latin typeface="Calibri" charset="0"/>
                  <a:ea typeface="新細明體" pitchFamily="18" charset="-120"/>
                  <a:cs typeface="新細明體" pitchFamily="18" charset="-120"/>
                </a:rPr>
                <a:t>(8.2%)</a:t>
              </a:r>
            </a:p>
          </p:txBody>
        </p:sp>
      </p:grpSp>
      <p:grpSp>
        <p:nvGrpSpPr>
          <p:cNvPr id="147" name="群組"/>
          <p:cNvGrpSpPr>
            <a:grpSpLocks/>
          </p:cNvGrpSpPr>
          <p:nvPr/>
        </p:nvGrpSpPr>
        <p:grpSpPr>
          <a:xfrm>
            <a:off x="2541702" y="2296230"/>
            <a:ext cx="3855649" cy="4771627"/>
            <a:chOff x="2541702" y="2296230"/>
            <a:chExt cx="3855649" cy="4771627"/>
          </a:xfrm>
        </p:grpSpPr>
        <p:grpSp>
          <p:nvGrpSpPr>
            <p:cNvPr id="144" name="群組"/>
            <p:cNvGrpSpPr>
              <a:grpSpLocks/>
            </p:cNvGrpSpPr>
            <p:nvPr/>
          </p:nvGrpSpPr>
          <p:grpSpPr>
            <a:xfrm>
              <a:off x="3902456" y="2296230"/>
              <a:ext cx="2494895" cy="4771627"/>
              <a:chOff x="3902456" y="2296230"/>
              <a:chExt cx="2494895" cy="4771627"/>
            </a:xfrm>
          </p:grpSpPr>
          <p:grpSp>
            <p:nvGrpSpPr>
              <p:cNvPr id="142" name="群組"/>
              <p:cNvGrpSpPr>
                <a:grpSpLocks/>
              </p:cNvGrpSpPr>
              <p:nvPr/>
            </p:nvGrpSpPr>
            <p:grpSpPr>
              <a:xfrm rot="-3886804">
                <a:off x="3902456" y="2296230"/>
                <a:ext cx="1795795" cy="4771627"/>
                <a:chOff x="3902456" y="2296230"/>
                <a:chExt cx="1795795" cy="4771627"/>
              </a:xfrm>
            </p:grpSpPr>
            <p:grpSp>
              <p:nvGrpSpPr>
                <p:cNvPr id="129" name="群組"/>
                <p:cNvGrpSpPr>
                  <a:grpSpLocks/>
                </p:cNvGrpSpPr>
                <p:nvPr/>
              </p:nvGrpSpPr>
              <p:grpSpPr>
                <a:xfrm rot="3877067">
                  <a:off x="3175700" y="4545306"/>
                  <a:ext cx="4317076" cy="728027"/>
                  <a:chOff x="3175700" y="4545306"/>
                  <a:chExt cx="4317076" cy="728027"/>
                </a:xfrm>
              </p:grpSpPr>
              <p:grpSp>
                <p:nvGrpSpPr>
                  <p:cNvPr id="125" name="群組"/>
                  <p:cNvGrpSpPr>
                    <a:grpSpLocks/>
                  </p:cNvGrpSpPr>
                  <p:nvPr/>
                </p:nvGrpSpPr>
                <p:grpSpPr>
                  <a:xfrm>
                    <a:off x="3284938" y="4699057"/>
                    <a:ext cx="4207838" cy="574276"/>
                    <a:chOff x="3284938" y="4699057"/>
                    <a:chExt cx="4207838" cy="574276"/>
                  </a:xfrm>
                </p:grpSpPr>
                <p:sp>
                  <p:nvSpPr>
                    <p:cNvPr id="123" name="曲線"/>
                    <p:cNvSpPr>
                      <a:spLocks/>
                    </p:cNvSpPr>
                    <p:nvPr/>
                  </p:nvSpPr>
                  <p:spPr>
                    <a:xfrm>
                      <a:off x="3284938" y="4699057"/>
                      <a:ext cx="3206779" cy="549651"/>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538ED5"/>
                    </a:solidFill>
                    <a:ln cmpd="sng">
                      <a:noFill/>
                      <a:prstDash val="solid"/>
                      <a:miter/>
                    </a:ln>
                  </p:spPr>
                </p:sp>
                <p:sp>
                  <p:nvSpPr>
                    <p:cNvPr id="124" name="曲線"/>
                    <p:cNvSpPr>
                      <a:spLocks/>
                    </p:cNvSpPr>
                    <p:nvPr/>
                  </p:nvSpPr>
                  <p:spPr>
                    <a:xfrm>
                      <a:off x="6831060" y="4979599"/>
                      <a:ext cx="661715" cy="293734"/>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299" y="13451"/>
                          </a:lnTo>
                          <a:lnTo>
                            <a:pt x="13049" y="15391"/>
                          </a:lnTo>
                          <a:lnTo>
                            <a:pt x="10800" y="16943"/>
                          </a:lnTo>
                          <a:lnTo>
                            <a:pt x="8399" y="18237"/>
                          </a:lnTo>
                          <a:lnTo>
                            <a:pt x="6299"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299" y="18625"/>
                          </a:lnTo>
                          <a:lnTo>
                            <a:pt x="8399" y="17202"/>
                          </a:lnTo>
                          <a:lnTo>
                            <a:pt x="10650" y="15650"/>
                          </a:lnTo>
                          <a:lnTo>
                            <a:pt x="12749" y="13710"/>
                          </a:lnTo>
                          <a:lnTo>
                            <a:pt x="14699" y="11640"/>
                          </a:lnTo>
                          <a:lnTo>
                            <a:pt x="16499" y="9183"/>
                          </a:lnTo>
                          <a:lnTo>
                            <a:pt x="17850" y="6467"/>
                          </a:lnTo>
                          <a:lnTo>
                            <a:pt x="18749" y="3492"/>
                          </a:lnTo>
                          <a:lnTo>
                            <a:pt x="19050" y="129"/>
                          </a:lnTo>
                          <a:lnTo>
                            <a:pt x="21600" y="0"/>
                          </a:lnTo>
                          <a:close/>
                        </a:path>
                      </a:pathLst>
                    </a:custGeom>
                    <a:solidFill>
                      <a:srgbClr val="FFFFFF">
                        <a:alpha val="49000"/>
                      </a:srgbClr>
                    </a:solidFill>
                    <a:ln cmpd="sng">
                      <a:noFill/>
                      <a:prstDash val="solid"/>
                      <a:miter/>
                    </a:ln>
                  </p:spPr>
                </p:sp>
              </p:grpSp>
              <p:grpSp>
                <p:nvGrpSpPr>
                  <p:cNvPr id="128" name="群組"/>
                  <p:cNvGrpSpPr>
                    <a:grpSpLocks/>
                  </p:cNvGrpSpPr>
                  <p:nvPr/>
                </p:nvGrpSpPr>
                <p:grpSpPr>
                  <a:xfrm rot="21600000" flipV="1">
                    <a:off x="3175700" y="4545306"/>
                    <a:ext cx="2845297" cy="326727"/>
                    <a:chOff x="3175700" y="4545306"/>
                    <a:chExt cx="2845297" cy="326727"/>
                  </a:xfrm>
                </p:grpSpPr>
                <p:sp>
                  <p:nvSpPr>
                    <p:cNvPr id="126" name="曲線"/>
                    <p:cNvSpPr>
                      <a:spLocks/>
                    </p:cNvSpPr>
                    <p:nvPr/>
                  </p:nvSpPr>
                  <p:spPr>
                    <a:xfrm>
                      <a:off x="3175700" y="4628682"/>
                      <a:ext cx="2834445" cy="243351"/>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B8CCE4"/>
                    </a:solidFill>
                    <a:ln cmpd="sng">
                      <a:noFill/>
                      <a:prstDash val="solid"/>
                      <a:miter/>
                    </a:ln>
                  </p:spPr>
                </p:sp>
                <p:sp>
                  <p:nvSpPr>
                    <p:cNvPr id="127" name="曲線"/>
                    <p:cNvSpPr>
                      <a:spLocks/>
                    </p:cNvSpPr>
                    <p:nvPr/>
                  </p:nvSpPr>
                  <p:spPr>
                    <a:xfrm>
                      <a:off x="5482033" y="4545306"/>
                      <a:ext cx="538964" cy="267075"/>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400" y="6337"/>
                          </a:lnTo>
                          <a:lnTo>
                            <a:pt x="19050" y="9053"/>
                          </a:lnTo>
                          <a:lnTo>
                            <a:pt x="17250" y="11382"/>
                          </a:lnTo>
                          <a:lnTo>
                            <a:pt x="15300" y="13451"/>
                          </a:lnTo>
                          <a:lnTo>
                            <a:pt x="13050" y="15391"/>
                          </a:lnTo>
                          <a:lnTo>
                            <a:pt x="10800" y="16943"/>
                          </a:lnTo>
                          <a:lnTo>
                            <a:pt x="8400" y="18237"/>
                          </a:lnTo>
                          <a:lnTo>
                            <a:pt x="6299"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299" y="18625"/>
                          </a:lnTo>
                          <a:lnTo>
                            <a:pt x="8400" y="17202"/>
                          </a:lnTo>
                          <a:lnTo>
                            <a:pt x="10649" y="15650"/>
                          </a:lnTo>
                          <a:lnTo>
                            <a:pt x="12750" y="13710"/>
                          </a:lnTo>
                          <a:lnTo>
                            <a:pt x="14699" y="11640"/>
                          </a:lnTo>
                          <a:lnTo>
                            <a:pt x="16500" y="9183"/>
                          </a:lnTo>
                          <a:lnTo>
                            <a:pt x="17849" y="6467"/>
                          </a:lnTo>
                          <a:lnTo>
                            <a:pt x="18749" y="3492"/>
                          </a:lnTo>
                          <a:lnTo>
                            <a:pt x="19050" y="129"/>
                          </a:lnTo>
                          <a:lnTo>
                            <a:pt x="21600" y="0"/>
                          </a:lnTo>
                          <a:close/>
                        </a:path>
                      </a:pathLst>
                    </a:custGeom>
                    <a:solidFill>
                      <a:srgbClr val="FFFFFF">
                        <a:alpha val="49000"/>
                      </a:srgbClr>
                    </a:solidFill>
                    <a:ln cmpd="sng">
                      <a:noFill/>
                      <a:prstDash val="solid"/>
                      <a:miter/>
                    </a:ln>
                  </p:spPr>
                </p:sp>
              </p:grpSp>
            </p:grpSp>
            <p:grpSp>
              <p:nvGrpSpPr>
                <p:cNvPr id="140" name="群組"/>
                <p:cNvGrpSpPr>
                  <a:grpSpLocks/>
                </p:cNvGrpSpPr>
                <p:nvPr/>
              </p:nvGrpSpPr>
              <p:grpSpPr>
                <a:xfrm>
                  <a:off x="3902456" y="2296230"/>
                  <a:ext cx="969631" cy="1084916"/>
                  <a:chOff x="3902456" y="2296230"/>
                  <a:chExt cx="969631" cy="1084916"/>
                </a:xfrm>
              </p:grpSpPr>
              <p:sp>
                <p:nvSpPr>
                  <p:cNvPr id="130" name="橢圓"/>
                  <p:cNvSpPr>
                    <a:spLocks/>
                  </p:cNvSpPr>
                  <p:nvPr/>
                </p:nvSpPr>
                <p:spPr>
                  <a:xfrm>
                    <a:off x="3902456" y="2388191"/>
                    <a:ext cx="926718" cy="992955"/>
                  </a:xfrm>
                  <a:prstGeom prst="ellipse">
                    <a:avLst/>
                  </a:prstGeom>
                  <a:gradFill rotWithShape="1">
                    <a:gsLst>
                      <a:gs pos="0">
                        <a:srgbClr val="FFFFFF">
                          <a:alpha val="100000"/>
                        </a:srgbClr>
                      </a:gs>
                      <a:gs pos="50000">
                        <a:srgbClr val="83A6A7">
                          <a:alpha val="100000"/>
                        </a:srgbClr>
                      </a:gs>
                      <a:gs pos="100000">
                        <a:srgbClr val="FFFFFF">
                          <a:alpha val="100000"/>
                        </a:srgbClr>
                      </a:gs>
                    </a:gsLst>
                    <a:lin ang="2700000"/>
                  </a:gradFill>
                  <a:ln w="38100" cmpd="sng">
                    <a:noFill/>
                    <a:prstDash val="solid"/>
                    <a:miter/>
                  </a:ln>
                </p:spPr>
              </p:sp>
              <p:sp>
                <p:nvSpPr>
                  <p:cNvPr id="131" name="橢圓"/>
                  <p:cNvSpPr>
                    <a:spLocks/>
                  </p:cNvSpPr>
                  <p:nvPr/>
                </p:nvSpPr>
                <p:spPr>
                  <a:xfrm>
                    <a:off x="3922891" y="2296230"/>
                    <a:ext cx="949197" cy="992955"/>
                  </a:xfrm>
                  <a:prstGeom prst="ellipse">
                    <a:avLst/>
                  </a:prstGeom>
                  <a:solidFill>
                    <a:srgbClr val="8DB4E3"/>
                  </a:solidFill>
                  <a:ln w="38100" cmpd="sng">
                    <a:noFill/>
                    <a:prstDash val="solid"/>
                    <a:miter/>
                  </a:ln>
                </p:spPr>
              </p:sp>
              <p:sp>
                <p:nvSpPr>
                  <p:cNvPr id="132" name="橢圓"/>
                  <p:cNvSpPr>
                    <a:spLocks/>
                  </p:cNvSpPr>
                  <p:nvPr/>
                </p:nvSpPr>
                <p:spPr>
                  <a:xfrm>
                    <a:off x="3963761" y="2452782"/>
                    <a:ext cx="804109" cy="862678"/>
                  </a:xfrm>
                  <a:prstGeom prst="ellipse">
                    <a:avLst/>
                  </a:prstGeom>
                  <a:gradFill rotWithShape="1">
                    <a:gsLst>
                      <a:gs pos="0">
                        <a:srgbClr val="475A5A">
                          <a:alpha val="100000"/>
                        </a:srgbClr>
                      </a:gs>
                      <a:gs pos="50000">
                        <a:srgbClr val="83A6A7">
                          <a:alpha val="100000"/>
                        </a:srgbClr>
                      </a:gs>
                      <a:gs pos="100000">
                        <a:srgbClr val="475A5A">
                          <a:alpha val="100000"/>
                        </a:srgbClr>
                      </a:gs>
                    </a:gsLst>
                    <a:lin ang="18900000"/>
                  </a:gradFill>
                  <a:ln w="38100" cmpd="sng">
                    <a:noFill/>
                    <a:prstDash val="solid"/>
                    <a:miter/>
                  </a:ln>
                </p:spPr>
              </p:sp>
              <p:sp>
                <p:nvSpPr>
                  <p:cNvPr id="133" name="橢圓"/>
                  <p:cNvSpPr>
                    <a:spLocks/>
                  </p:cNvSpPr>
                  <p:nvPr/>
                </p:nvSpPr>
                <p:spPr>
                  <a:xfrm>
                    <a:off x="3973978" y="2366296"/>
                    <a:ext cx="816370" cy="863772"/>
                  </a:xfrm>
                  <a:prstGeom prst="ellipse">
                    <a:avLst/>
                  </a:prstGeom>
                  <a:solidFill>
                    <a:srgbClr val="538ED5"/>
                  </a:solidFill>
                  <a:ln w="38100" cmpd="sng">
                    <a:noFill/>
                    <a:prstDash val="solid"/>
                    <a:miter/>
                  </a:ln>
                </p:spPr>
              </p:sp>
              <p:sp>
                <p:nvSpPr>
                  <p:cNvPr id="134" name="橢圓"/>
                  <p:cNvSpPr>
                    <a:spLocks/>
                  </p:cNvSpPr>
                  <p:nvPr/>
                </p:nvSpPr>
                <p:spPr>
                  <a:xfrm>
                    <a:off x="4003609" y="2496573"/>
                    <a:ext cx="724413" cy="776191"/>
                  </a:xfrm>
                  <a:prstGeom prst="ellipse">
                    <a:avLst/>
                  </a:prstGeom>
                  <a:solidFill>
                    <a:srgbClr val="000000"/>
                  </a:solidFill>
                  <a:ln w="38100" cmpd="sng">
                    <a:noFill/>
                    <a:prstDash val="solid"/>
                    <a:miter/>
                  </a:ln>
                </p:spPr>
              </p:sp>
              <p:grpSp>
                <p:nvGrpSpPr>
                  <p:cNvPr id="139" name="群組"/>
                  <p:cNvGrpSpPr>
                    <a:grpSpLocks/>
                  </p:cNvGrpSpPr>
                  <p:nvPr/>
                </p:nvGrpSpPr>
                <p:grpSpPr>
                  <a:xfrm>
                    <a:off x="4014848" y="2508616"/>
                    <a:ext cx="701935" cy="753201"/>
                    <a:chOff x="4014848" y="2508616"/>
                    <a:chExt cx="701935" cy="753201"/>
                  </a:xfrm>
                </p:grpSpPr>
                <p:sp>
                  <p:nvSpPr>
                    <p:cNvPr id="135" name="橢圓"/>
                    <p:cNvSpPr>
                      <a:spLocks/>
                    </p:cNvSpPr>
                    <p:nvPr/>
                  </p:nvSpPr>
                  <p:spPr>
                    <a:xfrm>
                      <a:off x="4014848" y="2508616"/>
                      <a:ext cx="701935" cy="753201"/>
                    </a:xfrm>
                    <a:prstGeom prst="ellipse">
                      <a:avLst/>
                    </a:prstGeom>
                    <a:gradFill rotWithShape="1">
                      <a:gsLst>
                        <a:gs pos="0">
                          <a:srgbClr val="636869">
                            <a:alpha val="100000"/>
                          </a:srgbClr>
                        </a:gs>
                        <a:gs pos="100000">
                          <a:srgbClr val="D6E1E2">
                            <a:alpha val="100000"/>
                          </a:srgbClr>
                        </a:gs>
                      </a:gsLst>
                      <a:lin ang="5400000"/>
                    </a:gradFill>
                    <a:ln w="9525" cmpd="sng">
                      <a:noFill/>
                      <a:prstDash val="solid"/>
                      <a:miter/>
                    </a:ln>
                  </p:spPr>
                </p:sp>
                <p:sp>
                  <p:nvSpPr>
                    <p:cNvPr id="136" name="橢圓"/>
                    <p:cNvSpPr>
                      <a:spLocks/>
                    </p:cNvSpPr>
                    <p:nvPr/>
                  </p:nvSpPr>
                  <p:spPr>
                    <a:xfrm>
                      <a:off x="4023818" y="2512827"/>
                      <a:ext cx="685116" cy="734551"/>
                    </a:xfrm>
                    <a:prstGeom prst="ellipse">
                      <a:avLst/>
                    </a:prstGeom>
                    <a:gradFill rotWithShape="1">
                      <a:gsLst>
                        <a:gs pos="0">
                          <a:srgbClr val="D6E1E2">
                            <a:alpha val="0"/>
                          </a:srgbClr>
                        </a:gs>
                        <a:gs pos="100000">
                          <a:srgbClr val="F1F5F5">
                            <a:alpha val="100000"/>
                          </a:srgbClr>
                        </a:gs>
                      </a:gsLst>
                      <a:lin ang="5400000"/>
                    </a:gradFill>
                    <a:ln w="9525" cmpd="sng">
                      <a:noFill/>
                      <a:prstDash val="solid"/>
                      <a:miter/>
                    </a:ln>
                  </p:spPr>
                </p:sp>
                <p:sp>
                  <p:nvSpPr>
                    <p:cNvPr id="137" name="橢圓"/>
                    <p:cNvSpPr>
                      <a:spLocks/>
                    </p:cNvSpPr>
                    <p:nvPr/>
                  </p:nvSpPr>
                  <p:spPr>
                    <a:xfrm>
                      <a:off x="4031107" y="2520046"/>
                      <a:ext cx="651476" cy="686423"/>
                    </a:xfrm>
                    <a:prstGeom prst="ellipse">
                      <a:avLst/>
                    </a:prstGeom>
                    <a:gradFill rotWithShape="1">
                      <a:gsLst>
                        <a:gs pos="0">
                          <a:srgbClr val="AAB2B3">
                            <a:alpha val="100000"/>
                          </a:srgbClr>
                        </a:gs>
                        <a:gs pos="100000">
                          <a:srgbClr val="D6E1E2">
                            <a:alpha val="47843"/>
                          </a:srgbClr>
                        </a:gs>
                      </a:gsLst>
                      <a:lin ang="5400000"/>
                    </a:gradFill>
                    <a:ln w="9525" cmpd="sng">
                      <a:noFill/>
                      <a:prstDash val="solid"/>
                      <a:miter/>
                    </a:ln>
                  </p:spPr>
                </p:sp>
                <p:sp>
                  <p:nvSpPr>
                    <p:cNvPr id="138" name="橢圓"/>
                    <p:cNvSpPr>
                      <a:spLocks/>
                    </p:cNvSpPr>
                    <p:nvPr/>
                  </p:nvSpPr>
                  <p:spPr>
                    <a:xfrm>
                      <a:off x="4069231" y="2539297"/>
                      <a:ext cx="579153" cy="557080"/>
                    </a:xfrm>
                    <a:prstGeom prst="ellipse">
                      <a:avLst/>
                    </a:prstGeom>
                    <a:gradFill rotWithShape="1">
                      <a:gsLst>
                        <a:gs pos="0">
                          <a:srgbClr val="FFFFFF">
                            <a:alpha val="100000"/>
                          </a:srgbClr>
                        </a:gs>
                        <a:gs pos="100000">
                          <a:srgbClr val="D6E1E2">
                            <a:alpha val="37647"/>
                          </a:srgbClr>
                        </a:gs>
                      </a:gsLst>
                      <a:lin ang="5400000"/>
                    </a:gradFill>
                    <a:ln w="9525" cmpd="sng">
                      <a:noFill/>
                      <a:prstDash val="solid"/>
                      <a:miter/>
                    </a:ln>
                  </p:spPr>
                </p:sp>
              </p:grpSp>
            </p:grpSp>
            <p:sp>
              <p:nvSpPr>
                <p:cNvPr id="141" name="矩形"/>
                <p:cNvSpPr>
                  <a:spLocks/>
                </p:cNvSpPr>
                <p:nvPr/>
              </p:nvSpPr>
              <p:spPr>
                <a:xfrm rot="3925969">
                  <a:off x="3859273" y="4171216"/>
                  <a:ext cx="2336236" cy="510869"/>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zh-TW" altLang="en-US" sz="3000" b="1">
                      <a:solidFill>
                        <a:schemeClr val="bg1"/>
                      </a:solidFill>
                      <a:latin typeface="微軟正黑體" pitchFamily="34" charset="-120"/>
                      <a:ea typeface="微軟正黑體" pitchFamily="34" charset="-120"/>
                      <a:cs typeface="新細明體" pitchFamily="18" charset="-120"/>
                    </a:rPr>
                    <a:t>低收入戶保險</a:t>
                  </a:r>
                  <a:endParaRPr lang="en-US" altLang="zh-TW" sz="3000" b="1">
                    <a:solidFill>
                      <a:schemeClr val="bg1"/>
                    </a:solidFill>
                    <a:latin typeface="Calibri" charset="0"/>
                    <a:ea typeface="新細明體" pitchFamily="18" charset="-120"/>
                    <a:cs typeface="新細明體" pitchFamily="18" charset="-120"/>
                  </a:endParaRPr>
                </a:p>
              </p:txBody>
            </p:sp>
          </p:grpSp>
          <p:sp>
            <p:nvSpPr>
              <p:cNvPr id="143" name="曲線"/>
              <p:cNvSpPr>
                <a:spLocks/>
              </p:cNvSpPr>
              <p:nvPr/>
            </p:nvSpPr>
            <p:spPr>
              <a:xfrm rot="-9737">
                <a:off x="5996688" y="4228140"/>
                <a:ext cx="400663" cy="403685"/>
              </a:xfrm>
              <a:custGeom>
                <a:avLst/>
                <a:gdLst>
                  <a:gd name="T1" fmla="*/ 0 w 21600"/>
                  <a:gd name="T2" fmla="*/ 0 h 21600"/>
                  <a:gd name="T3" fmla="*/ 21600 w 21600"/>
                  <a:gd name="T4" fmla="*/ 21600 h 21600"/>
                </a:gdLst>
                <a:ahLst/>
                <a:cxnLst/>
                <a:rect l="T1" t="T2" r="T3" b="T4"/>
                <a:pathLst>
                  <a:path w="21600" h="21600">
                    <a:moveTo>
                      <a:pt x="21600" y="0"/>
                    </a:moveTo>
                    <a:lnTo>
                      <a:pt x="21300" y="3362"/>
                    </a:lnTo>
                    <a:lnTo>
                      <a:pt x="20400" y="6337"/>
                    </a:lnTo>
                    <a:lnTo>
                      <a:pt x="19049" y="9053"/>
                    </a:lnTo>
                    <a:lnTo>
                      <a:pt x="17249" y="11382"/>
                    </a:lnTo>
                    <a:lnTo>
                      <a:pt x="15299" y="13451"/>
                    </a:lnTo>
                    <a:lnTo>
                      <a:pt x="13049" y="15391"/>
                    </a:lnTo>
                    <a:lnTo>
                      <a:pt x="10800" y="16943"/>
                    </a:lnTo>
                    <a:lnTo>
                      <a:pt x="8399" y="18237"/>
                    </a:lnTo>
                    <a:lnTo>
                      <a:pt x="6299" y="19271"/>
                    </a:lnTo>
                    <a:lnTo>
                      <a:pt x="4200" y="20177"/>
                    </a:lnTo>
                    <a:lnTo>
                      <a:pt x="2549" y="20823"/>
                    </a:lnTo>
                    <a:lnTo>
                      <a:pt x="1200" y="21211"/>
                    </a:lnTo>
                    <a:lnTo>
                      <a:pt x="299" y="21470"/>
                    </a:lnTo>
                    <a:lnTo>
                      <a:pt x="0" y="21600"/>
                    </a:lnTo>
                    <a:lnTo>
                      <a:pt x="299" y="21470"/>
                    </a:lnTo>
                    <a:lnTo>
                      <a:pt x="1200" y="21082"/>
                    </a:lnTo>
                    <a:lnTo>
                      <a:pt x="2549" y="20565"/>
                    </a:lnTo>
                    <a:lnTo>
                      <a:pt x="4200" y="19659"/>
                    </a:lnTo>
                    <a:lnTo>
                      <a:pt x="6299" y="18625"/>
                    </a:lnTo>
                    <a:lnTo>
                      <a:pt x="8399" y="17202"/>
                    </a:lnTo>
                    <a:lnTo>
                      <a:pt x="10649" y="15650"/>
                    </a:lnTo>
                    <a:lnTo>
                      <a:pt x="12750" y="13710"/>
                    </a:lnTo>
                    <a:lnTo>
                      <a:pt x="14699" y="11640"/>
                    </a:lnTo>
                    <a:lnTo>
                      <a:pt x="16500" y="9183"/>
                    </a:lnTo>
                    <a:lnTo>
                      <a:pt x="17850" y="6467"/>
                    </a:lnTo>
                    <a:lnTo>
                      <a:pt x="18749" y="3492"/>
                    </a:lnTo>
                    <a:lnTo>
                      <a:pt x="19049" y="129"/>
                    </a:lnTo>
                    <a:lnTo>
                      <a:pt x="21600" y="0"/>
                    </a:lnTo>
                    <a:close/>
                  </a:path>
                </a:pathLst>
              </a:custGeom>
              <a:solidFill>
                <a:srgbClr val="FFFFFF">
                  <a:alpha val="49000"/>
                </a:srgbClr>
              </a:solidFill>
              <a:ln cmpd="sng">
                <a:noFill/>
                <a:prstDash val="solid"/>
                <a:miter/>
              </a:ln>
            </p:spPr>
          </p:sp>
        </p:grpSp>
        <p:sp>
          <p:nvSpPr>
            <p:cNvPr id="145" name="矩形"/>
            <p:cNvSpPr>
              <a:spLocks/>
            </p:cNvSpPr>
            <p:nvPr/>
          </p:nvSpPr>
          <p:spPr>
            <a:xfrm>
              <a:off x="2541702" y="4136782"/>
              <a:ext cx="806657" cy="462137"/>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b="1">
                  <a:solidFill>
                    <a:schemeClr val="tx1"/>
                  </a:solidFill>
                  <a:latin typeface="Calibri" charset="0"/>
                  <a:ea typeface="新細明體" pitchFamily="18" charset="-120"/>
                  <a:cs typeface="新細明體" pitchFamily="18" charset="-120"/>
                </a:rPr>
                <a:t>1990</a:t>
              </a:r>
              <a:endParaRPr lang="zh-TW" altLang="en-US" sz="2400" b="1">
                <a:solidFill>
                  <a:schemeClr val="tx1"/>
                </a:solidFill>
                <a:latin typeface="Calibri" charset="0"/>
                <a:ea typeface="新細明體" pitchFamily="18" charset="-120"/>
                <a:cs typeface="新細明體" pitchFamily="18" charset="-120"/>
              </a:endParaRPr>
            </a:p>
          </p:txBody>
        </p:sp>
        <p:sp>
          <p:nvSpPr>
            <p:cNvPr id="146" name="矩形"/>
            <p:cNvSpPr>
              <a:spLocks/>
            </p:cNvSpPr>
            <p:nvPr/>
          </p:nvSpPr>
          <p:spPr>
            <a:xfrm rot="39166">
              <a:off x="4862285" y="3865941"/>
              <a:ext cx="861161" cy="400519"/>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en-US" altLang="zh-TW" sz="2000" b="1">
                  <a:solidFill>
                    <a:schemeClr val="tx1"/>
                  </a:solidFill>
                  <a:latin typeface="Calibri" charset="0"/>
                  <a:ea typeface="新細明體" pitchFamily="18" charset="-120"/>
                  <a:cs typeface="新細明體" pitchFamily="18" charset="-120"/>
                </a:rPr>
                <a:t>(0.6%)</a:t>
              </a:r>
            </a:p>
          </p:txBody>
        </p:sp>
      </p:grpSp>
      <p:sp>
        <p:nvSpPr>
          <p:cNvPr id="148" name="文字方塊"/>
          <p:cNvSpPr>
            <a:spLocks noGrp="1"/>
          </p:cNvSpPr>
          <p:nvPr>
            <p:ph type="title"/>
          </p:nvPr>
        </p:nvSpPr>
        <p:spPr>
          <a:xfrm>
            <a:off x="2195513" y="125413"/>
            <a:ext cx="5986462"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eaLnBrk="1" hangingPunct="1">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臺灣社會保險的演進</a:t>
            </a:r>
          </a:p>
        </p:txBody>
      </p:sp>
      <p:sp>
        <p:nvSpPr>
          <p:cNvPr id="149" name="矩形"/>
          <p:cNvSpPr>
            <a:spLocks/>
          </p:cNvSpPr>
          <p:nvPr/>
        </p:nvSpPr>
        <p:spPr>
          <a:xfrm>
            <a:off x="212410" y="6083322"/>
            <a:ext cx="2808287" cy="646112"/>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1800">
                <a:solidFill>
                  <a:schemeClr val="tx1"/>
                </a:solidFill>
                <a:latin typeface="微軟正黑體" pitchFamily="34" charset="-120"/>
                <a:ea typeface="微軟正黑體" pitchFamily="34" charset="-120"/>
                <a:cs typeface="新細明體" pitchFamily="18" charset="-120"/>
              </a:rPr>
              <a:t>註</a:t>
            </a:r>
            <a:r>
              <a:rPr lang="en-US" altLang="zh-TW" sz="1800">
                <a:solidFill>
                  <a:schemeClr val="tx1"/>
                </a:solidFill>
                <a:latin typeface="微軟正黑體" pitchFamily="34" charset="-120"/>
                <a:ea typeface="微軟正黑體" pitchFamily="34" charset="-120"/>
                <a:cs typeface="新細明體" pitchFamily="18" charset="-120"/>
                <a:sym typeface="Wingdings" pitchFamily="2" charset="2"/>
              </a:rPr>
              <a:t>:</a:t>
            </a:r>
            <a:r>
              <a:rPr lang="zh-TW" altLang="en-US" sz="1800">
                <a:solidFill>
                  <a:schemeClr val="tx1"/>
                </a:solidFill>
                <a:latin typeface="微軟正黑體" pitchFamily="34" charset="-120"/>
                <a:ea typeface="微軟正黑體" pitchFamily="34" charset="-120"/>
                <a:cs typeface="新細明體" pitchFamily="18" charset="-120"/>
                <a:sym typeface="Wingdings" pitchFamily="2" charset="2"/>
              </a:rPr>
              <a:t>  </a:t>
            </a:r>
            <a:r>
              <a:rPr lang="en-US" altLang="zh-TW" sz="1800">
                <a:solidFill>
                  <a:schemeClr val="tx1"/>
                </a:solidFill>
                <a:latin typeface="微軟正黑體" pitchFamily="34" charset="-120"/>
                <a:ea typeface="微軟正黑體" pitchFamily="34" charset="-120"/>
                <a:cs typeface="新細明體" pitchFamily="18" charset="-120"/>
                <a:sym typeface="Wingdings" pitchFamily="2" charset="2"/>
              </a:rPr>
              <a:t>(</a:t>
            </a:r>
            <a:r>
              <a:rPr lang="zh-TW" altLang="en-US" sz="1800">
                <a:solidFill>
                  <a:schemeClr val="tx1"/>
                </a:solidFill>
                <a:latin typeface="微軟正黑體" pitchFamily="34" charset="-120"/>
                <a:ea typeface="微軟正黑體" pitchFamily="34" charset="-120"/>
                <a:cs typeface="新細明體" pitchFamily="18" charset="-120"/>
                <a:sym typeface="Wingdings" pitchFamily="2" charset="2"/>
              </a:rPr>
              <a:t>    </a:t>
            </a:r>
            <a:r>
              <a:rPr lang="en-US" altLang="zh-TW" sz="1800">
                <a:solidFill>
                  <a:schemeClr val="tx1"/>
                </a:solidFill>
                <a:latin typeface="微軟正黑體" pitchFamily="34" charset="-120"/>
                <a:ea typeface="微軟正黑體" pitchFamily="34" charset="-120"/>
                <a:cs typeface="新細明體" pitchFamily="18" charset="-120"/>
                <a:sym typeface="Wingdings" pitchFamily="2" charset="2"/>
              </a:rPr>
              <a:t>)</a:t>
            </a:r>
            <a:r>
              <a:rPr lang="zh-TW" altLang="en-US" sz="1800">
                <a:solidFill>
                  <a:schemeClr val="tx1"/>
                </a:solidFill>
                <a:latin typeface="微軟正黑體" pitchFamily="34" charset="-120"/>
                <a:ea typeface="微軟正黑體" pitchFamily="34" charset="-120"/>
                <a:cs typeface="新細明體" pitchFamily="18" charset="-120"/>
                <a:sym typeface="Wingdings" pitchFamily="2" charset="2"/>
              </a:rPr>
              <a:t>內數據為納保人口</a:t>
            </a:r>
            <a:endParaRPr lang="en-US" altLang="zh-TW" sz="1800">
              <a:solidFill>
                <a:schemeClr val="tx1"/>
              </a:solidFill>
              <a:latin typeface="微軟正黑體" pitchFamily="34" charset="-120"/>
              <a:ea typeface="微軟正黑體" pitchFamily="34" charset="-120"/>
              <a:cs typeface="新細明體" pitchFamily="18" charset="-120"/>
              <a:sym typeface="Wingdings" pitchFamily="2" charset="2"/>
            </a:endParaRPr>
          </a:p>
          <a:p>
            <a:pPr marL="0" indent="0" algn="l">
              <a:lnSpc>
                <a:spcPct val="100000"/>
              </a:lnSpc>
              <a:spcBef>
                <a:spcPts val="0"/>
              </a:spcBef>
              <a:spcAft>
                <a:spcPts val="0"/>
              </a:spcAft>
              <a:buNone/>
            </a:pPr>
            <a:r>
              <a:rPr lang="zh-TW" altLang="en-US" sz="1800">
                <a:solidFill>
                  <a:schemeClr val="tx1"/>
                </a:solidFill>
                <a:latin typeface="微軟正黑體" pitchFamily="34" charset="-120"/>
                <a:ea typeface="微軟正黑體" pitchFamily="34" charset="-120"/>
                <a:cs typeface="新細明體" pitchFamily="18" charset="-120"/>
                <a:sym typeface="Wingdings" pitchFamily="2" charset="2"/>
              </a:rPr>
              <a:t>       占全人口比率</a:t>
            </a:r>
            <a:endParaRPr lang="zh-TW" altLang="en-US" sz="1800">
              <a:solidFill>
                <a:schemeClr val="tx1"/>
              </a:solidFill>
              <a:latin typeface="微軟正黑體" pitchFamily="34" charset="-120"/>
              <a:ea typeface="微軟正黑體" pitchFamily="34" charset="-120"/>
              <a:cs typeface="新細明體" pitchFamily="18" charset="-120"/>
            </a:endParaRPr>
          </a:p>
        </p:txBody>
      </p:sp>
      <p:sp>
        <p:nvSpPr>
          <p:cNvPr id="150"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a:t>
            </a:fld>
            <a:endParaRPr lang="zh-TW" altLang="en-US" sz="1200">
              <a:solidFill>
                <a:srgbClr val="898989"/>
              </a:solidFill>
              <a:latin typeface="Calibri" charset="0"/>
              <a:ea typeface="新細明體" pitchFamily="18" charset="-120"/>
              <a:cs typeface="新細明體" pitchFamily="18" charset="-120"/>
            </a:endParaRPr>
          </a:p>
        </p:txBody>
      </p:sp>
      <p:grpSp>
        <p:nvGrpSpPr>
          <p:cNvPr id="175" name="群組"/>
          <p:cNvGrpSpPr>
            <a:grpSpLocks/>
          </p:cNvGrpSpPr>
          <p:nvPr/>
        </p:nvGrpSpPr>
        <p:grpSpPr>
          <a:xfrm>
            <a:off x="3001119" y="3397544"/>
            <a:ext cx="3756187" cy="4526035"/>
            <a:chOff x="3001119" y="3397544"/>
            <a:chExt cx="3756187" cy="4526035"/>
          </a:xfrm>
        </p:grpSpPr>
        <p:grpSp>
          <p:nvGrpSpPr>
            <p:cNvPr id="172" name="群組"/>
            <p:cNvGrpSpPr>
              <a:grpSpLocks/>
            </p:cNvGrpSpPr>
            <p:nvPr/>
          </p:nvGrpSpPr>
          <p:grpSpPr>
            <a:xfrm>
              <a:off x="4252079" y="3397544"/>
              <a:ext cx="2505227" cy="4526035"/>
              <a:chOff x="4252079" y="3397544"/>
              <a:chExt cx="2505227" cy="4526035"/>
            </a:xfrm>
          </p:grpSpPr>
          <p:grpSp>
            <p:nvGrpSpPr>
              <p:cNvPr id="170" name="群組"/>
              <p:cNvGrpSpPr>
                <a:grpSpLocks/>
              </p:cNvGrpSpPr>
              <p:nvPr/>
            </p:nvGrpSpPr>
            <p:grpSpPr>
              <a:xfrm rot="-3886804">
                <a:off x="4252079" y="3397544"/>
                <a:ext cx="1825046" cy="4526035"/>
                <a:chOff x="4252079" y="3397544"/>
                <a:chExt cx="1825046" cy="4526035"/>
              </a:xfrm>
            </p:grpSpPr>
            <p:grpSp>
              <p:nvGrpSpPr>
                <p:cNvPr id="157" name="群組"/>
                <p:cNvGrpSpPr>
                  <a:grpSpLocks/>
                </p:cNvGrpSpPr>
                <p:nvPr/>
              </p:nvGrpSpPr>
              <p:grpSpPr>
                <a:xfrm rot="3877067">
                  <a:off x="3654783" y="5501236"/>
                  <a:ext cx="4140244" cy="704441"/>
                  <a:chOff x="3654783" y="5501236"/>
                  <a:chExt cx="4140244" cy="704441"/>
                </a:xfrm>
              </p:grpSpPr>
              <p:grpSp>
                <p:nvGrpSpPr>
                  <p:cNvPr id="153" name="群組"/>
                  <p:cNvGrpSpPr>
                    <a:grpSpLocks/>
                  </p:cNvGrpSpPr>
                  <p:nvPr/>
                </p:nvGrpSpPr>
                <p:grpSpPr>
                  <a:xfrm>
                    <a:off x="3737750" y="5673148"/>
                    <a:ext cx="4057278" cy="532530"/>
                    <a:chOff x="3737750" y="5673148"/>
                    <a:chExt cx="4057278" cy="532530"/>
                  </a:xfrm>
                </p:grpSpPr>
                <p:sp>
                  <p:nvSpPr>
                    <p:cNvPr id="151" name="曲線"/>
                    <p:cNvSpPr>
                      <a:spLocks/>
                    </p:cNvSpPr>
                    <p:nvPr/>
                  </p:nvSpPr>
                  <p:spPr>
                    <a:xfrm>
                      <a:off x="3737750" y="5673148"/>
                      <a:ext cx="3139687" cy="523742"/>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538ED5"/>
                    </a:solidFill>
                    <a:ln cmpd="sng">
                      <a:noFill/>
                      <a:prstDash val="solid"/>
                      <a:miter/>
                    </a:ln>
                  </p:spPr>
                </p:sp>
                <p:sp>
                  <p:nvSpPr>
                    <p:cNvPr id="152" name="曲線"/>
                    <p:cNvSpPr>
                      <a:spLocks/>
                    </p:cNvSpPr>
                    <p:nvPr/>
                  </p:nvSpPr>
                  <p:spPr>
                    <a:xfrm>
                      <a:off x="7172060" y="5912171"/>
                      <a:ext cx="622968" cy="293506"/>
                    </a:xfrm>
                    <a:custGeom>
                      <a:avLst/>
                      <a:gdLst>
                        <a:gd name="T1" fmla="*/ 0 w 21600"/>
                        <a:gd name="T2" fmla="*/ 0 h 21600"/>
                        <a:gd name="T3" fmla="*/ 21600 w 21600"/>
                        <a:gd name="T4" fmla="*/ 21600 h 21600"/>
                      </a:gdLst>
                      <a:ahLst/>
                      <a:cxnLst/>
                      <a:rect l="T1" t="T2" r="T3" b="T4"/>
                      <a:pathLst>
                        <a:path w="21600" h="21600">
                          <a:moveTo>
                            <a:pt x="21600" y="0"/>
                          </a:moveTo>
                          <a:lnTo>
                            <a:pt x="21300" y="3362"/>
                          </a:lnTo>
                          <a:lnTo>
                            <a:pt x="20400" y="6337"/>
                          </a:lnTo>
                          <a:lnTo>
                            <a:pt x="19050" y="9053"/>
                          </a:lnTo>
                          <a:lnTo>
                            <a:pt x="17250" y="11382"/>
                          </a:lnTo>
                          <a:lnTo>
                            <a:pt x="15300" y="13451"/>
                          </a:lnTo>
                          <a:lnTo>
                            <a:pt x="13049" y="15391"/>
                          </a:lnTo>
                          <a:lnTo>
                            <a:pt x="10800" y="16943"/>
                          </a:lnTo>
                          <a:lnTo>
                            <a:pt x="8400" y="18237"/>
                          </a:lnTo>
                          <a:lnTo>
                            <a:pt x="6299" y="19271"/>
                          </a:lnTo>
                          <a:lnTo>
                            <a:pt x="4199" y="20177"/>
                          </a:lnTo>
                          <a:lnTo>
                            <a:pt x="2550" y="20823"/>
                          </a:lnTo>
                          <a:lnTo>
                            <a:pt x="1199" y="21211"/>
                          </a:lnTo>
                          <a:lnTo>
                            <a:pt x="300" y="21470"/>
                          </a:lnTo>
                          <a:lnTo>
                            <a:pt x="0" y="21600"/>
                          </a:lnTo>
                          <a:lnTo>
                            <a:pt x="300" y="21470"/>
                          </a:lnTo>
                          <a:lnTo>
                            <a:pt x="1199" y="21082"/>
                          </a:lnTo>
                          <a:lnTo>
                            <a:pt x="2550" y="20565"/>
                          </a:lnTo>
                          <a:lnTo>
                            <a:pt x="4199" y="19659"/>
                          </a:lnTo>
                          <a:lnTo>
                            <a:pt x="6299" y="18625"/>
                          </a:lnTo>
                          <a:lnTo>
                            <a:pt x="8400" y="17202"/>
                          </a:lnTo>
                          <a:lnTo>
                            <a:pt x="10650" y="15650"/>
                          </a:lnTo>
                          <a:lnTo>
                            <a:pt x="12750" y="13710"/>
                          </a:lnTo>
                          <a:lnTo>
                            <a:pt x="14700" y="11640"/>
                          </a:lnTo>
                          <a:lnTo>
                            <a:pt x="16500" y="9183"/>
                          </a:lnTo>
                          <a:lnTo>
                            <a:pt x="17850" y="6467"/>
                          </a:lnTo>
                          <a:lnTo>
                            <a:pt x="18749" y="3492"/>
                          </a:lnTo>
                          <a:lnTo>
                            <a:pt x="19050" y="129"/>
                          </a:lnTo>
                          <a:lnTo>
                            <a:pt x="21600" y="0"/>
                          </a:lnTo>
                          <a:close/>
                        </a:path>
                      </a:pathLst>
                    </a:custGeom>
                    <a:solidFill>
                      <a:srgbClr val="FFFFFF">
                        <a:alpha val="49000"/>
                      </a:srgbClr>
                    </a:solidFill>
                    <a:ln cmpd="sng">
                      <a:noFill/>
                      <a:prstDash val="solid"/>
                      <a:miter/>
                    </a:ln>
                  </p:spPr>
                </p:sp>
              </p:grpSp>
              <p:grpSp>
                <p:nvGrpSpPr>
                  <p:cNvPr id="156" name="群組"/>
                  <p:cNvGrpSpPr>
                    <a:grpSpLocks/>
                  </p:cNvGrpSpPr>
                  <p:nvPr/>
                </p:nvGrpSpPr>
                <p:grpSpPr>
                  <a:xfrm rot="21600000" flipV="1">
                    <a:off x="3654783" y="5501236"/>
                    <a:ext cx="2754984" cy="303725"/>
                    <a:chOff x="3654783" y="5501236"/>
                    <a:chExt cx="2754984" cy="303725"/>
                  </a:xfrm>
                </p:grpSpPr>
                <p:sp>
                  <p:nvSpPr>
                    <p:cNvPr id="154" name="曲線"/>
                    <p:cNvSpPr>
                      <a:spLocks/>
                    </p:cNvSpPr>
                    <p:nvPr/>
                  </p:nvSpPr>
                  <p:spPr>
                    <a:xfrm>
                      <a:off x="3654783" y="5539881"/>
                      <a:ext cx="2673254" cy="265081"/>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B8CCE4"/>
                    </a:solidFill>
                    <a:ln cmpd="sng">
                      <a:noFill/>
                      <a:prstDash val="solid"/>
                      <a:miter/>
                    </a:ln>
                  </p:spPr>
                </p:sp>
                <p:sp>
                  <p:nvSpPr>
                    <p:cNvPr id="155" name="曲線"/>
                    <p:cNvSpPr>
                      <a:spLocks/>
                    </p:cNvSpPr>
                    <p:nvPr/>
                  </p:nvSpPr>
                  <p:spPr>
                    <a:xfrm>
                      <a:off x="5902360" y="5501236"/>
                      <a:ext cx="507407" cy="267115"/>
                    </a:xfrm>
                    <a:custGeom>
                      <a:avLst/>
                      <a:gdLst>
                        <a:gd name="T1" fmla="*/ 0 w 21600"/>
                        <a:gd name="T2" fmla="*/ 0 h 21600"/>
                        <a:gd name="T3" fmla="*/ 21600 w 21600"/>
                        <a:gd name="T4" fmla="*/ 21600 h 21600"/>
                      </a:gdLst>
                      <a:ahLst/>
                      <a:cxnLst/>
                      <a:rect l="T1" t="T2" r="T3" b="T4"/>
                      <a:pathLst>
                        <a:path w="21600" h="21600">
                          <a:moveTo>
                            <a:pt x="21600" y="0"/>
                          </a:moveTo>
                          <a:lnTo>
                            <a:pt x="21300" y="3362"/>
                          </a:lnTo>
                          <a:lnTo>
                            <a:pt x="20399" y="6337"/>
                          </a:lnTo>
                          <a:lnTo>
                            <a:pt x="19050" y="9053"/>
                          </a:lnTo>
                          <a:lnTo>
                            <a:pt x="17250" y="11382"/>
                          </a:lnTo>
                          <a:lnTo>
                            <a:pt x="15300" y="13451"/>
                          </a:lnTo>
                          <a:lnTo>
                            <a:pt x="13050" y="15391"/>
                          </a:lnTo>
                          <a:lnTo>
                            <a:pt x="10800" y="16943"/>
                          </a:lnTo>
                          <a:lnTo>
                            <a:pt x="8399" y="18237"/>
                          </a:lnTo>
                          <a:lnTo>
                            <a:pt x="6300" y="19271"/>
                          </a:lnTo>
                          <a:lnTo>
                            <a:pt x="4200" y="20177"/>
                          </a:lnTo>
                          <a:lnTo>
                            <a:pt x="2549" y="20823"/>
                          </a:lnTo>
                          <a:lnTo>
                            <a:pt x="1199" y="21211"/>
                          </a:lnTo>
                          <a:lnTo>
                            <a:pt x="300" y="21470"/>
                          </a:lnTo>
                          <a:lnTo>
                            <a:pt x="0" y="21600"/>
                          </a:lnTo>
                          <a:lnTo>
                            <a:pt x="300" y="21470"/>
                          </a:lnTo>
                          <a:lnTo>
                            <a:pt x="1199" y="21082"/>
                          </a:lnTo>
                          <a:lnTo>
                            <a:pt x="2549" y="20565"/>
                          </a:lnTo>
                          <a:lnTo>
                            <a:pt x="4200" y="19659"/>
                          </a:lnTo>
                          <a:lnTo>
                            <a:pt x="6300" y="18625"/>
                          </a:lnTo>
                          <a:lnTo>
                            <a:pt x="8399" y="17202"/>
                          </a:lnTo>
                          <a:lnTo>
                            <a:pt x="10650" y="15650"/>
                          </a:lnTo>
                          <a:lnTo>
                            <a:pt x="12750" y="13710"/>
                          </a:lnTo>
                          <a:lnTo>
                            <a:pt x="14700" y="11640"/>
                          </a:lnTo>
                          <a:lnTo>
                            <a:pt x="16499" y="9183"/>
                          </a:lnTo>
                          <a:lnTo>
                            <a:pt x="17849" y="6467"/>
                          </a:lnTo>
                          <a:lnTo>
                            <a:pt x="18749" y="3492"/>
                          </a:lnTo>
                          <a:lnTo>
                            <a:pt x="19050" y="129"/>
                          </a:lnTo>
                          <a:lnTo>
                            <a:pt x="21600" y="0"/>
                          </a:lnTo>
                          <a:close/>
                        </a:path>
                      </a:pathLst>
                    </a:custGeom>
                    <a:solidFill>
                      <a:srgbClr val="FFFFFF">
                        <a:alpha val="49000"/>
                      </a:srgbClr>
                    </a:solidFill>
                    <a:ln cmpd="sng">
                      <a:noFill/>
                      <a:prstDash val="solid"/>
                      <a:miter/>
                    </a:ln>
                  </p:spPr>
                </p:sp>
              </p:grpSp>
            </p:grpSp>
            <p:grpSp>
              <p:nvGrpSpPr>
                <p:cNvPr id="168" name="群組"/>
                <p:cNvGrpSpPr>
                  <a:grpSpLocks/>
                </p:cNvGrpSpPr>
                <p:nvPr/>
              </p:nvGrpSpPr>
              <p:grpSpPr>
                <a:xfrm>
                  <a:off x="4252079" y="3397544"/>
                  <a:ext cx="983899" cy="1019364"/>
                  <a:chOff x="4252079" y="3397544"/>
                  <a:chExt cx="983899" cy="1019364"/>
                </a:xfrm>
              </p:grpSpPr>
              <p:sp>
                <p:nvSpPr>
                  <p:cNvPr id="158" name="橢圓"/>
                  <p:cNvSpPr>
                    <a:spLocks/>
                  </p:cNvSpPr>
                  <p:nvPr/>
                </p:nvSpPr>
                <p:spPr>
                  <a:xfrm>
                    <a:off x="4252079" y="3482061"/>
                    <a:ext cx="926684" cy="934847"/>
                  </a:xfrm>
                  <a:prstGeom prst="ellipse">
                    <a:avLst/>
                  </a:prstGeom>
                  <a:gradFill rotWithShape="1">
                    <a:gsLst>
                      <a:gs pos="0">
                        <a:srgbClr val="FFFFFF">
                          <a:alpha val="100000"/>
                        </a:srgbClr>
                      </a:gs>
                      <a:gs pos="50000">
                        <a:srgbClr val="83A6A7">
                          <a:alpha val="100000"/>
                        </a:srgbClr>
                      </a:gs>
                      <a:gs pos="100000">
                        <a:srgbClr val="FFFFFF">
                          <a:alpha val="100000"/>
                        </a:srgbClr>
                      </a:gs>
                    </a:gsLst>
                    <a:lin ang="2700000"/>
                  </a:gradFill>
                  <a:ln w="38100" cmpd="sng">
                    <a:noFill/>
                    <a:prstDash val="solid"/>
                    <a:miter/>
                  </a:ln>
                </p:spPr>
              </p:sp>
              <p:sp>
                <p:nvSpPr>
                  <p:cNvPr id="159" name="橢圓"/>
                  <p:cNvSpPr>
                    <a:spLocks/>
                  </p:cNvSpPr>
                  <p:nvPr/>
                </p:nvSpPr>
                <p:spPr>
                  <a:xfrm>
                    <a:off x="4309295" y="3397544"/>
                    <a:ext cx="926684" cy="934847"/>
                  </a:xfrm>
                  <a:prstGeom prst="ellipse">
                    <a:avLst/>
                  </a:prstGeom>
                  <a:solidFill>
                    <a:srgbClr val="8DB4E3"/>
                  </a:solidFill>
                  <a:ln w="38100" cmpd="sng">
                    <a:noFill/>
                    <a:prstDash val="solid"/>
                    <a:miter/>
                  </a:ln>
                </p:spPr>
              </p:sp>
              <p:sp>
                <p:nvSpPr>
                  <p:cNvPr id="160" name="橢圓"/>
                  <p:cNvSpPr>
                    <a:spLocks/>
                  </p:cNvSpPr>
                  <p:nvPr/>
                </p:nvSpPr>
                <p:spPr>
                  <a:xfrm>
                    <a:off x="4313382" y="3542873"/>
                    <a:ext cx="804079" cy="812193"/>
                  </a:xfrm>
                  <a:prstGeom prst="ellipse">
                    <a:avLst/>
                  </a:prstGeom>
                  <a:gradFill rotWithShape="1">
                    <a:gsLst>
                      <a:gs pos="0">
                        <a:srgbClr val="475A5A">
                          <a:alpha val="100000"/>
                        </a:srgbClr>
                      </a:gs>
                      <a:gs pos="50000">
                        <a:srgbClr val="83A6A7">
                          <a:alpha val="100000"/>
                        </a:srgbClr>
                      </a:gs>
                      <a:gs pos="100000">
                        <a:srgbClr val="475A5A">
                          <a:alpha val="100000"/>
                        </a:srgbClr>
                      </a:gs>
                    </a:gsLst>
                    <a:lin ang="18900000"/>
                  </a:gradFill>
                  <a:ln w="38100" cmpd="sng">
                    <a:noFill/>
                    <a:prstDash val="solid"/>
                    <a:miter/>
                  </a:ln>
                </p:spPr>
              </p:sp>
              <p:sp>
                <p:nvSpPr>
                  <p:cNvPr id="161" name="橢圓"/>
                  <p:cNvSpPr>
                    <a:spLocks/>
                  </p:cNvSpPr>
                  <p:nvPr/>
                </p:nvSpPr>
                <p:spPr>
                  <a:xfrm>
                    <a:off x="4354250" y="3462478"/>
                    <a:ext cx="811231" cy="813224"/>
                  </a:xfrm>
                  <a:prstGeom prst="ellipse">
                    <a:avLst/>
                  </a:prstGeom>
                  <a:solidFill>
                    <a:srgbClr val="538ED5"/>
                  </a:solidFill>
                  <a:ln w="38100" cmpd="sng">
                    <a:noFill/>
                    <a:prstDash val="solid"/>
                    <a:miter/>
                  </a:ln>
                </p:spPr>
              </p:sp>
              <p:sp>
                <p:nvSpPr>
                  <p:cNvPr id="162" name="橢圓"/>
                  <p:cNvSpPr>
                    <a:spLocks/>
                  </p:cNvSpPr>
                  <p:nvPr/>
                </p:nvSpPr>
                <p:spPr>
                  <a:xfrm>
                    <a:off x="4353228" y="3584101"/>
                    <a:ext cx="724386" cy="730767"/>
                  </a:xfrm>
                  <a:prstGeom prst="ellipse">
                    <a:avLst/>
                  </a:prstGeom>
                  <a:solidFill>
                    <a:srgbClr val="000000"/>
                  </a:solidFill>
                  <a:ln w="38100" cmpd="sng">
                    <a:noFill/>
                    <a:prstDash val="solid"/>
                    <a:miter/>
                  </a:ln>
                </p:spPr>
              </p:sp>
              <p:grpSp>
                <p:nvGrpSpPr>
                  <p:cNvPr id="167" name="群組"/>
                  <p:cNvGrpSpPr>
                    <a:grpSpLocks/>
                  </p:cNvGrpSpPr>
                  <p:nvPr/>
                </p:nvGrpSpPr>
                <p:grpSpPr>
                  <a:xfrm>
                    <a:off x="4364467" y="3595439"/>
                    <a:ext cx="701909" cy="709123"/>
                    <a:chOff x="4364467" y="3595439"/>
                    <a:chExt cx="701909" cy="709123"/>
                  </a:xfrm>
                </p:grpSpPr>
                <p:sp>
                  <p:nvSpPr>
                    <p:cNvPr id="163" name="橢圓"/>
                    <p:cNvSpPr>
                      <a:spLocks/>
                    </p:cNvSpPr>
                    <p:nvPr/>
                  </p:nvSpPr>
                  <p:spPr>
                    <a:xfrm>
                      <a:off x="4364467" y="3595439"/>
                      <a:ext cx="701909" cy="709123"/>
                    </a:xfrm>
                    <a:prstGeom prst="ellipse">
                      <a:avLst/>
                    </a:prstGeom>
                    <a:gradFill rotWithShape="1">
                      <a:gsLst>
                        <a:gs pos="0">
                          <a:srgbClr val="636869">
                            <a:alpha val="100000"/>
                          </a:srgbClr>
                        </a:gs>
                        <a:gs pos="100000">
                          <a:srgbClr val="D6E1E2">
                            <a:alpha val="100000"/>
                          </a:srgbClr>
                        </a:gs>
                      </a:gsLst>
                      <a:lin ang="5400000"/>
                    </a:gradFill>
                    <a:ln w="9525" cmpd="sng">
                      <a:noFill/>
                      <a:prstDash val="solid"/>
                      <a:miter/>
                    </a:ln>
                  </p:spPr>
                </p:sp>
                <p:sp>
                  <p:nvSpPr>
                    <p:cNvPr id="164" name="橢圓"/>
                    <p:cNvSpPr>
                      <a:spLocks/>
                    </p:cNvSpPr>
                    <p:nvPr/>
                  </p:nvSpPr>
                  <p:spPr>
                    <a:xfrm>
                      <a:off x="4373437" y="3599403"/>
                      <a:ext cx="685090" cy="691565"/>
                    </a:xfrm>
                    <a:prstGeom prst="ellipse">
                      <a:avLst/>
                    </a:prstGeom>
                    <a:gradFill rotWithShape="1">
                      <a:gsLst>
                        <a:gs pos="0">
                          <a:srgbClr val="D6E1E2">
                            <a:alpha val="0"/>
                          </a:srgbClr>
                        </a:gs>
                        <a:gs pos="100000">
                          <a:srgbClr val="F1F5F5">
                            <a:alpha val="100000"/>
                          </a:srgbClr>
                        </a:gs>
                      </a:gsLst>
                      <a:lin ang="5400000"/>
                    </a:gradFill>
                    <a:ln w="9525" cmpd="sng">
                      <a:noFill/>
                      <a:prstDash val="solid"/>
                      <a:miter/>
                    </a:ln>
                  </p:spPr>
                </p:sp>
                <p:sp>
                  <p:nvSpPr>
                    <p:cNvPr id="165" name="橢圓"/>
                    <p:cNvSpPr>
                      <a:spLocks/>
                    </p:cNvSpPr>
                    <p:nvPr/>
                  </p:nvSpPr>
                  <p:spPr>
                    <a:xfrm>
                      <a:off x="4380725" y="3606200"/>
                      <a:ext cx="651452" cy="646253"/>
                    </a:xfrm>
                    <a:prstGeom prst="ellipse">
                      <a:avLst/>
                    </a:prstGeom>
                    <a:gradFill rotWithShape="1">
                      <a:gsLst>
                        <a:gs pos="0">
                          <a:srgbClr val="AAB2B3">
                            <a:alpha val="100000"/>
                          </a:srgbClr>
                        </a:gs>
                        <a:gs pos="100000">
                          <a:srgbClr val="D6E1E2">
                            <a:alpha val="47843"/>
                          </a:srgbClr>
                        </a:gs>
                      </a:gsLst>
                      <a:lin ang="5400000"/>
                    </a:gradFill>
                    <a:ln w="9525" cmpd="sng">
                      <a:noFill/>
                      <a:prstDash val="solid"/>
                      <a:miter/>
                    </a:ln>
                  </p:spPr>
                </p:sp>
                <p:sp>
                  <p:nvSpPr>
                    <p:cNvPr id="166" name="橢圓"/>
                    <p:cNvSpPr>
                      <a:spLocks/>
                    </p:cNvSpPr>
                    <p:nvPr/>
                  </p:nvSpPr>
                  <p:spPr>
                    <a:xfrm>
                      <a:off x="4418848" y="3624325"/>
                      <a:ext cx="579131" cy="524479"/>
                    </a:xfrm>
                    <a:prstGeom prst="ellipse">
                      <a:avLst/>
                    </a:prstGeom>
                    <a:gradFill rotWithShape="1">
                      <a:gsLst>
                        <a:gs pos="0">
                          <a:srgbClr val="FFFFFF">
                            <a:alpha val="100000"/>
                          </a:srgbClr>
                        </a:gs>
                        <a:gs pos="100000">
                          <a:srgbClr val="D6E1E2">
                            <a:alpha val="37647"/>
                          </a:srgbClr>
                        </a:gs>
                      </a:gsLst>
                      <a:lin ang="5400000"/>
                    </a:gradFill>
                    <a:ln w="9525" cmpd="sng">
                      <a:noFill/>
                      <a:prstDash val="solid"/>
                      <a:miter/>
                    </a:ln>
                  </p:spPr>
                </p:sp>
              </p:grpSp>
            </p:grpSp>
            <p:sp>
              <p:nvSpPr>
                <p:cNvPr id="169" name="矩形"/>
                <p:cNvSpPr>
                  <a:spLocks/>
                </p:cNvSpPr>
                <p:nvPr/>
              </p:nvSpPr>
              <p:spPr>
                <a:xfrm rot="3925969">
                  <a:off x="3961982" y="5457373"/>
                  <a:ext cx="3027172" cy="578282"/>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zh-TW" altLang="en-US" sz="3000" b="1">
                      <a:solidFill>
                        <a:schemeClr val="bg1"/>
                      </a:solidFill>
                      <a:latin typeface="微軟正黑體" pitchFamily="34" charset="-120"/>
                      <a:ea typeface="微軟正黑體" pitchFamily="34" charset="-120"/>
                      <a:cs typeface="新細明體" pitchFamily="18" charset="-120"/>
                    </a:rPr>
                    <a:t>全民健保</a:t>
                  </a:r>
                  <a:r>
                    <a:rPr lang="en-US" altLang="zh-TW" sz="3000" b="1">
                      <a:solidFill>
                        <a:schemeClr val="bg1"/>
                      </a:solidFill>
                      <a:latin typeface="微軟正黑體" pitchFamily="34" charset="-120"/>
                      <a:ea typeface="微軟正黑體" pitchFamily="34" charset="-120"/>
                      <a:cs typeface="新細明體" pitchFamily="18" charset="-120"/>
                    </a:rPr>
                    <a:t>(</a:t>
                  </a:r>
                  <a:r>
                    <a:rPr lang="zh-TW" altLang="en-US" sz="3000" b="1">
                      <a:solidFill>
                        <a:schemeClr val="bg1"/>
                      </a:solidFill>
                      <a:latin typeface="微軟正黑體" pitchFamily="34" charset="-120"/>
                      <a:ea typeface="微軟正黑體" pitchFamily="34" charset="-120"/>
                      <a:cs typeface="新細明體" pitchFamily="18" charset="-120"/>
                    </a:rPr>
                    <a:t>一代</a:t>
                  </a:r>
                  <a:r>
                    <a:rPr lang="en-US" altLang="zh-TW" sz="3000" b="1">
                      <a:solidFill>
                        <a:schemeClr val="bg1"/>
                      </a:solidFill>
                      <a:latin typeface="微軟正黑體" pitchFamily="34" charset="-120"/>
                      <a:ea typeface="微軟正黑體" pitchFamily="34" charset="-120"/>
                      <a:cs typeface="新細明體" pitchFamily="18" charset="-120"/>
                    </a:rPr>
                    <a:t>)</a:t>
                  </a:r>
                  <a:endParaRPr lang="en-US" altLang="zh-TW" sz="3000" b="1">
                    <a:solidFill>
                      <a:schemeClr val="bg1"/>
                    </a:solidFill>
                    <a:latin typeface="Calibri" charset="0"/>
                    <a:ea typeface="新細明體" pitchFamily="18" charset="-120"/>
                    <a:cs typeface="新細明體" pitchFamily="18" charset="-120"/>
                  </a:endParaRPr>
                </a:p>
              </p:txBody>
            </p:sp>
          </p:grpSp>
          <p:sp>
            <p:nvSpPr>
              <p:cNvPr id="171" name="曲線"/>
              <p:cNvSpPr>
                <a:spLocks/>
              </p:cNvSpPr>
              <p:nvPr/>
            </p:nvSpPr>
            <p:spPr>
              <a:xfrm rot="-9737">
                <a:off x="6356658" y="5210487"/>
                <a:ext cx="400647" cy="380060"/>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400" y="6337"/>
                    </a:lnTo>
                    <a:lnTo>
                      <a:pt x="19049" y="9053"/>
                    </a:lnTo>
                    <a:lnTo>
                      <a:pt x="17249" y="11382"/>
                    </a:lnTo>
                    <a:lnTo>
                      <a:pt x="15300" y="13451"/>
                    </a:lnTo>
                    <a:lnTo>
                      <a:pt x="13050" y="15391"/>
                    </a:lnTo>
                    <a:lnTo>
                      <a:pt x="10800" y="16943"/>
                    </a:lnTo>
                    <a:lnTo>
                      <a:pt x="8399" y="18237"/>
                    </a:lnTo>
                    <a:lnTo>
                      <a:pt x="6299" y="19271"/>
                    </a:lnTo>
                    <a:lnTo>
                      <a:pt x="4200" y="20177"/>
                    </a:lnTo>
                    <a:lnTo>
                      <a:pt x="2550" y="20823"/>
                    </a:lnTo>
                    <a:lnTo>
                      <a:pt x="1199" y="21211"/>
                    </a:lnTo>
                    <a:lnTo>
                      <a:pt x="300" y="21470"/>
                    </a:lnTo>
                    <a:lnTo>
                      <a:pt x="0" y="21600"/>
                    </a:lnTo>
                    <a:lnTo>
                      <a:pt x="300" y="21470"/>
                    </a:lnTo>
                    <a:lnTo>
                      <a:pt x="1199" y="21082"/>
                    </a:lnTo>
                    <a:lnTo>
                      <a:pt x="2550" y="20565"/>
                    </a:lnTo>
                    <a:lnTo>
                      <a:pt x="4200" y="19659"/>
                    </a:lnTo>
                    <a:lnTo>
                      <a:pt x="6299" y="18625"/>
                    </a:lnTo>
                    <a:lnTo>
                      <a:pt x="8399" y="17202"/>
                    </a:lnTo>
                    <a:lnTo>
                      <a:pt x="10649" y="15650"/>
                    </a:lnTo>
                    <a:lnTo>
                      <a:pt x="12750" y="13710"/>
                    </a:lnTo>
                    <a:lnTo>
                      <a:pt x="14699" y="11640"/>
                    </a:lnTo>
                    <a:lnTo>
                      <a:pt x="16499" y="9183"/>
                    </a:lnTo>
                    <a:lnTo>
                      <a:pt x="17850" y="6467"/>
                    </a:lnTo>
                    <a:lnTo>
                      <a:pt x="18749" y="3492"/>
                    </a:lnTo>
                    <a:lnTo>
                      <a:pt x="19049" y="129"/>
                    </a:lnTo>
                    <a:lnTo>
                      <a:pt x="21600" y="0"/>
                    </a:lnTo>
                    <a:close/>
                  </a:path>
                </a:pathLst>
              </a:custGeom>
              <a:solidFill>
                <a:srgbClr val="FFFFFF">
                  <a:alpha val="49000"/>
                </a:srgbClr>
              </a:solidFill>
              <a:ln cmpd="sng">
                <a:noFill/>
                <a:prstDash val="solid"/>
                <a:miter/>
              </a:ln>
            </p:spPr>
          </p:sp>
        </p:grpSp>
        <p:sp>
          <p:nvSpPr>
            <p:cNvPr id="173" name="矩形"/>
            <p:cNvSpPr>
              <a:spLocks/>
            </p:cNvSpPr>
            <p:nvPr/>
          </p:nvSpPr>
          <p:spPr>
            <a:xfrm>
              <a:off x="3001119" y="5072726"/>
              <a:ext cx="806502" cy="4617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b="1">
                  <a:solidFill>
                    <a:schemeClr val="tx1"/>
                  </a:solidFill>
                  <a:latin typeface="Calibri" charset="0"/>
                  <a:ea typeface="新細明體" pitchFamily="18" charset="-120"/>
                  <a:cs typeface="新細明體" pitchFamily="18" charset="-120"/>
                </a:rPr>
                <a:t>1995</a:t>
              </a:r>
              <a:endParaRPr lang="zh-TW" altLang="en-US" sz="2400" b="1">
                <a:solidFill>
                  <a:schemeClr val="tx1"/>
                </a:solidFill>
                <a:latin typeface="Calibri" charset="0"/>
                <a:ea typeface="新細明體" pitchFamily="18" charset="-120"/>
                <a:cs typeface="新細明體" pitchFamily="18" charset="-120"/>
              </a:endParaRPr>
            </a:p>
          </p:txBody>
        </p:sp>
        <p:sp>
          <p:nvSpPr>
            <p:cNvPr id="174" name="矩形"/>
            <p:cNvSpPr>
              <a:spLocks/>
            </p:cNvSpPr>
            <p:nvPr/>
          </p:nvSpPr>
          <p:spPr>
            <a:xfrm rot="39166">
              <a:off x="5281655" y="4895736"/>
              <a:ext cx="792078" cy="400176"/>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en-US" altLang="zh-TW" sz="2000" b="1">
                  <a:solidFill>
                    <a:schemeClr val="tx1"/>
                  </a:solidFill>
                  <a:latin typeface="Calibri" charset="0"/>
                  <a:ea typeface="新細明體" pitchFamily="18" charset="-120"/>
                  <a:cs typeface="新細明體" pitchFamily="18" charset="-120"/>
                </a:rPr>
                <a:t>(99%)</a:t>
              </a:r>
            </a:p>
          </p:txBody>
        </p:sp>
      </p:grpSp>
      <p:grpSp>
        <p:nvGrpSpPr>
          <p:cNvPr id="197" name="群組"/>
          <p:cNvGrpSpPr>
            <a:grpSpLocks/>
          </p:cNvGrpSpPr>
          <p:nvPr/>
        </p:nvGrpSpPr>
        <p:grpSpPr>
          <a:xfrm>
            <a:off x="4606887" y="4223582"/>
            <a:ext cx="2508923" cy="4799427"/>
            <a:chOff x="4606887" y="4223582"/>
            <a:chExt cx="2508923" cy="4799427"/>
          </a:xfrm>
        </p:grpSpPr>
        <p:grpSp>
          <p:nvGrpSpPr>
            <p:cNvPr id="195" name="群組"/>
            <p:cNvGrpSpPr>
              <a:grpSpLocks/>
            </p:cNvGrpSpPr>
            <p:nvPr/>
          </p:nvGrpSpPr>
          <p:grpSpPr>
            <a:xfrm rot="-3886804">
              <a:off x="4606887" y="4223582"/>
              <a:ext cx="1799236" cy="4799427"/>
              <a:chOff x="4606887" y="4223582"/>
              <a:chExt cx="1799236" cy="4799427"/>
            </a:xfrm>
          </p:grpSpPr>
          <p:grpSp>
            <p:nvGrpSpPr>
              <p:cNvPr id="182" name="群組"/>
              <p:cNvGrpSpPr>
                <a:grpSpLocks/>
              </p:cNvGrpSpPr>
              <p:nvPr/>
            </p:nvGrpSpPr>
            <p:grpSpPr>
              <a:xfrm rot="3877067">
                <a:off x="3873297" y="6490181"/>
                <a:ext cx="4321280" cy="744376"/>
                <a:chOff x="3873297" y="6490181"/>
                <a:chExt cx="4321280" cy="744376"/>
              </a:xfrm>
            </p:grpSpPr>
            <p:grpSp>
              <p:nvGrpSpPr>
                <p:cNvPr id="178" name="群組"/>
                <p:cNvGrpSpPr>
                  <a:grpSpLocks/>
                </p:cNvGrpSpPr>
                <p:nvPr/>
              </p:nvGrpSpPr>
              <p:grpSpPr>
                <a:xfrm>
                  <a:off x="3901096" y="6708391"/>
                  <a:ext cx="4293480" cy="526166"/>
                  <a:chOff x="3901096" y="6708391"/>
                  <a:chExt cx="4293480" cy="526166"/>
                </a:xfrm>
              </p:grpSpPr>
              <p:sp>
                <p:nvSpPr>
                  <p:cNvPr id="176" name="曲線"/>
                  <p:cNvSpPr>
                    <a:spLocks/>
                  </p:cNvSpPr>
                  <p:nvPr/>
                </p:nvSpPr>
                <p:spPr>
                  <a:xfrm>
                    <a:off x="3901096" y="6708391"/>
                    <a:ext cx="3088854" cy="526166"/>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599"/>
                        </a:lnTo>
                        <a:lnTo>
                          <a:pt x="0" y="21599"/>
                        </a:lnTo>
                        <a:lnTo>
                          <a:pt x="0" y="0"/>
                        </a:lnTo>
                        <a:lnTo>
                          <a:pt x="21600" y="0"/>
                        </a:lnTo>
                        <a:lnTo>
                          <a:pt x="21600" y="1694"/>
                        </a:lnTo>
                        <a:lnTo>
                          <a:pt x="21600" y="1694"/>
                        </a:lnTo>
                        <a:close/>
                      </a:path>
                    </a:pathLst>
                  </a:custGeom>
                  <a:solidFill>
                    <a:srgbClr val="538ED5"/>
                  </a:solidFill>
                  <a:ln cmpd="sng">
                    <a:noFill/>
                    <a:prstDash val="solid"/>
                    <a:miter/>
                  </a:ln>
                </p:spPr>
              </p:sp>
              <p:sp>
                <p:nvSpPr>
                  <p:cNvPr id="177" name="曲線"/>
                  <p:cNvSpPr>
                    <a:spLocks/>
                  </p:cNvSpPr>
                  <p:nvPr/>
                </p:nvSpPr>
                <p:spPr>
                  <a:xfrm>
                    <a:off x="7532881" y="6865009"/>
                    <a:ext cx="661695" cy="293879"/>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299" y="13451"/>
                        </a:lnTo>
                        <a:lnTo>
                          <a:pt x="13049" y="15391"/>
                        </a:lnTo>
                        <a:lnTo>
                          <a:pt x="10800" y="16943"/>
                        </a:lnTo>
                        <a:lnTo>
                          <a:pt x="8399" y="18237"/>
                        </a:lnTo>
                        <a:lnTo>
                          <a:pt x="6300" y="19271"/>
                        </a:lnTo>
                        <a:lnTo>
                          <a:pt x="4199" y="20177"/>
                        </a:lnTo>
                        <a:lnTo>
                          <a:pt x="2549" y="20823"/>
                        </a:lnTo>
                        <a:lnTo>
                          <a:pt x="1200" y="21211"/>
                        </a:lnTo>
                        <a:lnTo>
                          <a:pt x="300" y="21470"/>
                        </a:lnTo>
                        <a:lnTo>
                          <a:pt x="0" y="21600"/>
                        </a:lnTo>
                        <a:lnTo>
                          <a:pt x="300" y="21470"/>
                        </a:lnTo>
                        <a:lnTo>
                          <a:pt x="1200" y="21082"/>
                        </a:lnTo>
                        <a:lnTo>
                          <a:pt x="2549" y="20565"/>
                        </a:lnTo>
                        <a:lnTo>
                          <a:pt x="4199" y="19659"/>
                        </a:lnTo>
                        <a:lnTo>
                          <a:pt x="6300" y="18625"/>
                        </a:lnTo>
                        <a:lnTo>
                          <a:pt x="8399" y="17202"/>
                        </a:lnTo>
                        <a:lnTo>
                          <a:pt x="10650" y="15650"/>
                        </a:lnTo>
                        <a:lnTo>
                          <a:pt x="12750" y="13710"/>
                        </a:lnTo>
                        <a:lnTo>
                          <a:pt x="14699" y="11640"/>
                        </a:lnTo>
                        <a:lnTo>
                          <a:pt x="16499" y="9183"/>
                        </a:lnTo>
                        <a:lnTo>
                          <a:pt x="17850" y="6467"/>
                        </a:lnTo>
                        <a:lnTo>
                          <a:pt x="18749" y="3492"/>
                        </a:lnTo>
                        <a:lnTo>
                          <a:pt x="19050" y="129"/>
                        </a:lnTo>
                        <a:lnTo>
                          <a:pt x="21600" y="0"/>
                        </a:lnTo>
                        <a:close/>
                      </a:path>
                    </a:pathLst>
                  </a:custGeom>
                  <a:solidFill>
                    <a:srgbClr val="FFFFFF">
                      <a:alpha val="49000"/>
                    </a:srgbClr>
                  </a:solidFill>
                  <a:ln cmpd="sng">
                    <a:noFill/>
                    <a:prstDash val="solid"/>
                    <a:miter/>
                  </a:ln>
                </p:spPr>
              </p:sp>
            </p:grpSp>
            <p:grpSp>
              <p:nvGrpSpPr>
                <p:cNvPr id="181" name="群組"/>
                <p:cNvGrpSpPr>
                  <a:grpSpLocks/>
                </p:cNvGrpSpPr>
                <p:nvPr/>
              </p:nvGrpSpPr>
              <p:grpSpPr>
                <a:xfrm rot="21600000" flipV="1">
                  <a:off x="3873297" y="6490181"/>
                  <a:ext cx="2849548" cy="286197"/>
                  <a:chOff x="3873297" y="6490181"/>
                  <a:chExt cx="2849548" cy="286197"/>
                </a:xfrm>
              </p:grpSpPr>
              <p:sp>
                <p:nvSpPr>
                  <p:cNvPr id="179" name="曲線"/>
                  <p:cNvSpPr>
                    <a:spLocks/>
                  </p:cNvSpPr>
                  <p:nvPr/>
                </p:nvSpPr>
                <p:spPr>
                  <a:xfrm>
                    <a:off x="3873297" y="6490181"/>
                    <a:ext cx="2822781" cy="260425"/>
                  </a:xfrm>
                  <a:custGeom>
                    <a:avLst/>
                    <a:gdLst>
                      <a:gd name="T1" fmla="*/ 0 w 21600"/>
                      <a:gd name="T2" fmla="*/ 0 h 21600"/>
                      <a:gd name="T3" fmla="*/ 21600 w 21600"/>
                      <a:gd name="T4" fmla="*/ 21600 h 21600"/>
                    </a:gdLst>
                    <a:ahLst/>
                    <a:cxnLst/>
                    <a:rect l="T1" t="T2" r="T3" b="T4"/>
                    <a:pathLst>
                      <a:path w="21600" h="21600">
                        <a:moveTo>
                          <a:pt x="21600" y="1694"/>
                        </a:moveTo>
                        <a:lnTo>
                          <a:pt x="21576" y="3494"/>
                        </a:lnTo>
                        <a:lnTo>
                          <a:pt x="21387" y="6776"/>
                        </a:lnTo>
                        <a:lnTo>
                          <a:pt x="21081" y="9952"/>
                        </a:lnTo>
                        <a:lnTo>
                          <a:pt x="20680" y="12705"/>
                        </a:lnTo>
                        <a:lnTo>
                          <a:pt x="20185" y="15247"/>
                        </a:lnTo>
                        <a:lnTo>
                          <a:pt x="19619" y="17470"/>
                        </a:lnTo>
                        <a:lnTo>
                          <a:pt x="18982" y="19164"/>
                        </a:lnTo>
                        <a:lnTo>
                          <a:pt x="18275" y="20541"/>
                        </a:lnTo>
                        <a:lnTo>
                          <a:pt x="17520" y="21282"/>
                        </a:lnTo>
                        <a:lnTo>
                          <a:pt x="16718" y="21600"/>
                        </a:lnTo>
                        <a:lnTo>
                          <a:pt x="0" y="21600"/>
                        </a:lnTo>
                        <a:lnTo>
                          <a:pt x="0" y="0"/>
                        </a:lnTo>
                        <a:lnTo>
                          <a:pt x="21600" y="0"/>
                        </a:lnTo>
                        <a:lnTo>
                          <a:pt x="21600" y="1694"/>
                        </a:lnTo>
                        <a:lnTo>
                          <a:pt x="21600" y="1694"/>
                        </a:lnTo>
                        <a:close/>
                      </a:path>
                    </a:pathLst>
                  </a:custGeom>
                  <a:solidFill>
                    <a:srgbClr val="B8CCE4"/>
                  </a:solidFill>
                  <a:ln cmpd="sng">
                    <a:noFill/>
                    <a:prstDash val="solid"/>
                    <a:miter/>
                  </a:ln>
                </p:spPr>
              </p:sp>
              <p:sp>
                <p:nvSpPr>
                  <p:cNvPr id="180" name="曲線"/>
                  <p:cNvSpPr>
                    <a:spLocks/>
                  </p:cNvSpPr>
                  <p:nvPr/>
                </p:nvSpPr>
                <p:spPr>
                  <a:xfrm>
                    <a:off x="6183897" y="6509171"/>
                    <a:ext cx="538948" cy="267208"/>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50" y="9053"/>
                        </a:lnTo>
                        <a:lnTo>
                          <a:pt x="17250" y="11382"/>
                        </a:lnTo>
                        <a:lnTo>
                          <a:pt x="15300" y="13451"/>
                        </a:lnTo>
                        <a:lnTo>
                          <a:pt x="13050" y="15391"/>
                        </a:lnTo>
                        <a:lnTo>
                          <a:pt x="10800" y="16943"/>
                        </a:lnTo>
                        <a:lnTo>
                          <a:pt x="8400" y="18237"/>
                        </a:lnTo>
                        <a:lnTo>
                          <a:pt x="6299" y="19271"/>
                        </a:lnTo>
                        <a:lnTo>
                          <a:pt x="4200" y="20177"/>
                        </a:lnTo>
                        <a:lnTo>
                          <a:pt x="2549" y="20823"/>
                        </a:lnTo>
                        <a:lnTo>
                          <a:pt x="1200" y="21211"/>
                        </a:lnTo>
                        <a:lnTo>
                          <a:pt x="300" y="21470"/>
                        </a:lnTo>
                        <a:lnTo>
                          <a:pt x="0" y="21600"/>
                        </a:lnTo>
                        <a:lnTo>
                          <a:pt x="300" y="21470"/>
                        </a:lnTo>
                        <a:lnTo>
                          <a:pt x="1200" y="21082"/>
                        </a:lnTo>
                        <a:lnTo>
                          <a:pt x="2549" y="20565"/>
                        </a:lnTo>
                        <a:lnTo>
                          <a:pt x="4200" y="19659"/>
                        </a:lnTo>
                        <a:lnTo>
                          <a:pt x="6299" y="18625"/>
                        </a:lnTo>
                        <a:lnTo>
                          <a:pt x="8400" y="17202"/>
                        </a:lnTo>
                        <a:lnTo>
                          <a:pt x="10649" y="15650"/>
                        </a:lnTo>
                        <a:lnTo>
                          <a:pt x="12749" y="13710"/>
                        </a:lnTo>
                        <a:lnTo>
                          <a:pt x="14699" y="11640"/>
                        </a:lnTo>
                        <a:lnTo>
                          <a:pt x="16499" y="9183"/>
                        </a:lnTo>
                        <a:lnTo>
                          <a:pt x="17849" y="6467"/>
                        </a:lnTo>
                        <a:lnTo>
                          <a:pt x="18749" y="3492"/>
                        </a:lnTo>
                        <a:lnTo>
                          <a:pt x="19050" y="129"/>
                        </a:lnTo>
                        <a:lnTo>
                          <a:pt x="21600" y="0"/>
                        </a:lnTo>
                        <a:close/>
                      </a:path>
                    </a:pathLst>
                  </a:custGeom>
                  <a:solidFill>
                    <a:srgbClr val="FFFFFF">
                      <a:alpha val="49000"/>
                    </a:srgbClr>
                  </a:solidFill>
                  <a:ln cmpd="sng">
                    <a:noFill/>
                    <a:prstDash val="solid"/>
                    <a:miter/>
                  </a:ln>
                </p:spPr>
              </p:sp>
            </p:grpSp>
          </p:grpSp>
          <p:grpSp>
            <p:nvGrpSpPr>
              <p:cNvPr id="193" name="群組"/>
              <p:cNvGrpSpPr>
                <a:grpSpLocks/>
              </p:cNvGrpSpPr>
              <p:nvPr/>
            </p:nvGrpSpPr>
            <p:grpSpPr>
              <a:xfrm>
                <a:off x="4606887" y="4223582"/>
                <a:ext cx="926288" cy="1069555"/>
                <a:chOff x="4606887" y="4223582"/>
                <a:chExt cx="926288" cy="1069555"/>
              </a:xfrm>
            </p:grpSpPr>
            <p:sp>
              <p:nvSpPr>
                <p:cNvPr id="183" name="橢圓"/>
                <p:cNvSpPr>
                  <a:spLocks/>
                </p:cNvSpPr>
                <p:nvPr/>
              </p:nvSpPr>
              <p:spPr>
                <a:xfrm>
                  <a:off x="4606887" y="4268466"/>
                  <a:ext cx="926288" cy="992923"/>
                </a:xfrm>
                <a:prstGeom prst="ellipse">
                  <a:avLst/>
                </a:prstGeom>
                <a:gradFill rotWithShape="1">
                  <a:gsLst>
                    <a:gs pos="0">
                      <a:srgbClr val="FFFFFF">
                        <a:alpha val="100000"/>
                      </a:srgbClr>
                    </a:gs>
                    <a:gs pos="50000">
                      <a:srgbClr val="83A6A7">
                        <a:alpha val="100000"/>
                      </a:srgbClr>
                    </a:gs>
                    <a:gs pos="100000">
                      <a:srgbClr val="FFFFFF">
                        <a:alpha val="100000"/>
                      </a:srgbClr>
                    </a:gs>
                  </a:gsLst>
                  <a:lin ang="2700000"/>
                </a:gradFill>
                <a:ln w="38100" cmpd="sng">
                  <a:noFill/>
                  <a:prstDash val="solid"/>
                  <a:miter/>
                </a:ln>
              </p:spPr>
            </p:sp>
            <p:sp>
              <p:nvSpPr>
                <p:cNvPr id="184" name="橢圓"/>
                <p:cNvSpPr>
                  <a:spLocks/>
                </p:cNvSpPr>
                <p:nvPr/>
              </p:nvSpPr>
              <p:spPr>
                <a:xfrm>
                  <a:off x="4608930" y="4223582"/>
                  <a:ext cx="919139" cy="992923"/>
                </a:xfrm>
                <a:prstGeom prst="ellipse">
                  <a:avLst/>
                </a:prstGeom>
                <a:solidFill>
                  <a:srgbClr val="8DB4E3"/>
                </a:solidFill>
                <a:ln w="38100" cmpd="sng">
                  <a:noFill/>
                  <a:prstDash val="solid"/>
                  <a:miter/>
                </a:ln>
              </p:spPr>
            </p:sp>
            <p:sp>
              <p:nvSpPr>
                <p:cNvPr id="185" name="橢圓"/>
                <p:cNvSpPr>
                  <a:spLocks/>
                </p:cNvSpPr>
                <p:nvPr/>
              </p:nvSpPr>
              <p:spPr>
                <a:xfrm>
                  <a:off x="4668164" y="4333055"/>
                  <a:ext cx="803736" cy="862651"/>
                </a:xfrm>
                <a:prstGeom prst="ellipse">
                  <a:avLst/>
                </a:prstGeom>
                <a:gradFill rotWithShape="1">
                  <a:gsLst>
                    <a:gs pos="0">
                      <a:srgbClr val="475A5A">
                        <a:alpha val="100000"/>
                      </a:srgbClr>
                    </a:gs>
                    <a:gs pos="50000">
                      <a:srgbClr val="83A6A7">
                        <a:alpha val="100000"/>
                      </a:srgbClr>
                    </a:gs>
                    <a:gs pos="100000">
                      <a:srgbClr val="475A5A">
                        <a:alpha val="100000"/>
                      </a:srgbClr>
                    </a:gs>
                  </a:gsLst>
                  <a:lin ang="18900000"/>
                </a:gradFill>
                <a:ln w="38100" cmpd="sng">
                  <a:noFill/>
                  <a:prstDash val="solid"/>
                  <a:miter/>
                </a:ln>
              </p:spPr>
            </p:sp>
            <p:sp>
              <p:nvSpPr>
                <p:cNvPr id="186" name="橢圓"/>
                <p:cNvSpPr>
                  <a:spLocks/>
                </p:cNvSpPr>
                <p:nvPr/>
              </p:nvSpPr>
              <p:spPr>
                <a:xfrm>
                  <a:off x="4641611" y="4290361"/>
                  <a:ext cx="794544" cy="863745"/>
                </a:xfrm>
                <a:prstGeom prst="ellipse">
                  <a:avLst/>
                </a:prstGeom>
                <a:solidFill>
                  <a:srgbClr val="538ED5"/>
                </a:solidFill>
                <a:ln w="38100" cmpd="sng">
                  <a:noFill/>
                  <a:prstDash val="solid"/>
                  <a:miter/>
                </a:ln>
              </p:spPr>
            </p:sp>
            <p:sp>
              <p:nvSpPr>
                <p:cNvPr id="187" name="橢圓"/>
                <p:cNvSpPr>
                  <a:spLocks/>
                </p:cNvSpPr>
                <p:nvPr/>
              </p:nvSpPr>
              <p:spPr>
                <a:xfrm>
                  <a:off x="4707993" y="4376845"/>
                  <a:ext cx="724077" cy="776166"/>
                </a:xfrm>
                <a:prstGeom prst="ellipse">
                  <a:avLst/>
                </a:prstGeom>
                <a:solidFill>
                  <a:srgbClr val="000000"/>
                </a:solidFill>
                <a:ln w="38100" cmpd="sng">
                  <a:noFill/>
                  <a:prstDash val="solid"/>
                  <a:miter/>
                </a:ln>
              </p:spPr>
            </p:sp>
            <p:grpSp>
              <p:nvGrpSpPr>
                <p:cNvPr id="192" name="群組"/>
                <p:cNvGrpSpPr>
                  <a:grpSpLocks/>
                </p:cNvGrpSpPr>
                <p:nvPr/>
              </p:nvGrpSpPr>
              <p:grpSpPr>
                <a:xfrm>
                  <a:off x="4719227" y="4388887"/>
                  <a:ext cx="701609" cy="904250"/>
                  <a:chOff x="4719227" y="4388887"/>
                  <a:chExt cx="701609" cy="904250"/>
                </a:xfrm>
              </p:grpSpPr>
              <p:sp>
                <p:nvSpPr>
                  <p:cNvPr id="188" name="橢圓"/>
                  <p:cNvSpPr>
                    <a:spLocks/>
                  </p:cNvSpPr>
                  <p:nvPr/>
                </p:nvSpPr>
                <p:spPr>
                  <a:xfrm>
                    <a:off x="4719227" y="4388887"/>
                    <a:ext cx="701609" cy="753241"/>
                  </a:xfrm>
                  <a:prstGeom prst="ellipse">
                    <a:avLst/>
                  </a:prstGeom>
                  <a:gradFill rotWithShape="1">
                    <a:gsLst>
                      <a:gs pos="0">
                        <a:srgbClr val="636869">
                          <a:alpha val="100000"/>
                        </a:srgbClr>
                      </a:gs>
                      <a:gs pos="100000">
                        <a:srgbClr val="D6E1E2">
                          <a:alpha val="100000"/>
                        </a:srgbClr>
                      </a:gs>
                    </a:gsLst>
                    <a:lin ang="5400000"/>
                  </a:gradFill>
                  <a:ln w="9525" cmpd="sng">
                    <a:noFill/>
                    <a:prstDash val="solid"/>
                    <a:miter/>
                  </a:ln>
                </p:spPr>
              </p:sp>
              <p:sp>
                <p:nvSpPr>
                  <p:cNvPr id="189" name="橢圓"/>
                  <p:cNvSpPr>
                    <a:spLocks/>
                  </p:cNvSpPr>
                  <p:nvPr/>
                </p:nvSpPr>
                <p:spPr>
                  <a:xfrm>
                    <a:off x="4728194" y="4393098"/>
                    <a:ext cx="684797" cy="734591"/>
                  </a:xfrm>
                  <a:prstGeom prst="ellipse">
                    <a:avLst/>
                  </a:prstGeom>
                  <a:gradFill rotWithShape="1">
                    <a:gsLst>
                      <a:gs pos="0">
                        <a:srgbClr val="D6E1E2">
                          <a:alpha val="0"/>
                        </a:srgbClr>
                      </a:gs>
                      <a:gs pos="100000">
                        <a:srgbClr val="F1F5F5">
                          <a:alpha val="100000"/>
                        </a:srgbClr>
                      </a:gs>
                    </a:gsLst>
                    <a:lin ang="5400000"/>
                  </a:gradFill>
                  <a:ln w="9525" cmpd="sng">
                    <a:noFill/>
                    <a:prstDash val="solid"/>
                    <a:miter/>
                  </a:ln>
                </p:spPr>
              </p:sp>
              <p:sp>
                <p:nvSpPr>
                  <p:cNvPr id="190" name="橢圓"/>
                  <p:cNvSpPr>
                    <a:spLocks/>
                  </p:cNvSpPr>
                  <p:nvPr/>
                </p:nvSpPr>
                <p:spPr>
                  <a:xfrm>
                    <a:off x="4735478" y="4400318"/>
                    <a:ext cx="651174" cy="686459"/>
                  </a:xfrm>
                  <a:prstGeom prst="ellipse">
                    <a:avLst/>
                  </a:prstGeom>
                  <a:gradFill rotWithShape="1">
                    <a:gsLst>
                      <a:gs pos="0">
                        <a:srgbClr val="AAB2B3">
                          <a:alpha val="100000"/>
                        </a:srgbClr>
                      </a:gs>
                      <a:gs pos="100000">
                        <a:srgbClr val="D6E1E2">
                          <a:alpha val="47843"/>
                        </a:srgbClr>
                      </a:gs>
                    </a:gsLst>
                    <a:lin ang="5400000"/>
                  </a:gradFill>
                  <a:ln w="9525" cmpd="sng">
                    <a:noFill/>
                    <a:prstDash val="solid"/>
                    <a:miter/>
                  </a:ln>
                </p:spPr>
              </p:sp>
              <p:sp>
                <p:nvSpPr>
                  <p:cNvPr id="191" name="橢圓"/>
                  <p:cNvSpPr>
                    <a:spLocks/>
                  </p:cNvSpPr>
                  <p:nvPr/>
                </p:nvSpPr>
                <p:spPr>
                  <a:xfrm>
                    <a:off x="4773584" y="4419570"/>
                    <a:ext cx="578883" cy="873567"/>
                  </a:xfrm>
                  <a:prstGeom prst="ellipse">
                    <a:avLst/>
                  </a:prstGeom>
                  <a:gradFill rotWithShape="1">
                    <a:gsLst>
                      <a:gs pos="0">
                        <a:srgbClr val="FFFFFF">
                          <a:alpha val="100000"/>
                        </a:srgbClr>
                      </a:gs>
                      <a:gs pos="100000">
                        <a:srgbClr val="D6E1E2">
                          <a:alpha val="37647"/>
                        </a:srgbClr>
                      </a:gs>
                    </a:gsLst>
                    <a:lin ang="5400000"/>
                  </a:gradFill>
                  <a:ln w="9525" cmpd="sng">
                    <a:noFill/>
                    <a:prstDash val="solid"/>
                    <a:miter/>
                  </a:ln>
                </p:spPr>
              </p:sp>
            </p:grpSp>
          </p:grpSp>
          <p:sp>
            <p:nvSpPr>
              <p:cNvPr id="194" name="矩形"/>
              <p:cNvSpPr>
                <a:spLocks/>
              </p:cNvSpPr>
              <p:nvPr/>
            </p:nvSpPr>
            <p:spPr>
              <a:xfrm rot="3925969">
                <a:off x="4630799" y="5730942"/>
                <a:ext cx="1752669" cy="545356"/>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eaLnBrk="0" hangingPunct="0">
                  <a:lnSpc>
                    <a:spcPct val="100000"/>
                  </a:lnSpc>
                  <a:spcBef>
                    <a:spcPts val="0"/>
                  </a:spcBef>
                  <a:spcAft>
                    <a:spcPts val="0"/>
                  </a:spcAft>
                  <a:buNone/>
                </a:pPr>
                <a:r>
                  <a:rPr lang="zh-TW" altLang="en-US" sz="3000" b="1">
                    <a:solidFill>
                      <a:srgbClr val="FFFF00"/>
                    </a:solidFill>
                    <a:latin typeface="微軟正黑體" pitchFamily="34" charset="-120"/>
                    <a:ea typeface="微軟正黑體" pitchFamily="34" charset="-120"/>
                    <a:cs typeface="新細明體" pitchFamily="18" charset="-120"/>
                  </a:rPr>
                  <a:t>二代健保</a:t>
                </a:r>
                <a:endParaRPr lang="en-US" altLang="zh-TW" sz="3000" b="1">
                  <a:solidFill>
                    <a:srgbClr val="FFFF00"/>
                  </a:solidFill>
                  <a:latin typeface="Calibri" charset="0"/>
                  <a:ea typeface="新細明體" pitchFamily="18" charset="-120"/>
                  <a:cs typeface="新細明體" pitchFamily="18" charset="-120"/>
                </a:endParaRPr>
              </a:p>
            </p:txBody>
          </p:sp>
        </p:grpSp>
        <p:sp>
          <p:nvSpPr>
            <p:cNvPr id="196" name="曲線"/>
            <p:cNvSpPr>
              <a:spLocks/>
            </p:cNvSpPr>
            <p:nvPr/>
          </p:nvSpPr>
          <p:spPr>
            <a:xfrm rot="-9737">
              <a:off x="6715334" y="6096582"/>
              <a:ext cx="400477" cy="403672"/>
            </a:xfrm>
            <a:custGeom>
              <a:avLst/>
              <a:gdLst>
                <a:gd name="T1" fmla="*/ 0 w 21600"/>
                <a:gd name="T2" fmla="*/ 0 h 21600"/>
                <a:gd name="T3" fmla="*/ 21600 w 21600"/>
                <a:gd name="T4" fmla="*/ 21600 h 21600"/>
              </a:gdLst>
              <a:ahLst/>
              <a:cxnLst/>
              <a:rect l="T1" t="T2" r="T3" b="T4"/>
              <a:pathLst>
                <a:path w="21600" h="21600">
                  <a:moveTo>
                    <a:pt x="21600" y="0"/>
                  </a:moveTo>
                  <a:lnTo>
                    <a:pt x="21299" y="3362"/>
                  </a:lnTo>
                  <a:lnTo>
                    <a:pt x="20399" y="6337"/>
                  </a:lnTo>
                  <a:lnTo>
                    <a:pt x="19049" y="9053"/>
                  </a:lnTo>
                  <a:lnTo>
                    <a:pt x="17249" y="11382"/>
                  </a:lnTo>
                  <a:lnTo>
                    <a:pt x="15300" y="13451"/>
                  </a:lnTo>
                  <a:lnTo>
                    <a:pt x="13049" y="15391"/>
                  </a:lnTo>
                  <a:lnTo>
                    <a:pt x="10800" y="16943"/>
                  </a:lnTo>
                  <a:lnTo>
                    <a:pt x="8399" y="18237"/>
                  </a:lnTo>
                  <a:lnTo>
                    <a:pt x="6299" y="19271"/>
                  </a:lnTo>
                  <a:lnTo>
                    <a:pt x="4200" y="20177"/>
                  </a:lnTo>
                  <a:lnTo>
                    <a:pt x="2550" y="20823"/>
                  </a:lnTo>
                  <a:lnTo>
                    <a:pt x="1200" y="21211"/>
                  </a:lnTo>
                  <a:lnTo>
                    <a:pt x="300" y="21470"/>
                  </a:lnTo>
                  <a:lnTo>
                    <a:pt x="0" y="21600"/>
                  </a:lnTo>
                  <a:lnTo>
                    <a:pt x="300" y="21470"/>
                  </a:lnTo>
                  <a:lnTo>
                    <a:pt x="1200" y="21082"/>
                  </a:lnTo>
                  <a:lnTo>
                    <a:pt x="2550" y="20565"/>
                  </a:lnTo>
                  <a:lnTo>
                    <a:pt x="4200" y="19659"/>
                  </a:lnTo>
                  <a:lnTo>
                    <a:pt x="6299" y="18625"/>
                  </a:lnTo>
                  <a:lnTo>
                    <a:pt x="8399" y="17202"/>
                  </a:lnTo>
                  <a:lnTo>
                    <a:pt x="10649" y="15650"/>
                  </a:lnTo>
                  <a:lnTo>
                    <a:pt x="12750" y="13710"/>
                  </a:lnTo>
                  <a:lnTo>
                    <a:pt x="14699" y="11640"/>
                  </a:lnTo>
                  <a:lnTo>
                    <a:pt x="16500" y="9183"/>
                  </a:lnTo>
                  <a:lnTo>
                    <a:pt x="17850" y="6467"/>
                  </a:lnTo>
                  <a:lnTo>
                    <a:pt x="18750" y="3492"/>
                  </a:lnTo>
                  <a:lnTo>
                    <a:pt x="19049" y="129"/>
                  </a:lnTo>
                  <a:lnTo>
                    <a:pt x="21600" y="0"/>
                  </a:lnTo>
                  <a:close/>
                </a:path>
              </a:pathLst>
            </a:custGeom>
            <a:solidFill>
              <a:srgbClr val="FFFFFF">
                <a:alpha val="49000"/>
              </a:srgbClr>
            </a:solidFill>
            <a:ln cmpd="sng">
              <a:noFill/>
              <a:prstDash val="solid"/>
              <a:miter/>
            </a:ln>
          </p:spPr>
        </p:sp>
      </p:grpSp>
      <p:sp>
        <p:nvSpPr>
          <p:cNvPr id="198" name="矩形"/>
          <p:cNvSpPr>
            <a:spLocks/>
          </p:cNvSpPr>
          <p:nvPr/>
        </p:nvSpPr>
        <p:spPr>
          <a:xfrm>
            <a:off x="3348038" y="6021388"/>
            <a:ext cx="806449" cy="46196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en-US" altLang="zh-TW" sz="2400" b="1">
                <a:solidFill>
                  <a:schemeClr val="tx1"/>
                </a:solidFill>
                <a:latin typeface="Calibri" charset="0"/>
                <a:ea typeface="新細明體" pitchFamily="18" charset="-120"/>
                <a:cs typeface="新細明體" pitchFamily="18" charset="-120"/>
              </a:rPr>
              <a:t>2013</a:t>
            </a:r>
            <a:endParaRPr lang="zh-TW" altLang="en-US" sz="2400" b="1">
              <a:solidFill>
                <a:schemeClr val="tx1"/>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2332226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文字方塊"/>
          <p:cNvSpPr>
            <a:spLocks noGrp="1"/>
          </p:cNvSpPr>
          <p:nvPr>
            <p:ph type="title" idx="4294967295"/>
          </p:nvPr>
        </p:nvSpPr>
        <p:spPr>
          <a:xfrm>
            <a:off x="1547580" y="188550"/>
            <a:ext cx="699512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3600" b="1" dirty="0">
                <a:solidFill>
                  <a:srgbClr val="003399"/>
                </a:solidFill>
                <a:latin typeface="微軟正黑體" pitchFamily="34" charset="-120"/>
                <a:ea typeface="微軟正黑體" pitchFamily="34" charset="-120"/>
                <a:cs typeface="Times New Roman" charset="0"/>
              </a:rPr>
              <a:t>減少重症末期病患無效醫療</a:t>
            </a:r>
            <a:r>
              <a:rPr lang="en-US" altLang="zh-TW" sz="3600" b="1" dirty="0">
                <a:solidFill>
                  <a:srgbClr val="003399"/>
                </a:solidFill>
                <a:latin typeface="微軟正黑體" pitchFamily="34" charset="-120"/>
                <a:ea typeface="微軟正黑體" pitchFamily="34" charset="-120"/>
                <a:cs typeface="Times New Roman" charset="0"/>
              </a:rPr>
              <a:t/>
            </a:r>
            <a:br>
              <a:rPr lang="en-US" altLang="zh-TW" sz="3600" b="1" dirty="0">
                <a:solidFill>
                  <a:srgbClr val="003399"/>
                </a:solidFill>
                <a:latin typeface="微軟正黑體" pitchFamily="34" charset="-120"/>
                <a:ea typeface="微軟正黑體" pitchFamily="34" charset="-120"/>
                <a:cs typeface="Times New Roman" charset="0"/>
              </a:rPr>
            </a:br>
            <a:r>
              <a:rPr lang="zh-TW" altLang="en-US" sz="3600" b="1" dirty="0">
                <a:solidFill>
                  <a:srgbClr val="003399"/>
                </a:solidFill>
                <a:latin typeface="微軟正黑體" pitchFamily="34" charset="-120"/>
                <a:ea typeface="微軟正黑體" pitchFamily="34" charset="-120"/>
                <a:cs typeface="Times New Roman" charset="0"/>
              </a:rPr>
              <a:t>及呼吸治療管</a:t>
            </a:r>
            <a:r>
              <a:rPr lang="zh-TW" altLang="en-US" sz="3600" b="1" dirty="0" smtClean="0">
                <a:solidFill>
                  <a:srgbClr val="003399"/>
                </a:solidFill>
                <a:latin typeface="微軟正黑體" pitchFamily="34" charset="-120"/>
                <a:ea typeface="微軟正黑體" pitchFamily="34" charset="-120"/>
                <a:cs typeface="Times New Roman" charset="0"/>
              </a:rPr>
              <a:t>控</a:t>
            </a:r>
            <a:endParaRPr lang="zh-TW" altLang="en-US" sz="3600" b="1" dirty="0">
              <a:solidFill>
                <a:srgbClr val="003399"/>
              </a:solidFill>
              <a:latin typeface="微軟正黑體" pitchFamily="34" charset="-120"/>
              <a:ea typeface="微軟正黑體" pitchFamily="34" charset="-120"/>
              <a:cs typeface="Times New Roman" charset="0"/>
            </a:endParaRPr>
          </a:p>
        </p:txBody>
      </p:sp>
      <p:sp>
        <p:nvSpPr>
          <p:cNvPr id="802" name="文字方塊"/>
          <p:cNvSpPr>
            <a:spLocks noGrp="1"/>
          </p:cNvSpPr>
          <p:nvPr>
            <p:ph type="body" idx="4294967295"/>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3200">
                <a:solidFill>
                  <a:schemeClr val="tx1"/>
                </a:solidFill>
                <a:latin typeface="微軟正黑體" pitchFamily="34" charset="-120"/>
                <a:ea typeface="微軟正黑體" pitchFamily="34" charset="-120"/>
                <a:cs typeface="Times New Roman" charset="0"/>
              </a:rPr>
              <a:t>考量人道立場、維持病患生命尊嚴，減少重症末期病患於生命末期諸多非必要之醫療，規劃將安寧療護及安寧緩和條例等相關資訊，納入長期呼吸器病患家屬必要的衛教項目中，以減少不當醫療利用。</a:t>
            </a:r>
          </a:p>
          <a:p>
            <a:pPr marL="342900" indent="-342900" algn="l">
              <a:lnSpc>
                <a:spcPct val="100000"/>
              </a:lnSpc>
              <a:spcBef>
                <a:spcPct val="20000"/>
              </a:spcBef>
              <a:spcAft>
                <a:spcPts val="0"/>
              </a:spcAft>
              <a:buFont typeface="Arial" pitchFamily="34" charset="0"/>
              <a:buChar char="•"/>
            </a:pPr>
            <a:endParaRPr lang="zh-TW" altLang="en-US" sz="3200">
              <a:solidFill>
                <a:schemeClr val="tx1"/>
              </a:solidFill>
              <a:latin typeface="Calibri" charset="0"/>
              <a:ea typeface="新細明體" pitchFamily="18" charset="-120"/>
              <a:cs typeface="Times New Roman" charset="0"/>
            </a:endParaRPr>
          </a:p>
        </p:txBody>
      </p:sp>
      <p:sp>
        <p:nvSpPr>
          <p:cNvPr id="803"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40</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8051417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文字方塊"/>
          <p:cNvSpPr>
            <a:spLocks noGrp="1"/>
          </p:cNvSpPr>
          <p:nvPr>
            <p:ph type="title" idx="4294967295"/>
          </p:nvPr>
        </p:nvSpPr>
        <p:spPr>
          <a:xfrm>
            <a:off x="1691680" y="260648"/>
            <a:ext cx="7056783"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強化社區居家安寧療</a:t>
            </a:r>
            <a:r>
              <a:rPr lang="zh-TW" altLang="en-US" sz="4400" b="1" dirty="0" smtClean="0">
                <a:solidFill>
                  <a:srgbClr val="003399"/>
                </a:solidFill>
                <a:latin typeface="微軟正黑體" pitchFamily="34" charset="-120"/>
                <a:ea typeface="微軟正黑體" pitchFamily="34" charset="-120"/>
                <a:cs typeface="Times New Roman" charset="0"/>
              </a:rPr>
              <a:t>護</a:t>
            </a:r>
            <a:endParaRPr lang="en-US" altLang="zh-TW" sz="4400" b="1" dirty="0">
              <a:solidFill>
                <a:srgbClr val="003399"/>
              </a:solidFill>
              <a:latin typeface="微軟正黑體" pitchFamily="34" charset="-120"/>
              <a:ea typeface="微軟正黑體" pitchFamily="34" charset="-120"/>
              <a:cs typeface="Times New Roman" charset="0"/>
            </a:endParaRPr>
          </a:p>
        </p:txBody>
      </p:sp>
      <p:sp>
        <p:nvSpPr>
          <p:cNvPr id="805" name="文字方塊"/>
          <p:cNvSpPr>
            <a:spLocks noGrp="1"/>
          </p:cNvSpPr>
          <p:nvPr>
            <p:ph type="body" idx="4294967295"/>
          </p:nvPr>
        </p:nvSpPr>
        <p:spPr>
          <a:xfrm>
            <a:off x="457200" y="160020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3200" dirty="0">
                <a:solidFill>
                  <a:schemeClr val="tx1"/>
                </a:solidFill>
                <a:latin typeface="微軟正黑體" pitchFamily="34" charset="-120"/>
                <a:ea typeface="微軟正黑體" pitchFamily="34" charset="-120"/>
                <a:cs typeface="Times New Roman" charset="0"/>
              </a:rPr>
              <a:t>安寧居家照護多由大型醫院所提供，將鼓勵基層診所及社區醫院能提供此服務。</a:t>
            </a:r>
            <a:endParaRPr lang="en-US" altLang="zh-TW" sz="3200" dirty="0">
              <a:solidFill>
                <a:schemeClr val="tx1"/>
              </a:solidFill>
              <a:latin typeface="微軟正黑體" pitchFamily="34" charset="-120"/>
              <a:ea typeface="微軟正黑體" pitchFamily="34" charset="-120"/>
              <a:cs typeface="Times New Roman" charset="0"/>
            </a:endParaRPr>
          </a:p>
          <a:p>
            <a:pPr marL="342900" indent="-342900" algn="just">
              <a:lnSpc>
                <a:spcPct val="100000"/>
              </a:lnSpc>
              <a:spcBef>
                <a:spcPct val="20000"/>
              </a:spcBef>
              <a:spcAft>
                <a:spcPts val="0"/>
              </a:spcAft>
              <a:buFont typeface="Wingdings" pitchFamily="2" charset="2"/>
              <a:buChar char="u"/>
            </a:pPr>
            <a:r>
              <a:rPr lang="zh-TW" altLang="en-US" sz="3200" dirty="0">
                <a:solidFill>
                  <a:schemeClr val="tx1"/>
                </a:solidFill>
                <a:latin typeface="微軟正黑體" pitchFamily="34" charset="-120"/>
                <a:ea typeface="微軟正黑體" pitchFamily="34" charset="-120"/>
                <a:cs typeface="Times New Roman" charset="0"/>
              </a:rPr>
              <a:t>安寧居家照護早期是針對癌症末期的病患，現在已經擴大到其他疾病患者。</a:t>
            </a:r>
            <a:endParaRPr lang="en-US" altLang="zh-TW" sz="3200" dirty="0">
              <a:solidFill>
                <a:schemeClr val="tx1"/>
              </a:solidFill>
              <a:latin typeface="微軟正黑體" pitchFamily="34" charset="-120"/>
              <a:ea typeface="微軟正黑體" pitchFamily="34" charset="-120"/>
              <a:cs typeface="Times New Roman" charset="0"/>
            </a:endParaRPr>
          </a:p>
          <a:p>
            <a:pPr marL="342900" indent="-342900" algn="just">
              <a:lnSpc>
                <a:spcPct val="100000"/>
              </a:lnSpc>
              <a:spcBef>
                <a:spcPct val="20000"/>
              </a:spcBef>
              <a:spcAft>
                <a:spcPts val="0"/>
              </a:spcAft>
              <a:buFont typeface="Wingdings" pitchFamily="2" charset="2"/>
              <a:buChar char="u"/>
            </a:pPr>
            <a:r>
              <a:rPr lang="zh-TW" altLang="en-US" sz="3200" dirty="0">
                <a:solidFill>
                  <a:schemeClr val="tx1"/>
                </a:solidFill>
                <a:latin typeface="微軟正黑體" pitchFamily="34" charset="-120"/>
                <a:ea typeface="微軟正黑體" pitchFamily="34" charset="-120"/>
                <a:cs typeface="Times New Roman" charset="0"/>
              </a:rPr>
              <a:t>希望藉由基層的家庭醫師協助，讓病患在往生前的最後階段仍能顯有基本的尊嚴。</a:t>
            </a:r>
            <a:endParaRPr lang="en-US" altLang="zh-TW" sz="2800" dirty="0">
              <a:solidFill>
                <a:schemeClr val="tx1"/>
              </a:solidFill>
              <a:latin typeface="微軟正黑體" pitchFamily="34" charset="-120"/>
              <a:ea typeface="微軟正黑體" pitchFamily="34" charset="-120"/>
              <a:cs typeface="Times New Roman" charset="0"/>
            </a:endParaRPr>
          </a:p>
        </p:txBody>
      </p:sp>
      <p:sp>
        <p:nvSpPr>
          <p:cNvPr id="806"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41</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30477778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文字方塊"/>
          <p:cNvSpPr>
            <a:spLocks noGrp="1"/>
          </p:cNvSpPr>
          <p:nvPr>
            <p:ph type="title" idx="4294967295"/>
          </p:nvPr>
        </p:nvSpPr>
        <p:spPr>
          <a:xfrm>
            <a:off x="1835620" y="260560"/>
            <a:ext cx="6131023"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建置「健康存摺</a:t>
            </a:r>
            <a:r>
              <a:rPr lang="zh-TW" altLang="en-US" sz="4400" b="1" dirty="0" smtClean="0">
                <a:solidFill>
                  <a:srgbClr val="003399"/>
                </a:solidFill>
                <a:latin typeface="微軟正黑體" pitchFamily="34" charset="-120"/>
                <a:ea typeface="微軟正黑體" pitchFamily="34" charset="-120"/>
                <a:cs typeface="Times New Roman" charset="0"/>
              </a:rPr>
              <a:t>」</a:t>
            </a:r>
            <a:endParaRPr lang="zh-TW" altLang="en-US" sz="4400" dirty="0">
              <a:solidFill>
                <a:srgbClr val="003399"/>
              </a:solidFill>
              <a:latin typeface="微軟正黑體" pitchFamily="34" charset="-120"/>
              <a:ea typeface="微軟正黑體" pitchFamily="34" charset="-120"/>
              <a:cs typeface="Times New Roman" charset="0"/>
            </a:endParaRPr>
          </a:p>
        </p:txBody>
      </p:sp>
      <p:sp>
        <p:nvSpPr>
          <p:cNvPr id="808" name="文字方塊"/>
          <p:cNvSpPr>
            <a:spLocks noGrp="1"/>
          </p:cNvSpPr>
          <p:nvPr>
            <p:ph type="body" idx="4294967295"/>
          </p:nvPr>
        </p:nvSpPr>
        <p:spPr>
          <a:xfrm>
            <a:off x="395420" y="1484730"/>
            <a:ext cx="8229600"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just">
              <a:lnSpc>
                <a:spcPct val="100000"/>
              </a:lnSpc>
              <a:spcBef>
                <a:spcPct val="20000"/>
              </a:spcBef>
              <a:spcAft>
                <a:spcPts val="0"/>
              </a:spcAft>
              <a:buFont typeface="Wingdings" pitchFamily="2" charset="2"/>
              <a:buChar char="u"/>
            </a:pPr>
            <a:r>
              <a:rPr lang="zh-TW" altLang="en-US" sz="2600" dirty="0">
                <a:solidFill>
                  <a:schemeClr val="tx1"/>
                </a:solidFill>
                <a:latin typeface="微軟正黑體" pitchFamily="34" charset="-120"/>
                <a:ea typeface="微軟正黑體" pitchFamily="34" charset="-120"/>
                <a:cs typeface="Times New Roman" charset="0"/>
              </a:rPr>
              <a:t>健保</a:t>
            </a:r>
            <a:r>
              <a:rPr lang="zh-TW" altLang="en-US" sz="2600" dirty="0" smtClean="0">
                <a:solidFill>
                  <a:schemeClr val="tx1"/>
                </a:solidFill>
                <a:latin typeface="微軟正黑體" pitchFamily="34" charset="-120"/>
                <a:ea typeface="微軟正黑體" pitchFamily="34" charset="-120"/>
                <a:cs typeface="Times New Roman" charset="0"/>
              </a:rPr>
              <a:t>署已自</a:t>
            </a:r>
            <a:r>
              <a:rPr lang="en-US" altLang="zh-TW" sz="2600" dirty="0" smtClean="0">
                <a:solidFill>
                  <a:schemeClr val="tx1"/>
                </a:solidFill>
                <a:latin typeface="微軟正黑體" pitchFamily="34" charset="-120"/>
                <a:ea typeface="微軟正黑體" pitchFamily="34" charset="-120"/>
                <a:cs typeface="Times New Roman" charset="0"/>
              </a:rPr>
              <a:t>103</a:t>
            </a:r>
            <a:r>
              <a:rPr lang="zh-TW" altLang="en-US" sz="2600" dirty="0" smtClean="0">
                <a:solidFill>
                  <a:schemeClr val="tx1"/>
                </a:solidFill>
                <a:latin typeface="微軟正黑體" pitchFamily="34" charset="-120"/>
                <a:ea typeface="微軟正黑體" pitchFamily="34" charset="-120"/>
                <a:cs typeface="Times New Roman" charset="0"/>
              </a:rPr>
              <a:t>年</a:t>
            </a:r>
            <a:r>
              <a:rPr lang="en-US" altLang="zh-TW" sz="2600" dirty="0" smtClean="0">
                <a:solidFill>
                  <a:schemeClr val="tx1"/>
                </a:solidFill>
                <a:latin typeface="微軟正黑體" pitchFamily="34" charset="-120"/>
                <a:ea typeface="微軟正黑體" pitchFamily="34" charset="-120"/>
                <a:cs typeface="Times New Roman" charset="0"/>
              </a:rPr>
              <a:t>10</a:t>
            </a:r>
            <a:r>
              <a:rPr lang="zh-TW" altLang="en-US" sz="2600" dirty="0" smtClean="0">
                <a:solidFill>
                  <a:schemeClr val="tx1"/>
                </a:solidFill>
                <a:latin typeface="微軟正黑體" pitchFamily="34" charset="-120"/>
                <a:ea typeface="微軟正黑體" pitchFamily="34" charset="-120"/>
                <a:cs typeface="Times New Roman" charset="0"/>
              </a:rPr>
              <a:t>月推行「</a:t>
            </a:r>
            <a:r>
              <a:rPr lang="zh-TW" altLang="en-US" sz="2600" dirty="0">
                <a:solidFill>
                  <a:schemeClr val="tx1"/>
                </a:solidFill>
                <a:latin typeface="微軟正黑體" pitchFamily="34" charset="-120"/>
                <a:ea typeface="微軟正黑體" pitchFamily="34" charset="-120"/>
                <a:cs typeface="Times New Roman" charset="0"/>
              </a:rPr>
              <a:t>健康存摺」</a:t>
            </a:r>
            <a:r>
              <a:rPr lang="zh-TW" altLang="en-US" sz="2600" dirty="0" smtClean="0">
                <a:solidFill>
                  <a:schemeClr val="tx1"/>
                </a:solidFill>
                <a:latin typeface="微軟正黑體" pitchFamily="34" charset="-120"/>
                <a:ea typeface="微軟正黑體" pitchFamily="34" charset="-120"/>
                <a:cs typeface="Times New Roman" charset="0"/>
              </a:rPr>
              <a:t>，民眾</a:t>
            </a:r>
            <a:r>
              <a:rPr lang="zh-TW" altLang="en-US" sz="2600" dirty="0">
                <a:solidFill>
                  <a:schemeClr val="tx1"/>
                </a:solidFill>
                <a:latin typeface="微軟正黑體" pitchFamily="34" charset="-120"/>
                <a:ea typeface="微軟正黑體" pitchFamily="34" charset="-120"/>
                <a:cs typeface="Times New Roman" charset="0"/>
              </a:rPr>
              <a:t>只要利用自然人</a:t>
            </a:r>
            <a:r>
              <a:rPr lang="zh-TW" altLang="en-US" sz="2600" dirty="0" smtClean="0">
                <a:solidFill>
                  <a:schemeClr val="tx1"/>
                </a:solidFill>
                <a:latin typeface="微軟正黑體" pitchFamily="34" charset="-120"/>
                <a:ea typeface="微軟正黑體" pitchFamily="34" charset="-120"/>
                <a:cs typeface="Times New Roman" charset="0"/>
              </a:rPr>
              <a:t>憑證</a:t>
            </a:r>
            <a:r>
              <a:rPr lang="en-US" altLang="zh-TW" sz="2600" dirty="0" smtClean="0">
                <a:solidFill>
                  <a:schemeClr val="tx1"/>
                </a:solidFill>
                <a:latin typeface="微軟正黑體" pitchFamily="34" charset="-120"/>
                <a:ea typeface="微軟正黑體" pitchFamily="34" charset="-120"/>
                <a:cs typeface="Times New Roman" charset="0"/>
              </a:rPr>
              <a:t>(</a:t>
            </a:r>
            <a:r>
              <a:rPr lang="zh-TW" altLang="en-US" sz="2600" dirty="0" smtClean="0">
                <a:solidFill>
                  <a:schemeClr val="tx1"/>
                </a:solidFill>
                <a:latin typeface="微軟正黑體" pitchFamily="34" charset="-120"/>
                <a:ea typeface="微軟正黑體" pitchFamily="34" charset="-120"/>
                <a:cs typeface="Times New Roman" charset="0"/>
              </a:rPr>
              <a:t>預定</a:t>
            </a:r>
            <a:r>
              <a:rPr lang="en-US" altLang="zh-TW" sz="2600" dirty="0" smtClean="0">
                <a:solidFill>
                  <a:schemeClr val="tx1"/>
                </a:solidFill>
                <a:latin typeface="微軟正黑體" pitchFamily="34" charset="-120"/>
                <a:ea typeface="微軟正黑體" pitchFamily="34" charset="-120"/>
                <a:cs typeface="Times New Roman" charset="0"/>
              </a:rPr>
              <a:t>104</a:t>
            </a:r>
            <a:r>
              <a:rPr lang="zh-TW" altLang="en-US" sz="2600" dirty="0" smtClean="0">
                <a:solidFill>
                  <a:schemeClr val="tx1"/>
                </a:solidFill>
                <a:latin typeface="微軟正黑體" pitchFamily="34" charset="-120"/>
                <a:ea typeface="微軟正黑體" pitchFamily="34" charset="-120"/>
                <a:cs typeface="Times New Roman" charset="0"/>
              </a:rPr>
              <a:t>年</a:t>
            </a:r>
            <a:r>
              <a:rPr lang="en-US" altLang="zh-TW" sz="2600" dirty="0" smtClean="0">
                <a:solidFill>
                  <a:schemeClr val="tx1"/>
                </a:solidFill>
                <a:latin typeface="微軟正黑體" pitchFamily="34" charset="-120"/>
                <a:ea typeface="微軟正黑體" pitchFamily="34" charset="-120"/>
                <a:cs typeface="Times New Roman" charset="0"/>
              </a:rPr>
              <a:t>5</a:t>
            </a:r>
            <a:r>
              <a:rPr lang="zh-TW" altLang="en-US" sz="2600" dirty="0" smtClean="0">
                <a:solidFill>
                  <a:schemeClr val="tx1"/>
                </a:solidFill>
                <a:latin typeface="微軟正黑體" pitchFamily="34" charset="-120"/>
                <a:ea typeface="微軟正黑體" pitchFamily="34" charset="-120"/>
                <a:cs typeface="Times New Roman" charset="0"/>
              </a:rPr>
              <a:t>月起亦可使用健保卡</a:t>
            </a:r>
            <a:r>
              <a:rPr lang="en-US" altLang="zh-TW" sz="2600" dirty="0" smtClean="0">
                <a:solidFill>
                  <a:schemeClr val="tx1"/>
                </a:solidFill>
                <a:latin typeface="微軟正黑體" pitchFamily="34" charset="-120"/>
                <a:ea typeface="微軟正黑體" pitchFamily="34" charset="-120"/>
                <a:cs typeface="Times New Roman" charset="0"/>
              </a:rPr>
              <a:t>)</a:t>
            </a:r>
            <a:r>
              <a:rPr lang="zh-TW" altLang="en-US" sz="2600" dirty="0" smtClean="0">
                <a:solidFill>
                  <a:schemeClr val="tx1"/>
                </a:solidFill>
                <a:latin typeface="微軟正黑體" pitchFamily="34" charset="-120"/>
                <a:ea typeface="微軟正黑體" pitchFamily="34" charset="-120"/>
                <a:cs typeface="Times New Roman" charset="0"/>
              </a:rPr>
              <a:t>，</a:t>
            </a:r>
            <a:r>
              <a:rPr lang="zh-TW" altLang="en-US" sz="2600" dirty="0">
                <a:solidFill>
                  <a:schemeClr val="tx1"/>
                </a:solidFill>
                <a:latin typeface="微軟正黑體" pitchFamily="34" charset="-120"/>
                <a:ea typeface="微軟正黑體" pitchFamily="34" charset="-120"/>
                <a:cs typeface="Times New Roman" charset="0"/>
              </a:rPr>
              <a:t>主動提出申請並確認身分後，即可上健保署的網站查詢及列印，本人於過去一年中在醫事機構之相關醫療資料。</a:t>
            </a:r>
          </a:p>
          <a:p>
            <a:pPr marL="342900" indent="-342900" algn="just">
              <a:lnSpc>
                <a:spcPct val="100000"/>
              </a:lnSpc>
              <a:spcBef>
                <a:spcPct val="20000"/>
              </a:spcBef>
              <a:spcAft>
                <a:spcPts val="0"/>
              </a:spcAft>
              <a:buFont typeface="Wingdings" pitchFamily="2" charset="2"/>
              <a:buChar char="u"/>
            </a:pPr>
            <a:r>
              <a:rPr lang="zh-TW" altLang="en-US" sz="2600" dirty="0">
                <a:solidFill>
                  <a:schemeClr val="tx1"/>
                </a:solidFill>
                <a:latin typeface="微軟正黑體" pitchFamily="34" charset="-120"/>
                <a:ea typeface="微軟正黑體" pitchFamily="34" charset="-120"/>
                <a:cs typeface="Times New Roman" charset="0"/>
              </a:rPr>
              <a:t>資料內容</a:t>
            </a:r>
            <a:r>
              <a:rPr lang="zh-TW" altLang="en-US" sz="2600" dirty="0" smtClean="0">
                <a:solidFill>
                  <a:schemeClr val="tx1"/>
                </a:solidFill>
                <a:latin typeface="微軟正黑體" pitchFamily="34" charset="-120"/>
                <a:ea typeface="微軟正黑體" pitchFamily="34" charset="-120"/>
                <a:cs typeface="Times New Roman" charset="0"/>
              </a:rPr>
              <a:t>包括健保卡狀況及領卡紀錄、保費計算明細、保險費繳納明細、門診資料、住診資料、牙科健康存摺、過敏資料、器捐或安寧緩和醫療意願及預防接種存摺等。</a:t>
            </a:r>
            <a:endParaRPr lang="en-US" altLang="zh-TW" sz="2600" dirty="0">
              <a:solidFill>
                <a:schemeClr val="tx1"/>
              </a:solidFill>
              <a:latin typeface="微軟正黑體" pitchFamily="34" charset="-120"/>
              <a:ea typeface="微軟正黑體" pitchFamily="34" charset="-120"/>
              <a:cs typeface="Times New Roman" charset="0"/>
            </a:endParaRPr>
          </a:p>
          <a:p>
            <a:pPr marL="342900" indent="-342900" algn="just">
              <a:lnSpc>
                <a:spcPct val="100000"/>
              </a:lnSpc>
              <a:spcBef>
                <a:spcPct val="20000"/>
              </a:spcBef>
              <a:spcAft>
                <a:spcPts val="0"/>
              </a:spcAft>
              <a:buFont typeface="Wingdings" pitchFamily="2" charset="2"/>
              <a:buChar char="u"/>
            </a:pPr>
            <a:r>
              <a:rPr lang="zh-TW" altLang="en-US" sz="2600" dirty="0">
                <a:solidFill>
                  <a:schemeClr val="tx1"/>
                </a:solidFill>
                <a:latin typeface="微軟正黑體" pitchFamily="34" charset="-120"/>
                <a:ea typeface="微軟正黑體" pitchFamily="34" charset="-120"/>
                <a:cs typeface="Times New Roman" charset="0"/>
              </a:rPr>
              <a:t>幫助民眾提升對自我健康及就醫狀況的掌握，也能在就診時出示，讓醫師清楚了解病患病史</a:t>
            </a:r>
            <a:r>
              <a:rPr lang="zh-TW" altLang="en-US" sz="2600" dirty="0" smtClean="0">
                <a:solidFill>
                  <a:schemeClr val="tx1"/>
                </a:solidFill>
                <a:latin typeface="微軟正黑體" pitchFamily="34" charset="-120"/>
                <a:ea typeface="微軟正黑體" pitchFamily="34" charset="-120"/>
                <a:cs typeface="Times New Roman" charset="0"/>
              </a:rPr>
              <a:t>。</a:t>
            </a:r>
            <a:endParaRPr lang="en-US" altLang="zh-TW" sz="2600" dirty="0" smtClean="0">
              <a:solidFill>
                <a:schemeClr val="tx1"/>
              </a:solidFill>
              <a:latin typeface="微軟正黑體" pitchFamily="34" charset="-120"/>
              <a:ea typeface="微軟正黑體" pitchFamily="34" charset="-120"/>
              <a:cs typeface="Times New Roman" charset="0"/>
            </a:endParaRPr>
          </a:p>
          <a:p>
            <a:pPr marL="342900" indent="-342900" algn="just">
              <a:lnSpc>
                <a:spcPct val="100000"/>
              </a:lnSpc>
              <a:spcBef>
                <a:spcPct val="20000"/>
              </a:spcBef>
              <a:spcAft>
                <a:spcPts val="0"/>
              </a:spcAft>
              <a:buNone/>
            </a:pPr>
            <a:endParaRPr lang="zh-TW" altLang="en-US" sz="2800" dirty="0">
              <a:solidFill>
                <a:schemeClr val="tx1"/>
              </a:solidFill>
              <a:latin typeface="微軟正黑體" pitchFamily="34" charset="-120"/>
              <a:ea typeface="微軟正黑體" pitchFamily="34" charset="-120"/>
              <a:cs typeface="Times New Roman" charset="0"/>
            </a:endParaRPr>
          </a:p>
        </p:txBody>
      </p:sp>
      <p:sp>
        <p:nvSpPr>
          <p:cNvPr id="809"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42</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5288528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文字方塊"/>
          <p:cNvSpPr>
            <a:spLocks noGrp="1"/>
          </p:cNvSpPr>
          <p:nvPr>
            <p:ph type="title" idx="4294967295"/>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814"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43</a:t>
            </a:fld>
            <a:endParaRPr lang="zh-TW" altLang="en-US" sz="1200">
              <a:solidFill>
                <a:srgbClr val="898989"/>
              </a:solidFill>
              <a:latin typeface="Calibri" charset="0"/>
              <a:ea typeface="新細明體" pitchFamily="18" charset="-120"/>
              <a:cs typeface="新細明體" pitchFamily="18" charset="-120"/>
            </a:endParaRPr>
          </a:p>
        </p:txBody>
      </p:sp>
      <p:sp>
        <p:nvSpPr>
          <p:cNvPr id="815" name="矩形"/>
          <p:cNvSpPr>
            <a:spLocks/>
          </p:cNvSpPr>
          <p:nvPr/>
        </p:nvSpPr>
        <p:spPr>
          <a:xfrm>
            <a:off x="539552" y="2564903"/>
            <a:ext cx="3570208"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dirty="0" smtClean="0">
                <a:solidFill>
                  <a:srgbClr val="003399"/>
                </a:solidFill>
                <a:latin typeface="微軟正黑體" pitchFamily="34" charset="-120"/>
                <a:ea typeface="微軟正黑體" pitchFamily="34" charset="-120"/>
                <a:cs typeface="新細明體" pitchFamily="18" charset="-120"/>
              </a:rPr>
              <a:t>未來方向</a:t>
            </a:r>
            <a:endParaRPr lang="zh-TW" altLang="en-US" sz="2800" b="1" dirty="0">
              <a:solidFill>
                <a:srgbClr val="003399"/>
              </a:solidFill>
              <a:latin typeface="微軟正黑體" pitchFamily="34" charset="-120"/>
              <a:ea typeface="微軟正黑體" pitchFamily="34" charset="-120"/>
              <a:cs typeface="新細明體" pitchFamily="18" charset="-120"/>
            </a:endParaRPr>
          </a:p>
        </p:txBody>
      </p:sp>
      <p:sp>
        <p:nvSpPr>
          <p:cNvPr id="816"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31919013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文字方塊"/>
          <p:cNvSpPr>
            <a:spLocks noGrp="1"/>
          </p:cNvSpPr>
          <p:nvPr>
            <p:ph type="title" idx="4294967295"/>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770"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44</a:t>
            </a:fld>
            <a:endParaRPr lang="zh-TW" altLang="en-US" sz="1200">
              <a:solidFill>
                <a:srgbClr val="898989"/>
              </a:solidFill>
              <a:latin typeface="Calibri" charset="0"/>
              <a:ea typeface="新細明體" pitchFamily="18" charset="-120"/>
              <a:cs typeface="新細明體" pitchFamily="18" charset="-120"/>
            </a:endParaRPr>
          </a:p>
        </p:txBody>
      </p:sp>
      <p:sp>
        <p:nvSpPr>
          <p:cNvPr id="771" name="矩形"/>
          <p:cNvSpPr>
            <a:spLocks/>
          </p:cNvSpPr>
          <p:nvPr/>
        </p:nvSpPr>
        <p:spPr>
          <a:xfrm>
            <a:off x="1979640" y="2492870"/>
            <a:ext cx="2441694"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dirty="0" smtClean="0">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長期照護保險規劃</a:t>
            </a:r>
            <a:endParaRPr lang="zh-TW" altLang="en-US" sz="2800" b="1" dirty="0">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772"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3670043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68313" y="476250"/>
            <a:ext cx="8229600" cy="633413"/>
          </a:xfrm>
        </p:spPr>
        <p:txBody>
          <a:bodyPr/>
          <a:lstStyle/>
          <a:p>
            <a:pPr eaLnBrk="1" hangingPunct="1"/>
            <a:r>
              <a:rPr b="1" dirty="0" err="1" smtClean="0">
                <a:solidFill>
                  <a:srgbClr val="003399"/>
                </a:solidFill>
                <a:latin typeface="微軟正黑體" pitchFamily="34" charset="-120"/>
                <a:ea typeface="微軟正黑體" pitchFamily="34" charset="-120"/>
              </a:rPr>
              <a:t>老年人口變動趨勢</a:t>
            </a:r>
            <a:endParaRPr b="1" dirty="0" smtClean="0">
              <a:solidFill>
                <a:srgbClr val="003399"/>
              </a:solidFill>
              <a:latin typeface="微軟正黑體" pitchFamily="34" charset="-120"/>
              <a:ea typeface="微軟正黑體" pitchFamily="34" charset="-120"/>
            </a:endParaRPr>
          </a:p>
        </p:txBody>
      </p:sp>
      <p:sp>
        <p:nvSpPr>
          <p:cNvPr id="59395" name="Rectangle 32"/>
          <p:cNvSpPr>
            <a:spLocks noChangeArrowheads="1"/>
          </p:cNvSpPr>
          <p:nvPr/>
        </p:nvSpPr>
        <p:spPr bwMode="auto">
          <a:xfrm>
            <a:off x="360363" y="6226175"/>
            <a:ext cx="8099425" cy="587375"/>
          </a:xfrm>
          <a:prstGeom prst="rect">
            <a:avLst/>
          </a:prstGeom>
          <a:noFill/>
          <a:ln w="9525">
            <a:noFill/>
            <a:miter lim="800000"/>
            <a:headEnd/>
            <a:tailEnd/>
          </a:ln>
        </p:spPr>
        <p:txBody>
          <a:bodyPr>
            <a:spAutoFit/>
          </a:bodyPr>
          <a:lstStyle/>
          <a:p>
            <a:pPr>
              <a:lnSpc>
                <a:spcPct val="115000"/>
              </a:lnSpc>
            </a:pPr>
            <a:r>
              <a:rPr kumimoji="0" lang="zh-TW" altLang="en-US" sz="1400" dirty="0">
                <a:latin typeface="標楷體" pitchFamily="65" charset="-120"/>
              </a:rPr>
              <a:t>註</a:t>
            </a:r>
            <a:r>
              <a:rPr kumimoji="0" lang="en-US" altLang="zh-TW" sz="1400" dirty="0">
                <a:latin typeface="標楷體" pitchFamily="65" charset="-120"/>
              </a:rPr>
              <a:t>1:100</a:t>
            </a:r>
            <a:r>
              <a:rPr kumimoji="0" lang="zh-TW" altLang="en-US" sz="1400" dirty="0">
                <a:latin typeface="標楷體" pitchFamily="65" charset="-120"/>
              </a:rPr>
              <a:t>年後之人口數據來源</a:t>
            </a:r>
            <a:r>
              <a:rPr kumimoji="0" lang="en-US" altLang="zh-TW" sz="1400" dirty="0">
                <a:latin typeface="標楷體" pitchFamily="65" charset="-120"/>
              </a:rPr>
              <a:t>:</a:t>
            </a:r>
            <a:r>
              <a:rPr kumimoji="0" lang="zh-TW" altLang="en-US" sz="1400" dirty="0">
                <a:latin typeface="標楷體" pitchFamily="65" charset="-120"/>
              </a:rPr>
              <a:t>行政院經建會</a:t>
            </a:r>
            <a:r>
              <a:rPr kumimoji="0" lang="en-US" altLang="zh-TW" sz="1400" dirty="0">
                <a:latin typeface="標楷體" pitchFamily="65" charset="-120"/>
              </a:rPr>
              <a:t>-</a:t>
            </a:r>
            <a:r>
              <a:rPr kumimoji="0" lang="zh-TW" altLang="en-US" sz="1400" dirty="0">
                <a:latin typeface="標楷體" pitchFamily="65" charset="-120"/>
              </a:rPr>
              <a:t>中華民國臺灣</a:t>
            </a:r>
            <a:r>
              <a:rPr kumimoji="0" lang="en-US" altLang="zh-TW" sz="1400" dirty="0">
                <a:latin typeface="標楷體" pitchFamily="65" charset="-120"/>
              </a:rPr>
              <a:t>2012</a:t>
            </a:r>
            <a:r>
              <a:rPr kumimoji="0" lang="zh-TW" altLang="en-US" sz="1400" dirty="0">
                <a:latin typeface="標楷體" pitchFamily="65" charset="-120"/>
              </a:rPr>
              <a:t>年至</a:t>
            </a:r>
            <a:r>
              <a:rPr kumimoji="0" lang="en-US" altLang="zh-TW" sz="1400" dirty="0">
                <a:latin typeface="標楷體" pitchFamily="65" charset="-120"/>
              </a:rPr>
              <a:t>2060</a:t>
            </a:r>
            <a:r>
              <a:rPr kumimoji="0" lang="zh-TW" altLang="en-US" sz="1400" dirty="0">
                <a:latin typeface="標楷體" pitchFamily="65" charset="-120"/>
              </a:rPr>
              <a:t>年人口推計報告</a:t>
            </a:r>
            <a:r>
              <a:rPr kumimoji="0" lang="en-US" altLang="zh-TW" sz="1400" dirty="0">
                <a:latin typeface="標楷體" pitchFamily="65" charset="-120"/>
              </a:rPr>
              <a:t>(</a:t>
            </a:r>
            <a:r>
              <a:rPr kumimoji="0" lang="zh-TW" altLang="en-US" sz="1400" dirty="0">
                <a:latin typeface="標楷體" pitchFamily="65" charset="-120"/>
              </a:rPr>
              <a:t>中推估</a:t>
            </a:r>
            <a:r>
              <a:rPr kumimoji="0" lang="en-US" altLang="zh-TW" sz="1400" dirty="0">
                <a:latin typeface="標楷體" pitchFamily="65" charset="-120"/>
              </a:rPr>
              <a:t>)</a:t>
            </a:r>
            <a:r>
              <a:rPr kumimoji="0" lang="zh-TW" altLang="en-US" sz="1400" dirty="0">
                <a:latin typeface="標楷體" pitchFamily="65" charset="-120"/>
              </a:rPr>
              <a:t>。</a:t>
            </a:r>
          </a:p>
          <a:p>
            <a:pPr>
              <a:lnSpc>
                <a:spcPct val="115000"/>
              </a:lnSpc>
            </a:pPr>
            <a:r>
              <a:rPr kumimoji="0" lang="zh-TW" altLang="en-US" sz="1400" dirty="0">
                <a:latin typeface="標楷體" pitchFamily="65" charset="-120"/>
              </a:rPr>
              <a:t>註</a:t>
            </a:r>
            <a:r>
              <a:rPr kumimoji="0" lang="en-US" altLang="zh-TW" sz="1400" dirty="0">
                <a:latin typeface="標楷體" pitchFamily="65" charset="-120"/>
              </a:rPr>
              <a:t>2:82~101</a:t>
            </a:r>
            <a:r>
              <a:rPr kumimoji="0" lang="zh-TW" altLang="en-US" sz="1400" dirty="0">
                <a:latin typeface="標楷體" pitchFamily="65" charset="-120"/>
              </a:rPr>
              <a:t>年老人年平均成長率</a:t>
            </a:r>
            <a:r>
              <a:rPr kumimoji="0" lang="en-US" altLang="zh-TW" sz="1400" dirty="0">
                <a:latin typeface="標楷體" pitchFamily="65" charset="-120"/>
              </a:rPr>
              <a:t>0.21%</a:t>
            </a:r>
            <a:r>
              <a:rPr kumimoji="0" lang="zh-TW" altLang="en-US" sz="1400" dirty="0">
                <a:latin typeface="標楷體" pitchFamily="65" charset="-120"/>
              </a:rPr>
              <a:t>；</a:t>
            </a:r>
            <a:r>
              <a:rPr kumimoji="0" lang="en-US" altLang="zh-TW" sz="1400" dirty="0">
                <a:latin typeface="標楷體" pitchFamily="65" charset="-120"/>
              </a:rPr>
              <a:t>101~107</a:t>
            </a:r>
            <a:r>
              <a:rPr kumimoji="0" lang="zh-TW" altLang="en-US" sz="1400" dirty="0">
                <a:latin typeface="標楷體" pitchFamily="65" charset="-120"/>
              </a:rPr>
              <a:t>年</a:t>
            </a:r>
            <a:r>
              <a:rPr kumimoji="0" lang="en-US" altLang="zh-TW" sz="1400" dirty="0">
                <a:latin typeface="標楷體" pitchFamily="65" charset="-120"/>
              </a:rPr>
              <a:t>0.49%</a:t>
            </a:r>
            <a:r>
              <a:rPr kumimoji="0" lang="zh-TW" altLang="en-US" sz="1400" dirty="0">
                <a:latin typeface="標楷體" pitchFamily="65" charset="-120"/>
              </a:rPr>
              <a:t>；</a:t>
            </a:r>
            <a:r>
              <a:rPr kumimoji="0" lang="en-US" altLang="zh-TW" sz="1400" dirty="0">
                <a:latin typeface="標楷體" pitchFamily="65" charset="-120"/>
              </a:rPr>
              <a:t>107~114</a:t>
            </a:r>
            <a:r>
              <a:rPr kumimoji="0" lang="zh-TW" altLang="en-US" sz="1400" dirty="0">
                <a:latin typeface="標楷體" pitchFamily="65" charset="-120"/>
              </a:rPr>
              <a:t>年</a:t>
            </a:r>
            <a:r>
              <a:rPr kumimoji="0" lang="en-US" altLang="zh-TW" sz="1400" dirty="0">
                <a:latin typeface="標楷體" pitchFamily="65" charset="-120"/>
              </a:rPr>
              <a:t>0.68%</a:t>
            </a:r>
            <a:r>
              <a:rPr kumimoji="0" lang="zh-TW" altLang="en-US" sz="1400" dirty="0">
                <a:latin typeface="標楷體" pitchFamily="65" charset="-120"/>
              </a:rPr>
              <a:t>。</a:t>
            </a:r>
          </a:p>
        </p:txBody>
      </p:sp>
      <p:grpSp>
        <p:nvGrpSpPr>
          <p:cNvPr id="2" name="群組 12"/>
          <p:cNvGrpSpPr>
            <a:grpSpLocks/>
          </p:cNvGrpSpPr>
          <p:nvPr/>
        </p:nvGrpSpPr>
        <p:grpSpPr bwMode="auto">
          <a:xfrm>
            <a:off x="179388" y="1628775"/>
            <a:ext cx="8856662" cy="4752975"/>
            <a:chOff x="-4514" y="980728"/>
            <a:chExt cx="9148514" cy="5508420"/>
          </a:xfrm>
        </p:grpSpPr>
        <p:graphicFrame>
          <p:nvGraphicFramePr>
            <p:cNvPr id="14" name="Chart 4"/>
            <p:cNvGraphicFramePr>
              <a:graphicFrameLocks/>
            </p:cNvGraphicFramePr>
            <p:nvPr/>
          </p:nvGraphicFramePr>
          <p:xfrm>
            <a:off x="179512" y="980728"/>
            <a:ext cx="8712968"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59400" name="Line 7"/>
            <p:cNvSpPr>
              <a:spLocks noChangeShapeType="1"/>
            </p:cNvSpPr>
            <p:nvPr/>
          </p:nvSpPr>
          <p:spPr bwMode="auto">
            <a:xfrm flipV="1">
              <a:off x="4067944" y="1844824"/>
              <a:ext cx="0" cy="3958208"/>
            </a:xfrm>
            <a:prstGeom prst="line">
              <a:avLst/>
            </a:prstGeom>
            <a:noFill/>
            <a:ln w="28575">
              <a:solidFill>
                <a:srgbClr val="008000"/>
              </a:solidFill>
              <a:prstDash val="sysDot"/>
              <a:round/>
              <a:headEnd/>
              <a:tailEnd/>
            </a:ln>
          </p:spPr>
          <p:txBody>
            <a:bodyPr/>
            <a:lstStyle/>
            <a:p>
              <a:endParaRPr lang="zh-TW" altLang="en-US"/>
            </a:p>
          </p:txBody>
        </p:sp>
        <p:sp>
          <p:nvSpPr>
            <p:cNvPr id="59401" name="Text Box 8"/>
            <p:cNvSpPr txBox="1">
              <a:spLocks noChangeArrowheads="1"/>
            </p:cNvSpPr>
            <p:nvPr/>
          </p:nvSpPr>
          <p:spPr bwMode="auto">
            <a:xfrm>
              <a:off x="3996556" y="4797152"/>
              <a:ext cx="1079500" cy="485775"/>
            </a:xfrm>
            <a:prstGeom prst="rect">
              <a:avLst/>
            </a:prstGeom>
            <a:noFill/>
            <a:ln w="9525">
              <a:noFill/>
              <a:miter lim="800000"/>
              <a:headEnd/>
              <a:tailEnd/>
            </a:ln>
          </p:spPr>
          <p:txBody>
            <a:bodyPr>
              <a:spAutoFit/>
            </a:bodyPr>
            <a:lstStyle/>
            <a:p>
              <a:pPr algn="ctr">
                <a:lnSpc>
                  <a:spcPct val="80000"/>
                </a:lnSpc>
              </a:pPr>
              <a:r>
                <a:rPr kumimoji="0" lang="en-US" altLang="zh-TW" sz="1600" b="1">
                  <a:latin typeface="Times New Roman" pitchFamily="18" charset="0"/>
                </a:rPr>
                <a:t> 6.0%</a:t>
              </a:r>
            </a:p>
            <a:p>
              <a:pPr algn="ctr">
                <a:lnSpc>
                  <a:spcPct val="80000"/>
                </a:lnSpc>
              </a:pPr>
              <a:r>
                <a:rPr kumimoji="0" lang="en-US" altLang="zh-TW" sz="1600" b="1">
                  <a:latin typeface="Times New Roman" pitchFamily="18" charset="0"/>
                </a:rPr>
                <a:t>141.1</a:t>
              </a:r>
              <a:r>
                <a:rPr kumimoji="0" lang="zh-TW" altLang="en-US" sz="1600" b="1">
                  <a:latin typeface="Times New Roman" pitchFamily="18" charset="0"/>
                </a:rPr>
                <a:t>萬人</a:t>
              </a:r>
            </a:p>
          </p:txBody>
        </p:sp>
        <p:sp>
          <p:nvSpPr>
            <p:cNvPr id="59402" name="Text Box 9"/>
            <p:cNvSpPr txBox="1">
              <a:spLocks noChangeArrowheads="1"/>
            </p:cNvSpPr>
            <p:nvPr/>
          </p:nvSpPr>
          <p:spPr bwMode="auto">
            <a:xfrm>
              <a:off x="3995936" y="3861048"/>
              <a:ext cx="1079500" cy="485775"/>
            </a:xfrm>
            <a:prstGeom prst="rect">
              <a:avLst/>
            </a:prstGeom>
            <a:noFill/>
            <a:ln w="9525">
              <a:noFill/>
              <a:miter lim="800000"/>
              <a:headEnd/>
              <a:tailEnd/>
            </a:ln>
          </p:spPr>
          <p:txBody>
            <a:bodyPr>
              <a:spAutoFit/>
            </a:bodyPr>
            <a:lstStyle/>
            <a:p>
              <a:pPr algn="ctr">
                <a:lnSpc>
                  <a:spcPct val="80000"/>
                </a:lnSpc>
              </a:pPr>
              <a:r>
                <a:rPr kumimoji="0" lang="en-US" altLang="zh-TW" sz="1600" b="1">
                  <a:solidFill>
                    <a:srgbClr val="FF0000"/>
                  </a:solidFill>
                  <a:latin typeface="Times New Roman" pitchFamily="18" charset="0"/>
                </a:rPr>
                <a:t>14.6%</a:t>
              </a:r>
            </a:p>
            <a:p>
              <a:pPr algn="ctr">
                <a:lnSpc>
                  <a:spcPct val="80000"/>
                </a:lnSpc>
              </a:pPr>
              <a:r>
                <a:rPr kumimoji="0" lang="en-US" altLang="zh-TW" sz="1600" b="1">
                  <a:solidFill>
                    <a:srgbClr val="FF0000"/>
                  </a:solidFill>
                  <a:latin typeface="Times New Roman" pitchFamily="18" charset="0"/>
                </a:rPr>
                <a:t>344.9</a:t>
              </a:r>
              <a:r>
                <a:rPr kumimoji="0" lang="zh-TW" altLang="en-US" sz="1600" b="1">
                  <a:solidFill>
                    <a:srgbClr val="FF0000"/>
                  </a:solidFill>
                  <a:latin typeface="Times New Roman" pitchFamily="18" charset="0"/>
                </a:rPr>
                <a:t>萬人</a:t>
              </a:r>
            </a:p>
          </p:txBody>
        </p:sp>
        <p:sp>
          <p:nvSpPr>
            <p:cNvPr id="59403" name="Text Box 13"/>
            <p:cNvSpPr txBox="1">
              <a:spLocks noChangeArrowheads="1"/>
            </p:cNvSpPr>
            <p:nvPr/>
          </p:nvSpPr>
          <p:spPr bwMode="auto">
            <a:xfrm>
              <a:off x="7812906" y="3284984"/>
              <a:ext cx="1331094" cy="505933"/>
            </a:xfrm>
            <a:prstGeom prst="rect">
              <a:avLst/>
            </a:prstGeom>
            <a:solidFill>
              <a:schemeClr val="bg1"/>
            </a:solidFill>
            <a:ln w="9525">
              <a:noFill/>
              <a:miter lim="800000"/>
              <a:headEnd/>
              <a:tailEnd/>
            </a:ln>
          </p:spPr>
          <p:txBody>
            <a:bodyPr>
              <a:spAutoFit/>
            </a:bodyPr>
            <a:lstStyle/>
            <a:p>
              <a:pPr algn="ctr">
                <a:lnSpc>
                  <a:spcPct val="80000"/>
                </a:lnSpc>
              </a:pPr>
              <a:r>
                <a:rPr kumimoji="0" lang="en-US" altLang="zh-TW" sz="1600" b="1">
                  <a:latin typeface="Times New Roman" pitchFamily="18" charset="0"/>
                </a:rPr>
                <a:t>22.9%</a:t>
              </a:r>
            </a:p>
            <a:p>
              <a:pPr algn="ctr">
                <a:lnSpc>
                  <a:spcPct val="80000"/>
                </a:lnSpc>
              </a:pPr>
              <a:r>
                <a:rPr kumimoji="0" lang="en-US" altLang="zh-TW" sz="1600" b="1">
                  <a:latin typeface="Times New Roman" pitchFamily="18" charset="0"/>
                </a:rPr>
                <a:t>452.9</a:t>
              </a:r>
              <a:r>
                <a:rPr kumimoji="0" lang="zh-TW" altLang="en-US" sz="1600" b="1">
                  <a:latin typeface="Times New Roman" pitchFamily="18" charset="0"/>
                </a:rPr>
                <a:t>萬人</a:t>
              </a:r>
            </a:p>
          </p:txBody>
        </p:sp>
        <p:sp>
          <p:nvSpPr>
            <p:cNvPr id="59404" name="Text Box 14"/>
            <p:cNvSpPr txBox="1">
              <a:spLocks noChangeArrowheads="1"/>
            </p:cNvSpPr>
            <p:nvPr/>
          </p:nvSpPr>
          <p:spPr bwMode="auto">
            <a:xfrm>
              <a:off x="7812906" y="1844824"/>
              <a:ext cx="1331094" cy="505933"/>
            </a:xfrm>
            <a:prstGeom prst="rect">
              <a:avLst/>
            </a:prstGeom>
            <a:noFill/>
            <a:ln w="9525">
              <a:noFill/>
              <a:miter lim="800000"/>
              <a:headEnd/>
              <a:tailEnd/>
            </a:ln>
          </p:spPr>
          <p:txBody>
            <a:bodyPr>
              <a:spAutoFit/>
            </a:bodyPr>
            <a:lstStyle/>
            <a:p>
              <a:pPr algn="ctr">
                <a:lnSpc>
                  <a:spcPct val="80000"/>
                </a:lnSpc>
              </a:pPr>
              <a:r>
                <a:rPr kumimoji="0" lang="en-US" altLang="zh-TW" sz="1600" b="1">
                  <a:latin typeface="Times New Roman" pitchFamily="18" charset="0"/>
                </a:rPr>
                <a:t>38.2%</a:t>
              </a:r>
            </a:p>
            <a:p>
              <a:pPr algn="ctr">
                <a:lnSpc>
                  <a:spcPct val="80000"/>
                </a:lnSpc>
              </a:pPr>
              <a:r>
                <a:rPr kumimoji="0" lang="en-US" altLang="zh-TW" sz="1600" b="1">
                  <a:latin typeface="Times New Roman" pitchFamily="18" charset="0"/>
                </a:rPr>
                <a:t>754.8</a:t>
              </a:r>
              <a:r>
                <a:rPr kumimoji="0" lang="zh-TW" altLang="en-US" sz="1600" b="1">
                  <a:latin typeface="Times New Roman" pitchFamily="18" charset="0"/>
                </a:rPr>
                <a:t>萬人</a:t>
              </a:r>
            </a:p>
          </p:txBody>
        </p:sp>
        <p:sp>
          <p:nvSpPr>
            <p:cNvPr id="59405" name="Line 15"/>
            <p:cNvSpPr>
              <a:spLocks noChangeShapeType="1"/>
            </p:cNvSpPr>
            <p:nvPr/>
          </p:nvSpPr>
          <p:spPr bwMode="auto">
            <a:xfrm flipV="1">
              <a:off x="4992684" y="1700807"/>
              <a:ext cx="11364" cy="4213964"/>
            </a:xfrm>
            <a:prstGeom prst="line">
              <a:avLst/>
            </a:prstGeom>
            <a:noFill/>
            <a:ln w="28575">
              <a:solidFill>
                <a:srgbClr val="FF6600"/>
              </a:solidFill>
              <a:prstDash val="sysDot"/>
              <a:round/>
              <a:headEnd/>
              <a:tailEnd/>
            </a:ln>
          </p:spPr>
          <p:txBody>
            <a:bodyPr/>
            <a:lstStyle/>
            <a:p>
              <a:endParaRPr lang="zh-TW" altLang="en-US"/>
            </a:p>
          </p:txBody>
        </p:sp>
        <p:sp>
          <p:nvSpPr>
            <p:cNvPr id="59406" name="Text Box 16"/>
            <p:cNvSpPr txBox="1">
              <a:spLocks noChangeArrowheads="1"/>
            </p:cNvSpPr>
            <p:nvPr/>
          </p:nvSpPr>
          <p:spPr bwMode="auto">
            <a:xfrm>
              <a:off x="2879303" y="4221088"/>
              <a:ext cx="1206981" cy="505929"/>
            </a:xfrm>
            <a:prstGeom prst="rect">
              <a:avLst/>
            </a:prstGeom>
            <a:noFill/>
            <a:ln w="9525">
              <a:noFill/>
              <a:miter lim="800000"/>
              <a:headEnd/>
              <a:tailEnd/>
            </a:ln>
          </p:spPr>
          <p:txBody>
            <a:bodyPr>
              <a:spAutoFit/>
            </a:bodyPr>
            <a:lstStyle/>
            <a:p>
              <a:pPr algn="ctr">
                <a:lnSpc>
                  <a:spcPct val="80000"/>
                </a:lnSpc>
              </a:pPr>
              <a:r>
                <a:rPr kumimoji="0" lang="en-US" altLang="zh-TW" sz="1600" b="1">
                  <a:solidFill>
                    <a:srgbClr val="0000FF"/>
                  </a:solidFill>
                  <a:latin typeface="Times New Roman" pitchFamily="18" charset="0"/>
                </a:rPr>
                <a:t>11.2%</a:t>
              </a:r>
            </a:p>
            <a:p>
              <a:pPr algn="ctr">
                <a:lnSpc>
                  <a:spcPct val="80000"/>
                </a:lnSpc>
              </a:pPr>
              <a:r>
                <a:rPr kumimoji="0" lang="en-US" altLang="zh-TW" sz="1600" b="1">
                  <a:solidFill>
                    <a:srgbClr val="0000FF"/>
                  </a:solidFill>
                  <a:latin typeface="Times New Roman" pitchFamily="18" charset="0"/>
                </a:rPr>
                <a:t>260.2</a:t>
              </a:r>
              <a:r>
                <a:rPr kumimoji="0" lang="zh-TW" altLang="en-US" sz="1600" b="1">
                  <a:solidFill>
                    <a:srgbClr val="0000FF"/>
                  </a:solidFill>
                  <a:latin typeface="Times New Roman" pitchFamily="18" charset="0"/>
                </a:rPr>
                <a:t>萬人</a:t>
              </a:r>
            </a:p>
          </p:txBody>
        </p:sp>
        <p:sp>
          <p:nvSpPr>
            <p:cNvPr id="59407" name="Line 17"/>
            <p:cNvSpPr>
              <a:spLocks noChangeShapeType="1"/>
            </p:cNvSpPr>
            <p:nvPr/>
          </p:nvSpPr>
          <p:spPr bwMode="auto">
            <a:xfrm flipV="1">
              <a:off x="1115616" y="2132855"/>
              <a:ext cx="0" cy="3601467"/>
            </a:xfrm>
            <a:prstGeom prst="line">
              <a:avLst/>
            </a:prstGeom>
            <a:noFill/>
            <a:ln w="28575" cap="rnd">
              <a:solidFill>
                <a:srgbClr val="0000FF"/>
              </a:solidFill>
              <a:prstDash val="sysDot"/>
              <a:round/>
              <a:headEnd/>
              <a:tailEnd/>
            </a:ln>
          </p:spPr>
          <p:txBody>
            <a:bodyPr/>
            <a:lstStyle/>
            <a:p>
              <a:endParaRPr lang="zh-TW" altLang="en-US"/>
            </a:p>
          </p:txBody>
        </p:sp>
        <p:sp>
          <p:nvSpPr>
            <p:cNvPr id="59408" name="Text Box 18"/>
            <p:cNvSpPr txBox="1">
              <a:spLocks noChangeArrowheads="1"/>
            </p:cNvSpPr>
            <p:nvPr/>
          </p:nvSpPr>
          <p:spPr bwMode="auto">
            <a:xfrm>
              <a:off x="3059832" y="4941168"/>
              <a:ext cx="1050925" cy="485775"/>
            </a:xfrm>
            <a:prstGeom prst="rect">
              <a:avLst/>
            </a:prstGeom>
            <a:noFill/>
            <a:ln w="9525">
              <a:noFill/>
              <a:miter lim="800000"/>
              <a:headEnd/>
              <a:tailEnd/>
            </a:ln>
          </p:spPr>
          <p:txBody>
            <a:bodyPr>
              <a:spAutoFit/>
            </a:bodyPr>
            <a:lstStyle/>
            <a:p>
              <a:pPr algn="ctr">
                <a:lnSpc>
                  <a:spcPct val="80000"/>
                </a:lnSpc>
              </a:pPr>
              <a:r>
                <a:rPr kumimoji="0" lang="en-US" altLang="zh-TW" sz="1600" b="1">
                  <a:latin typeface="Times New Roman" pitchFamily="18" charset="0"/>
                </a:rPr>
                <a:t>5.0%</a:t>
              </a:r>
            </a:p>
            <a:p>
              <a:pPr algn="ctr">
                <a:lnSpc>
                  <a:spcPct val="80000"/>
                </a:lnSpc>
              </a:pPr>
              <a:r>
                <a:rPr kumimoji="0" lang="en-US" altLang="zh-TW" sz="1600" b="1">
                  <a:latin typeface="Times New Roman" pitchFamily="18" charset="0"/>
                </a:rPr>
                <a:t>117.2</a:t>
              </a:r>
              <a:r>
                <a:rPr kumimoji="0" lang="zh-TW" altLang="en-US" sz="1600" b="1">
                  <a:latin typeface="Times New Roman" pitchFamily="18" charset="0"/>
                </a:rPr>
                <a:t>萬人</a:t>
              </a:r>
            </a:p>
          </p:txBody>
        </p:sp>
        <p:sp>
          <p:nvSpPr>
            <p:cNvPr id="59409" name="Text Box 19"/>
            <p:cNvSpPr txBox="1">
              <a:spLocks noChangeArrowheads="1"/>
            </p:cNvSpPr>
            <p:nvPr/>
          </p:nvSpPr>
          <p:spPr bwMode="auto">
            <a:xfrm>
              <a:off x="1000795" y="5301208"/>
              <a:ext cx="1050925" cy="485775"/>
            </a:xfrm>
            <a:prstGeom prst="rect">
              <a:avLst/>
            </a:prstGeom>
            <a:noFill/>
            <a:ln w="9525">
              <a:noFill/>
              <a:miter lim="800000"/>
              <a:headEnd/>
              <a:tailEnd/>
            </a:ln>
          </p:spPr>
          <p:txBody>
            <a:bodyPr>
              <a:spAutoFit/>
            </a:bodyPr>
            <a:lstStyle/>
            <a:p>
              <a:pPr algn="ctr">
                <a:lnSpc>
                  <a:spcPct val="80000"/>
                </a:lnSpc>
              </a:pPr>
              <a:r>
                <a:rPr kumimoji="0" lang="en-US" altLang="zh-TW" sz="1600" b="1">
                  <a:latin typeface="Times New Roman" pitchFamily="18" charset="0"/>
                </a:rPr>
                <a:t>2.1%</a:t>
              </a:r>
            </a:p>
            <a:p>
              <a:pPr algn="ctr">
                <a:lnSpc>
                  <a:spcPct val="80000"/>
                </a:lnSpc>
              </a:pPr>
              <a:r>
                <a:rPr kumimoji="0" lang="en-US" altLang="zh-TW" sz="1600" b="1">
                  <a:latin typeface="Times New Roman" pitchFamily="18" charset="0"/>
                </a:rPr>
                <a:t>44.5</a:t>
              </a:r>
              <a:r>
                <a:rPr kumimoji="0" lang="zh-TW" altLang="en-US" sz="1600" b="1">
                  <a:latin typeface="Times New Roman" pitchFamily="18" charset="0"/>
                </a:rPr>
                <a:t>萬人</a:t>
              </a:r>
            </a:p>
          </p:txBody>
        </p:sp>
        <p:sp>
          <p:nvSpPr>
            <p:cNvPr id="59410" name="AutoShape 30"/>
            <p:cNvSpPr>
              <a:spLocks noChangeArrowheads="1"/>
            </p:cNvSpPr>
            <p:nvPr/>
          </p:nvSpPr>
          <p:spPr bwMode="auto">
            <a:xfrm>
              <a:off x="4067944" y="1628800"/>
              <a:ext cx="1006475" cy="647700"/>
            </a:xfrm>
            <a:prstGeom prst="rightArrow">
              <a:avLst>
                <a:gd name="adj1" fmla="val 50000"/>
                <a:gd name="adj2" fmla="val 49913"/>
              </a:avLst>
            </a:prstGeom>
            <a:solidFill>
              <a:srgbClr val="CCFFCC"/>
            </a:solidFill>
            <a:ln w="9525">
              <a:solidFill>
                <a:schemeClr val="tx1"/>
              </a:solidFill>
              <a:miter lim="800000"/>
              <a:headEnd/>
              <a:tailEnd/>
            </a:ln>
          </p:spPr>
          <p:txBody>
            <a:bodyPr wrap="none" anchor="ctr"/>
            <a:lstStyle/>
            <a:p>
              <a:pPr algn="ctr"/>
              <a:r>
                <a:rPr kumimoji="0" lang="zh-TW" altLang="en-US" b="1">
                  <a:solidFill>
                    <a:schemeClr val="accent2"/>
                  </a:solidFill>
                </a:rPr>
                <a:t>高齡社會</a:t>
              </a:r>
            </a:p>
          </p:txBody>
        </p:sp>
        <p:sp>
          <p:nvSpPr>
            <p:cNvPr id="59411" name="AutoShape 31"/>
            <p:cNvSpPr>
              <a:spLocks noChangeArrowheads="1"/>
            </p:cNvSpPr>
            <p:nvPr/>
          </p:nvSpPr>
          <p:spPr bwMode="auto">
            <a:xfrm>
              <a:off x="5076056" y="1412776"/>
              <a:ext cx="2736850" cy="7191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215 h 21600"/>
                <a:gd name="T14" fmla="*/ 20318 w 21600"/>
                <a:gd name="T15" fmla="*/ 15385 h 21600"/>
              </a:gdLst>
              <a:ahLst/>
              <a:cxnLst>
                <a:cxn ang="T8">
                  <a:pos x="T0" y="T1"/>
                </a:cxn>
                <a:cxn ang="T9">
                  <a:pos x="T2" y="T3"/>
                </a:cxn>
                <a:cxn ang="T10">
                  <a:pos x="T4" y="T5"/>
                </a:cxn>
                <a:cxn ang="T11">
                  <a:pos x="T6" y="T7"/>
                </a:cxn>
              </a:cxnLst>
              <a:rect l="T12" t="T13" r="T14" b="T15"/>
              <a:pathLst>
                <a:path w="21600" h="21600">
                  <a:moveTo>
                    <a:pt x="18581" y="0"/>
                  </a:moveTo>
                  <a:lnTo>
                    <a:pt x="18581" y="6215"/>
                  </a:lnTo>
                  <a:lnTo>
                    <a:pt x="3375" y="6215"/>
                  </a:lnTo>
                  <a:lnTo>
                    <a:pt x="3375" y="15385"/>
                  </a:lnTo>
                  <a:lnTo>
                    <a:pt x="18581" y="15385"/>
                  </a:lnTo>
                  <a:lnTo>
                    <a:pt x="18581" y="21600"/>
                  </a:lnTo>
                  <a:lnTo>
                    <a:pt x="21600" y="10800"/>
                  </a:lnTo>
                  <a:lnTo>
                    <a:pt x="18581" y="0"/>
                  </a:lnTo>
                  <a:close/>
                </a:path>
                <a:path w="21600" h="21600">
                  <a:moveTo>
                    <a:pt x="1350" y="6215"/>
                  </a:moveTo>
                  <a:lnTo>
                    <a:pt x="1350" y="15385"/>
                  </a:lnTo>
                  <a:lnTo>
                    <a:pt x="2700" y="15385"/>
                  </a:lnTo>
                  <a:lnTo>
                    <a:pt x="2700" y="6215"/>
                  </a:lnTo>
                  <a:lnTo>
                    <a:pt x="1350" y="6215"/>
                  </a:lnTo>
                  <a:close/>
                </a:path>
                <a:path w="21600" h="21600">
                  <a:moveTo>
                    <a:pt x="0" y="6215"/>
                  </a:moveTo>
                  <a:lnTo>
                    <a:pt x="0" y="15385"/>
                  </a:lnTo>
                  <a:lnTo>
                    <a:pt x="675" y="15385"/>
                  </a:lnTo>
                  <a:lnTo>
                    <a:pt x="675" y="6215"/>
                  </a:lnTo>
                  <a:lnTo>
                    <a:pt x="0" y="6215"/>
                  </a:lnTo>
                  <a:close/>
                </a:path>
              </a:pathLst>
            </a:custGeom>
            <a:solidFill>
              <a:srgbClr val="FFFF99"/>
            </a:solidFill>
            <a:ln w="9525">
              <a:solidFill>
                <a:schemeClr val="tx1"/>
              </a:solidFill>
              <a:miter lim="800000"/>
              <a:headEnd/>
              <a:tailEnd/>
            </a:ln>
          </p:spPr>
          <p:txBody>
            <a:bodyPr wrap="none" anchor="ctr"/>
            <a:lstStyle/>
            <a:p>
              <a:pPr algn="ctr"/>
              <a:r>
                <a:rPr kumimoji="0" lang="zh-TW" altLang="en-US" b="1">
                  <a:solidFill>
                    <a:srgbClr val="FF0000"/>
                  </a:solidFill>
                </a:rPr>
                <a:t>超高齡社會</a:t>
              </a:r>
            </a:p>
          </p:txBody>
        </p:sp>
        <p:sp>
          <p:nvSpPr>
            <p:cNvPr id="59412" name="Text Box 11"/>
            <p:cNvSpPr txBox="1">
              <a:spLocks noChangeArrowheads="1"/>
            </p:cNvSpPr>
            <p:nvPr/>
          </p:nvSpPr>
          <p:spPr bwMode="auto">
            <a:xfrm>
              <a:off x="4932327" y="3212976"/>
              <a:ext cx="1056701" cy="486287"/>
            </a:xfrm>
            <a:prstGeom prst="rect">
              <a:avLst/>
            </a:prstGeom>
            <a:noFill/>
            <a:ln w="9525">
              <a:noFill/>
              <a:miter lim="800000"/>
              <a:headEnd/>
              <a:tailEnd/>
            </a:ln>
          </p:spPr>
          <p:txBody>
            <a:bodyPr wrap="none">
              <a:spAutoFit/>
            </a:bodyPr>
            <a:lstStyle/>
            <a:p>
              <a:pPr algn="ctr">
                <a:lnSpc>
                  <a:spcPct val="80000"/>
                </a:lnSpc>
              </a:pPr>
              <a:r>
                <a:rPr kumimoji="0" lang="en-US" altLang="zh-TW" sz="1600" b="1">
                  <a:solidFill>
                    <a:srgbClr val="00B050"/>
                  </a:solidFill>
                  <a:latin typeface="Times New Roman" pitchFamily="18" charset="0"/>
                </a:rPr>
                <a:t>20.0%</a:t>
              </a:r>
            </a:p>
            <a:p>
              <a:pPr algn="ctr">
                <a:lnSpc>
                  <a:spcPct val="80000"/>
                </a:lnSpc>
              </a:pPr>
              <a:r>
                <a:rPr kumimoji="0" lang="en-US" altLang="zh-TW" sz="1600" b="1">
                  <a:solidFill>
                    <a:srgbClr val="00B050"/>
                  </a:solidFill>
                  <a:latin typeface="Times New Roman" pitchFamily="18" charset="0"/>
                </a:rPr>
                <a:t>473.6</a:t>
              </a:r>
              <a:r>
                <a:rPr kumimoji="0" lang="zh-TW" altLang="en-US" sz="1600" b="1">
                  <a:solidFill>
                    <a:srgbClr val="00B050"/>
                  </a:solidFill>
                  <a:latin typeface="Times New Roman" pitchFamily="18" charset="0"/>
                </a:rPr>
                <a:t>萬人</a:t>
              </a:r>
            </a:p>
          </p:txBody>
        </p:sp>
        <p:sp>
          <p:nvSpPr>
            <p:cNvPr id="59413" name="Text Box 10"/>
            <p:cNvSpPr txBox="1">
              <a:spLocks noChangeArrowheads="1"/>
            </p:cNvSpPr>
            <p:nvPr/>
          </p:nvSpPr>
          <p:spPr bwMode="auto">
            <a:xfrm>
              <a:off x="4932040" y="4581128"/>
              <a:ext cx="1049337" cy="485775"/>
            </a:xfrm>
            <a:prstGeom prst="rect">
              <a:avLst/>
            </a:prstGeom>
            <a:noFill/>
            <a:ln w="9525">
              <a:noFill/>
              <a:miter lim="800000"/>
              <a:headEnd/>
              <a:tailEnd/>
            </a:ln>
          </p:spPr>
          <p:txBody>
            <a:bodyPr>
              <a:spAutoFit/>
            </a:bodyPr>
            <a:lstStyle/>
            <a:p>
              <a:pPr algn="ctr">
                <a:lnSpc>
                  <a:spcPct val="80000"/>
                </a:lnSpc>
              </a:pPr>
              <a:r>
                <a:rPr kumimoji="0" lang="en-US" altLang="zh-TW" sz="1600" b="1">
                  <a:latin typeface="Times New Roman" pitchFamily="18" charset="0"/>
                </a:rPr>
                <a:t>7.5%</a:t>
              </a:r>
            </a:p>
            <a:p>
              <a:pPr algn="ctr">
                <a:lnSpc>
                  <a:spcPct val="80000"/>
                </a:lnSpc>
              </a:pPr>
              <a:r>
                <a:rPr kumimoji="0" lang="en-US" altLang="zh-TW" sz="1600" b="1">
                  <a:latin typeface="Times New Roman" pitchFamily="18" charset="0"/>
                </a:rPr>
                <a:t>177.3</a:t>
              </a:r>
              <a:r>
                <a:rPr kumimoji="0" lang="zh-TW" altLang="en-US" sz="1600" b="1">
                  <a:latin typeface="Times New Roman" pitchFamily="18" charset="0"/>
                </a:rPr>
                <a:t>萬人</a:t>
              </a:r>
            </a:p>
          </p:txBody>
        </p:sp>
        <p:sp>
          <p:nvSpPr>
            <p:cNvPr id="59414" name="Text Box 12"/>
            <p:cNvSpPr txBox="1">
              <a:spLocks noChangeArrowheads="1"/>
            </p:cNvSpPr>
            <p:nvPr/>
          </p:nvSpPr>
          <p:spPr bwMode="auto">
            <a:xfrm>
              <a:off x="971600" y="4581128"/>
              <a:ext cx="1050925" cy="487363"/>
            </a:xfrm>
            <a:prstGeom prst="rect">
              <a:avLst/>
            </a:prstGeom>
            <a:noFill/>
            <a:ln w="9525">
              <a:noFill/>
              <a:miter lim="800000"/>
              <a:headEnd/>
              <a:tailEnd/>
            </a:ln>
          </p:spPr>
          <p:txBody>
            <a:bodyPr>
              <a:spAutoFit/>
            </a:bodyPr>
            <a:lstStyle/>
            <a:p>
              <a:pPr algn="ctr">
                <a:lnSpc>
                  <a:spcPct val="80000"/>
                </a:lnSpc>
              </a:pPr>
              <a:r>
                <a:rPr kumimoji="0" lang="en-US" altLang="zh-TW" sz="1600" b="1">
                  <a:latin typeface="Times New Roman" pitchFamily="18" charset="0"/>
                </a:rPr>
                <a:t>7.1%</a:t>
              </a:r>
            </a:p>
            <a:p>
              <a:pPr algn="ctr">
                <a:lnSpc>
                  <a:spcPct val="80000"/>
                </a:lnSpc>
              </a:pPr>
              <a:r>
                <a:rPr kumimoji="0" lang="en-US" altLang="zh-TW" sz="1600" b="1">
                  <a:latin typeface="Times New Roman" pitchFamily="18" charset="0"/>
                </a:rPr>
                <a:t>149</a:t>
              </a:r>
              <a:r>
                <a:rPr kumimoji="0" lang="zh-TW" altLang="en-US" sz="1600" b="1">
                  <a:latin typeface="Times New Roman" pitchFamily="18" charset="0"/>
                </a:rPr>
                <a:t>萬人</a:t>
              </a:r>
            </a:p>
          </p:txBody>
        </p:sp>
        <p:grpSp>
          <p:nvGrpSpPr>
            <p:cNvPr id="3" name="群組 37"/>
            <p:cNvGrpSpPr>
              <a:grpSpLocks/>
            </p:cNvGrpSpPr>
            <p:nvPr/>
          </p:nvGrpSpPr>
          <p:grpSpPr bwMode="auto">
            <a:xfrm>
              <a:off x="1136154" y="2000250"/>
              <a:ext cx="2787774" cy="642938"/>
              <a:chOff x="1357290" y="1714488"/>
              <a:chExt cx="2571768" cy="714380"/>
            </a:xfrm>
          </p:grpSpPr>
          <p:sp>
            <p:nvSpPr>
              <p:cNvPr id="59428" name="向右箭號 35"/>
              <p:cNvSpPr>
                <a:spLocks noChangeArrowheads="1"/>
              </p:cNvSpPr>
              <p:nvPr/>
            </p:nvSpPr>
            <p:spPr bwMode="auto">
              <a:xfrm>
                <a:off x="1357290" y="1714488"/>
                <a:ext cx="2571768" cy="714380"/>
              </a:xfrm>
              <a:prstGeom prst="rightArrow">
                <a:avLst>
                  <a:gd name="adj1" fmla="val 50000"/>
                  <a:gd name="adj2" fmla="val 50000"/>
                </a:avLst>
              </a:prstGeom>
              <a:solidFill>
                <a:srgbClr val="F3CDE8"/>
              </a:solidFill>
              <a:ln w="9525" algn="ctr">
                <a:solidFill>
                  <a:schemeClr val="tx1"/>
                </a:solidFill>
                <a:round/>
                <a:headEnd/>
                <a:tailEnd/>
              </a:ln>
            </p:spPr>
            <p:txBody>
              <a:bodyPr/>
              <a:lstStyle/>
              <a:p>
                <a:endParaRPr kumimoji="0" lang="zh-TW" altLang="en-US" b="1">
                  <a:latin typeface="標楷體" pitchFamily="65" charset="-120"/>
                </a:endParaRPr>
              </a:p>
            </p:txBody>
          </p:sp>
          <p:sp>
            <p:nvSpPr>
              <p:cNvPr id="59429" name="文字方塊 36"/>
              <p:cNvSpPr txBox="1">
                <a:spLocks noChangeArrowheads="1"/>
              </p:cNvSpPr>
              <p:nvPr/>
            </p:nvSpPr>
            <p:spPr bwMode="auto">
              <a:xfrm>
                <a:off x="1785918" y="1857364"/>
                <a:ext cx="1643074" cy="369332"/>
              </a:xfrm>
              <a:prstGeom prst="rect">
                <a:avLst/>
              </a:prstGeom>
              <a:noFill/>
              <a:ln w="9525">
                <a:noFill/>
                <a:miter lim="800000"/>
                <a:headEnd/>
                <a:tailEnd/>
              </a:ln>
            </p:spPr>
            <p:txBody>
              <a:bodyPr>
                <a:spAutoFit/>
              </a:bodyPr>
              <a:lstStyle/>
              <a:p>
                <a:r>
                  <a:rPr kumimoji="0" lang="zh-TW" altLang="en-US" b="1">
                    <a:latin typeface="標楷體" pitchFamily="65" charset="-120"/>
                  </a:rPr>
                  <a:t>高齡化社會</a:t>
                </a:r>
              </a:p>
            </p:txBody>
          </p:sp>
        </p:grpSp>
        <p:sp>
          <p:nvSpPr>
            <p:cNvPr id="59416" name="Oval 20"/>
            <p:cNvSpPr>
              <a:spLocks noChangeArrowheads="1"/>
            </p:cNvSpPr>
            <p:nvPr/>
          </p:nvSpPr>
          <p:spPr bwMode="auto">
            <a:xfrm>
              <a:off x="4932040" y="4005064"/>
              <a:ext cx="142875" cy="144462"/>
            </a:xfrm>
            <a:prstGeom prst="ellipse">
              <a:avLst/>
            </a:prstGeom>
            <a:solidFill>
              <a:srgbClr val="EF99C0"/>
            </a:solidFill>
            <a:ln w="9525">
              <a:solidFill>
                <a:schemeClr val="tx1"/>
              </a:solidFill>
              <a:round/>
              <a:headEnd/>
              <a:tailEnd/>
            </a:ln>
          </p:spPr>
          <p:txBody>
            <a:bodyPr wrap="none" anchor="ctr"/>
            <a:lstStyle/>
            <a:p>
              <a:endParaRPr kumimoji="0" lang="zh-TW" altLang="en-US" b="1"/>
            </a:p>
          </p:txBody>
        </p:sp>
        <p:sp>
          <p:nvSpPr>
            <p:cNvPr id="59417" name="Oval 21"/>
            <p:cNvSpPr>
              <a:spLocks noChangeArrowheads="1"/>
            </p:cNvSpPr>
            <p:nvPr/>
          </p:nvSpPr>
          <p:spPr bwMode="auto">
            <a:xfrm>
              <a:off x="3997077" y="4509120"/>
              <a:ext cx="142875" cy="144463"/>
            </a:xfrm>
            <a:prstGeom prst="ellipse">
              <a:avLst/>
            </a:prstGeom>
            <a:solidFill>
              <a:srgbClr val="EF99C0"/>
            </a:solidFill>
            <a:ln w="9525">
              <a:solidFill>
                <a:schemeClr val="tx1"/>
              </a:solidFill>
              <a:round/>
              <a:headEnd/>
              <a:tailEnd/>
            </a:ln>
          </p:spPr>
          <p:txBody>
            <a:bodyPr wrap="none" anchor="ctr"/>
            <a:lstStyle/>
            <a:p>
              <a:endParaRPr kumimoji="0" lang="zh-TW" altLang="en-US" b="1"/>
            </a:p>
          </p:txBody>
        </p:sp>
        <p:sp>
          <p:nvSpPr>
            <p:cNvPr id="59418" name="Oval 22"/>
            <p:cNvSpPr>
              <a:spLocks noChangeArrowheads="1"/>
            </p:cNvSpPr>
            <p:nvPr/>
          </p:nvSpPr>
          <p:spPr bwMode="auto">
            <a:xfrm>
              <a:off x="3203848" y="4797152"/>
              <a:ext cx="142875" cy="144463"/>
            </a:xfrm>
            <a:prstGeom prst="ellipse">
              <a:avLst/>
            </a:prstGeom>
            <a:solidFill>
              <a:srgbClr val="EF99C0"/>
            </a:solidFill>
            <a:ln w="9525">
              <a:solidFill>
                <a:schemeClr val="tx1"/>
              </a:solidFill>
              <a:round/>
              <a:headEnd/>
              <a:tailEnd/>
            </a:ln>
          </p:spPr>
          <p:txBody>
            <a:bodyPr wrap="none" anchor="ctr"/>
            <a:lstStyle/>
            <a:p>
              <a:endParaRPr kumimoji="0" lang="zh-TW" altLang="en-US" b="1"/>
            </a:p>
          </p:txBody>
        </p:sp>
        <p:sp>
          <p:nvSpPr>
            <p:cNvPr id="59419" name="Oval 23"/>
            <p:cNvSpPr>
              <a:spLocks noChangeArrowheads="1"/>
            </p:cNvSpPr>
            <p:nvPr/>
          </p:nvSpPr>
          <p:spPr bwMode="auto">
            <a:xfrm>
              <a:off x="1043608" y="5155580"/>
              <a:ext cx="142875" cy="144463"/>
            </a:xfrm>
            <a:prstGeom prst="ellipse">
              <a:avLst/>
            </a:prstGeom>
            <a:solidFill>
              <a:srgbClr val="EF99C0"/>
            </a:solidFill>
            <a:ln w="9525">
              <a:solidFill>
                <a:schemeClr val="tx1"/>
              </a:solidFill>
              <a:round/>
              <a:headEnd/>
              <a:tailEnd/>
            </a:ln>
          </p:spPr>
          <p:txBody>
            <a:bodyPr wrap="none" anchor="ctr"/>
            <a:lstStyle/>
            <a:p>
              <a:endParaRPr kumimoji="0" lang="zh-TW" altLang="en-US" b="1"/>
            </a:p>
          </p:txBody>
        </p:sp>
        <p:sp>
          <p:nvSpPr>
            <p:cNvPr id="59420" name="Oval 28"/>
            <p:cNvSpPr>
              <a:spLocks noChangeArrowheads="1"/>
            </p:cNvSpPr>
            <p:nvPr/>
          </p:nvSpPr>
          <p:spPr bwMode="auto">
            <a:xfrm>
              <a:off x="8604448" y="2348880"/>
              <a:ext cx="142875" cy="144463"/>
            </a:xfrm>
            <a:prstGeom prst="ellipse">
              <a:avLst/>
            </a:prstGeom>
            <a:solidFill>
              <a:srgbClr val="EF99C0"/>
            </a:solidFill>
            <a:ln w="9525">
              <a:solidFill>
                <a:schemeClr val="tx1"/>
              </a:solidFill>
              <a:round/>
              <a:headEnd/>
              <a:tailEnd/>
            </a:ln>
          </p:spPr>
          <p:txBody>
            <a:bodyPr wrap="none" anchor="ctr"/>
            <a:lstStyle/>
            <a:p>
              <a:endParaRPr kumimoji="0" lang="zh-TW" altLang="en-US" b="1"/>
            </a:p>
          </p:txBody>
        </p:sp>
        <p:sp>
          <p:nvSpPr>
            <p:cNvPr id="59421" name="AutoShape 34"/>
            <p:cNvSpPr>
              <a:spLocks noChangeArrowheads="1"/>
            </p:cNvSpPr>
            <p:nvPr/>
          </p:nvSpPr>
          <p:spPr bwMode="auto">
            <a:xfrm>
              <a:off x="1043061" y="5589364"/>
              <a:ext cx="144463" cy="215900"/>
            </a:xfrm>
            <a:prstGeom prst="triangle">
              <a:avLst>
                <a:gd name="adj" fmla="val 50551"/>
              </a:avLst>
            </a:prstGeom>
            <a:solidFill>
              <a:schemeClr val="accent1"/>
            </a:solidFill>
            <a:ln w="9525">
              <a:solidFill>
                <a:schemeClr val="tx1"/>
              </a:solidFill>
              <a:miter lim="800000"/>
              <a:headEnd/>
              <a:tailEnd/>
            </a:ln>
          </p:spPr>
          <p:txBody>
            <a:bodyPr wrap="none" anchor="ctr"/>
            <a:lstStyle/>
            <a:p>
              <a:endParaRPr kumimoji="0" lang="zh-TW" altLang="en-US" b="1"/>
            </a:p>
          </p:txBody>
        </p:sp>
        <p:sp>
          <p:nvSpPr>
            <p:cNvPr id="59422" name="AutoShape 35"/>
            <p:cNvSpPr>
              <a:spLocks noChangeArrowheads="1"/>
            </p:cNvSpPr>
            <p:nvPr/>
          </p:nvSpPr>
          <p:spPr bwMode="auto">
            <a:xfrm>
              <a:off x="3275856" y="5373216"/>
              <a:ext cx="144463" cy="215900"/>
            </a:xfrm>
            <a:prstGeom prst="triangle">
              <a:avLst>
                <a:gd name="adj" fmla="val 50551"/>
              </a:avLst>
            </a:prstGeom>
            <a:solidFill>
              <a:schemeClr val="accent1"/>
            </a:solidFill>
            <a:ln w="9525">
              <a:solidFill>
                <a:schemeClr val="tx1"/>
              </a:solidFill>
              <a:miter lim="800000"/>
              <a:headEnd/>
              <a:tailEnd/>
            </a:ln>
          </p:spPr>
          <p:txBody>
            <a:bodyPr wrap="none" anchor="ctr"/>
            <a:lstStyle/>
            <a:p>
              <a:endParaRPr kumimoji="0" lang="zh-TW" altLang="en-US" b="1"/>
            </a:p>
          </p:txBody>
        </p:sp>
        <p:sp>
          <p:nvSpPr>
            <p:cNvPr id="59423" name="AutoShape 36"/>
            <p:cNvSpPr>
              <a:spLocks noChangeArrowheads="1"/>
            </p:cNvSpPr>
            <p:nvPr/>
          </p:nvSpPr>
          <p:spPr bwMode="auto">
            <a:xfrm>
              <a:off x="3995936" y="5301208"/>
              <a:ext cx="144463" cy="215900"/>
            </a:xfrm>
            <a:prstGeom prst="triangle">
              <a:avLst>
                <a:gd name="adj" fmla="val 50551"/>
              </a:avLst>
            </a:prstGeom>
            <a:solidFill>
              <a:schemeClr val="accent1"/>
            </a:solidFill>
            <a:ln w="9525">
              <a:solidFill>
                <a:schemeClr val="tx1"/>
              </a:solidFill>
              <a:miter lim="800000"/>
              <a:headEnd/>
              <a:tailEnd/>
            </a:ln>
          </p:spPr>
          <p:txBody>
            <a:bodyPr wrap="none" anchor="ctr"/>
            <a:lstStyle/>
            <a:p>
              <a:endParaRPr kumimoji="0" lang="zh-TW" altLang="en-US" b="1"/>
            </a:p>
          </p:txBody>
        </p:sp>
        <p:sp>
          <p:nvSpPr>
            <p:cNvPr id="59424" name="AutoShape 37"/>
            <p:cNvSpPr>
              <a:spLocks noChangeArrowheads="1"/>
            </p:cNvSpPr>
            <p:nvPr/>
          </p:nvSpPr>
          <p:spPr bwMode="auto">
            <a:xfrm>
              <a:off x="4922172" y="5144675"/>
              <a:ext cx="144462" cy="215900"/>
            </a:xfrm>
            <a:prstGeom prst="triangle">
              <a:avLst>
                <a:gd name="adj" fmla="val 50551"/>
              </a:avLst>
            </a:prstGeom>
            <a:solidFill>
              <a:schemeClr val="accent1"/>
            </a:solidFill>
            <a:ln w="9525">
              <a:solidFill>
                <a:schemeClr val="tx1"/>
              </a:solidFill>
              <a:miter lim="800000"/>
              <a:headEnd/>
              <a:tailEnd/>
            </a:ln>
          </p:spPr>
          <p:txBody>
            <a:bodyPr wrap="none" anchor="ctr"/>
            <a:lstStyle/>
            <a:p>
              <a:endParaRPr kumimoji="0" lang="zh-TW" altLang="en-US" b="1"/>
            </a:p>
          </p:txBody>
        </p:sp>
        <p:sp>
          <p:nvSpPr>
            <p:cNvPr id="59425" name="AutoShape 40"/>
            <p:cNvSpPr>
              <a:spLocks noChangeArrowheads="1"/>
            </p:cNvSpPr>
            <p:nvPr/>
          </p:nvSpPr>
          <p:spPr bwMode="auto">
            <a:xfrm>
              <a:off x="8604448" y="3717032"/>
              <a:ext cx="144463" cy="215900"/>
            </a:xfrm>
            <a:prstGeom prst="triangle">
              <a:avLst>
                <a:gd name="adj" fmla="val 50551"/>
              </a:avLst>
            </a:prstGeom>
            <a:solidFill>
              <a:schemeClr val="accent1"/>
            </a:solidFill>
            <a:ln w="9525">
              <a:solidFill>
                <a:schemeClr val="tx1"/>
              </a:solidFill>
              <a:miter lim="800000"/>
              <a:headEnd/>
              <a:tailEnd/>
            </a:ln>
          </p:spPr>
          <p:txBody>
            <a:bodyPr wrap="none" anchor="ctr"/>
            <a:lstStyle/>
            <a:p>
              <a:endParaRPr kumimoji="0" lang="zh-TW" altLang="en-US" b="1"/>
            </a:p>
          </p:txBody>
        </p:sp>
        <p:sp>
          <p:nvSpPr>
            <p:cNvPr id="59426" name="文字方塊 40"/>
            <p:cNvSpPr txBox="1">
              <a:spLocks noChangeArrowheads="1"/>
            </p:cNvSpPr>
            <p:nvPr/>
          </p:nvSpPr>
          <p:spPr bwMode="auto">
            <a:xfrm>
              <a:off x="8475033" y="6168094"/>
              <a:ext cx="667629" cy="321054"/>
            </a:xfrm>
            <a:prstGeom prst="rect">
              <a:avLst/>
            </a:prstGeom>
            <a:noFill/>
            <a:ln w="9525">
              <a:noFill/>
              <a:miter lim="800000"/>
              <a:headEnd/>
              <a:tailEnd/>
            </a:ln>
          </p:spPr>
          <p:txBody>
            <a:bodyPr wrap="none">
              <a:spAutoFit/>
            </a:bodyPr>
            <a:lstStyle/>
            <a:p>
              <a:r>
                <a:rPr kumimoji="0" lang="zh-TW" altLang="en-US" sz="1200" b="1">
                  <a:latin typeface="標楷體" pitchFamily="65" charset="-120"/>
                </a:rPr>
                <a:t>民國年</a:t>
              </a:r>
            </a:p>
          </p:txBody>
        </p:sp>
        <p:sp useBgFill="1">
          <p:nvSpPr>
            <p:cNvPr id="59427" name="Text Box 41"/>
            <p:cNvSpPr txBox="1">
              <a:spLocks noChangeArrowheads="1"/>
            </p:cNvSpPr>
            <p:nvPr/>
          </p:nvSpPr>
          <p:spPr bwMode="auto">
            <a:xfrm>
              <a:off x="-4514" y="2780903"/>
              <a:ext cx="400050" cy="1800225"/>
            </a:xfrm>
            <a:prstGeom prst="rect">
              <a:avLst/>
            </a:prstGeom>
            <a:ln w="9525">
              <a:noFill/>
              <a:miter lim="800000"/>
              <a:headEnd/>
              <a:tailEnd/>
            </a:ln>
          </p:spPr>
          <p:txBody>
            <a:bodyPr vert="eaVert">
              <a:spAutoFit/>
            </a:bodyPr>
            <a:lstStyle/>
            <a:p>
              <a:pPr>
                <a:spcBef>
                  <a:spcPct val="50000"/>
                </a:spcBef>
              </a:pPr>
              <a:r>
                <a:rPr kumimoji="0" lang="zh-TW" altLang="en-US" sz="1400" b="1">
                  <a:latin typeface="標楷體" pitchFamily="65" charset="-120"/>
                </a:rPr>
                <a:t>老年人口比率</a:t>
              </a:r>
              <a:r>
                <a:rPr kumimoji="0" lang="en-US" altLang="zh-TW" sz="1400" b="1">
                  <a:latin typeface="標楷體" pitchFamily="65" charset="-120"/>
                </a:rPr>
                <a:t>(</a:t>
              </a:r>
              <a:r>
                <a:rPr kumimoji="0" lang="zh-TW" altLang="en-US" sz="1400" b="1">
                  <a:latin typeface="標楷體" pitchFamily="65" charset="-120"/>
                </a:rPr>
                <a:t>％</a:t>
              </a:r>
              <a:r>
                <a:rPr kumimoji="0" lang="en-US" altLang="zh-TW" sz="1400" b="1">
                  <a:latin typeface="標楷體" pitchFamily="65" charset="-120"/>
                </a:rPr>
                <a:t>)</a:t>
              </a:r>
            </a:p>
          </p:txBody>
        </p:sp>
      </p:grpSp>
      <p:sp>
        <p:nvSpPr>
          <p:cNvPr id="59397" name="文字方塊 2"/>
          <p:cNvSpPr txBox="1">
            <a:spLocks noChangeArrowheads="1"/>
          </p:cNvSpPr>
          <p:nvPr/>
        </p:nvSpPr>
        <p:spPr bwMode="auto">
          <a:xfrm>
            <a:off x="611450" y="1340710"/>
            <a:ext cx="7773282" cy="661720"/>
          </a:xfrm>
          <a:prstGeom prst="rect">
            <a:avLst/>
          </a:prstGeom>
          <a:noFill/>
          <a:ln w="9525">
            <a:noFill/>
            <a:miter lim="800000"/>
            <a:headEnd/>
            <a:tailEnd/>
          </a:ln>
        </p:spPr>
        <p:txBody>
          <a:bodyPr wrap="none">
            <a:spAutoFit/>
          </a:bodyPr>
          <a:lstStyle/>
          <a:p>
            <a:pPr marL="342900" indent="-342900">
              <a:spcBef>
                <a:spcPts val="600"/>
              </a:spcBef>
              <a:buFont typeface="Wingdings" pitchFamily="2" charset="2"/>
              <a:buChar char="u"/>
            </a:pPr>
            <a:r>
              <a:rPr kumimoji="0" lang="en-US" altLang="zh-TW" sz="1600" b="1" dirty="0">
                <a:solidFill>
                  <a:srgbClr val="003399"/>
                </a:solidFill>
                <a:latin typeface="微軟正黑體" pitchFamily="34" charset="-120"/>
                <a:ea typeface="微軟正黑體" pitchFamily="34" charset="-120"/>
              </a:rPr>
              <a:t>101</a:t>
            </a:r>
            <a:r>
              <a:rPr kumimoji="0" lang="zh-TW" altLang="zh-TW" sz="1600" b="1" dirty="0">
                <a:solidFill>
                  <a:srgbClr val="003399"/>
                </a:solidFill>
                <a:latin typeface="微軟正黑體" pitchFamily="34" charset="-120"/>
                <a:ea typeface="微軟正黑體" pitchFamily="34" charset="-120"/>
              </a:rPr>
              <a:t>年底，</a:t>
            </a:r>
            <a:r>
              <a:rPr kumimoji="0" lang="en-US" altLang="zh-TW" sz="1600" b="1" dirty="0">
                <a:solidFill>
                  <a:srgbClr val="003399"/>
                </a:solidFill>
                <a:latin typeface="微軟正黑體" pitchFamily="34" charset="-120"/>
                <a:ea typeface="微軟正黑體" pitchFamily="34" charset="-120"/>
              </a:rPr>
              <a:t>65</a:t>
            </a:r>
            <a:r>
              <a:rPr kumimoji="0" lang="zh-TW" altLang="zh-TW" sz="1600" b="1" dirty="0">
                <a:solidFill>
                  <a:srgbClr val="003399"/>
                </a:solidFill>
                <a:latin typeface="微軟正黑體" pitchFamily="34" charset="-120"/>
                <a:ea typeface="微軟正黑體" pitchFamily="34" charset="-120"/>
              </a:rPr>
              <a:t>歲以上老人共</a:t>
            </a:r>
            <a:r>
              <a:rPr kumimoji="0" lang="en-US" altLang="zh-TW" sz="1600" b="1" dirty="0">
                <a:solidFill>
                  <a:srgbClr val="003399"/>
                </a:solidFill>
                <a:latin typeface="微軟正黑體" pitchFamily="34" charset="-120"/>
                <a:ea typeface="微軟正黑體" pitchFamily="34" charset="-120"/>
              </a:rPr>
              <a:t>260.2</a:t>
            </a:r>
            <a:r>
              <a:rPr kumimoji="0" lang="zh-TW" altLang="zh-TW" sz="1600" b="1" dirty="0">
                <a:solidFill>
                  <a:srgbClr val="003399"/>
                </a:solidFill>
                <a:latin typeface="微軟正黑體" pitchFamily="34" charset="-120"/>
                <a:ea typeface="微軟正黑體" pitchFamily="34" charset="-120"/>
              </a:rPr>
              <a:t>萬人，占總人口</a:t>
            </a:r>
            <a:r>
              <a:rPr kumimoji="0" lang="en-US" altLang="zh-TW" sz="1600" b="1" dirty="0">
                <a:solidFill>
                  <a:srgbClr val="003399"/>
                </a:solidFill>
                <a:latin typeface="微軟正黑體" pitchFamily="34" charset="-120"/>
                <a:ea typeface="微軟正黑體" pitchFamily="34" charset="-120"/>
              </a:rPr>
              <a:t>11.2</a:t>
            </a:r>
            <a:r>
              <a:rPr kumimoji="0" lang="zh-TW" altLang="zh-TW" sz="1600" b="1" dirty="0">
                <a:solidFill>
                  <a:srgbClr val="003399"/>
                </a:solidFill>
                <a:latin typeface="微軟正黑體" pitchFamily="34" charset="-120"/>
                <a:ea typeface="微軟正黑體" pitchFamily="34" charset="-120"/>
              </a:rPr>
              <a:t>％</a:t>
            </a:r>
            <a:endParaRPr kumimoji="0" lang="zh-TW" altLang="en-US" sz="1600" b="1" dirty="0">
              <a:solidFill>
                <a:srgbClr val="003399"/>
              </a:solidFill>
              <a:latin typeface="微軟正黑體" pitchFamily="34" charset="-120"/>
              <a:ea typeface="微軟正黑體" pitchFamily="34" charset="-120"/>
            </a:endParaRPr>
          </a:p>
          <a:p>
            <a:pPr marL="342900" indent="-342900">
              <a:spcBef>
                <a:spcPts val="600"/>
              </a:spcBef>
              <a:buFont typeface="Wingdings" pitchFamily="2" charset="2"/>
              <a:buChar char="u"/>
            </a:pPr>
            <a:r>
              <a:rPr kumimoji="0" lang="en-US" altLang="zh-TW" sz="1600" b="1" dirty="0">
                <a:solidFill>
                  <a:srgbClr val="003399"/>
                </a:solidFill>
                <a:latin typeface="微軟正黑體" pitchFamily="34" charset="-120"/>
                <a:ea typeface="微軟正黑體" pitchFamily="34" charset="-120"/>
              </a:rPr>
              <a:t>107</a:t>
            </a:r>
            <a:r>
              <a:rPr kumimoji="0" lang="zh-TW" altLang="zh-TW" sz="1600" b="1" dirty="0">
                <a:solidFill>
                  <a:srgbClr val="003399"/>
                </a:solidFill>
                <a:latin typeface="微軟正黑體" pitchFamily="34" charset="-120"/>
                <a:ea typeface="微軟正黑體" pitchFamily="34" charset="-120"/>
              </a:rPr>
              <a:t>年進入高齡社會</a:t>
            </a:r>
            <a:r>
              <a:rPr kumimoji="0" lang="en-US" altLang="zh-TW" sz="1600" b="1" dirty="0">
                <a:solidFill>
                  <a:srgbClr val="003399"/>
                </a:solidFill>
                <a:latin typeface="微軟正黑體" pitchFamily="34" charset="-120"/>
                <a:ea typeface="微軟正黑體" pitchFamily="34" charset="-120"/>
              </a:rPr>
              <a:t>(</a:t>
            </a:r>
            <a:r>
              <a:rPr kumimoji="0" lang="zh-TW" altLang="en-US" sz="1600" b="1" dirty="0">
                <a:solidFill>
                  <a:srgbClr val="003399"/>
                </a:solidFill>
                <a:latin typeface="微軟正黑體" pitchFamily="34" charset="-120"/>
                <a:ea typeface="微軟正黑體" pitchFamily="34" charset="-120"/>
              </a:rPr>
              <a:t>老年人口</a:t>
            </a:r>
            <a:r>
              <a:rPr kumimoji="0" lang="en-US" altLang="zh-TW" sz="1600" b="1" dirty="0">
                <a:solidFill>
                  <a:srgbClr val="003399"/>
                </a:solidFill>
                <a:latin typeface="微軟正黑體" pitchFamily="34" charset="-120"/>
                <a:ea typeface="微軟正黑體" pitchFamily="34" charset="-120"/>
              </a:rPr>
              <a:t>14.6</a:t>
            </a:r>
            <a:r>
              <a:rPr kumimoji="0" lang="zh-TW" altLang="zh-TW" sz="1600" b="1" dirty="0">
                <a:solidFill>
                  <a:srgbClr val="003399"/>
                </a:solidFill>
                <a:latin typeface="微軟正黑體" pitchFamily="34" charset="-120"/>
                <a:ea typeface="微軟正黑體" pitchFamily="34" charset="-120"/>
              </a:rPr>
              <a:t> ％</a:t>
            </a:r>
            <a:r>
              <a:rPr kumimoji="0" lang="en-US" altLang="zh-TW" sz="1600" b="1" dirty="0">
                <a:solidFill>
                  <a:srgbClr val="003399"/>
                </a:solidFill>
                <a:latin typeface="微軟正黑體" pitchFamily="34" charset="-120"/>
                <a:ea typeface="微軟正黑體" pitchFamily="34" charset="-120"/>
              </a:rPr>
              <a:t>)</a:t>
            </a:r>
            <a:r>
              <a:rPr kumimoji="0" lang="zh-TW" altLang="zh-TW" sz="1600" b="1" dirty="0">
                <a:solidFill>
                  <a:srgbClr val="003399"/>
                </a:solidFill>
                <a:latin typeface="微軟正黑體" pitchFamily="34" charset="-120"/>
                <a:ea typeface="微軟正黑體" pitchFamily="34" charset="-120"/>
              </a:rPr>
              <a:t>；</a:t>
            </a:r>
            <a:r>
              <a:rPr kumimoji="0" lang="en-US" altLang="zh-TW" sz="1600" b="1" dirty="0">
                <a:solidFill>
                  <a:srgbClr val="003399"/>
                </a:solidFill>
                <a:latin typeface="微軟正黑體" pitchFamily="34" charset="-120"/>
                <a:ea typeface="微軟正黑體" pitchFamily="34" charset="-120"/>
              </a:rPr>
              <a:t>114</a:t>
            </a:r>
            <a:r>
              <a:rPr kumimoji="0" lang="zh-TW" altLang="zh-TW" sz="1600" b="1" dirty="0">
                <a:solidFill>
                  <a:srgbClr val="003399"/>
                </a:solidFill>
                <a:latin typeface="微軟正黑體" pitchFamily="34" charset="-120"/>
                <a:ea typeface="微軟正黑體" pitchFamily="34" charset="-120"/>
              </a:rPr>
              <a:t>年進入超高齡社會</a:t>
            </a:r>
            <a:r>
              <a:rPr kumimoji="0" lang="en-US" altLang="zh-TW" sz="1600" b="1" dirty="0">
                <a:solidFill>
                  <a:srgbClr val="003399"/>
                </a:solidFill>
                <a:latin typeface="微軟正黑體" pitchFamily="34" charset="-120"/>
                <a:ea typeface="微軟正黑體" pitchFamily="34" charset="-120"/>
              </a:rPr>
              <a:t>(</a:t>
            </a:r>
            <a:r>
              <a:rPr kumimoji="0" lang="zh-TW" altLang="en-US" sz="1600" b="1" dirty="0">
                <a:solidFill>
                  <a:srgbClr val="003399"/>
                </a:solidFill>
                <a:latin typeface="微軟正黑體" pitchFamily="34" charset="-120"/>
                <a:ea typeface="微軟正黑體" pitchFamily="34" charset="-120"/>
              </a:rPr>
              <a:t>老年人口</a:t>
            </a:r>
            <a:r>
              <a:rPr kumimoji="0" lang="en-US" altLang="zh-TW" sz="1600" b="1" dirty="0">
                <a:solidFill>
                  <a:srgbClr val="003399"/>
                </a:solidFill>
                <a:latin typeface="微軟正黑體" pitchFamily="34" charset="-120"/>
                <a:ea typeface="微軟正黑體" pitchFamily="34" charset="-120"/>
              </a:rPr>
              <a:t>20.0</a:t>
            </a:r>
            <a:r>
              <a:rPr kumimoji="0" lang="zh-TW" altLang="zh-TW" sz="1600" b="1" dirty="0">
                <a:solidFill>
                  <a:srgbClr val="003399"/>
                </a:solidFill>
                <a:latin typeface="微軟正黑體" pitchFamily="34" charset="-120"/>
                <a:ea typeface="微軟正黑體" pitchFamily="34" charset="-120"/>
              </a:rPr>
              <a:t>％</a:t>
            </a:r>
            <a:r>
              <a:rPr kumimoji="0" lang="en-US" altLang="zh-TW" sz="1600" b="1" dirty="0">
                <a:solidFill>
                  <a:srgbClr val="003399"/>
                </a:solidFill>
                <a:latin typeface="微軟正黑體" pitchFamily="34" charset="-120"/>
                <a:ea typeface="微軟正黑體" pitchFamily="34" charset="-120"/>
              </a:rPr>
              <a:t>)</a:t>
            </a:r>
            <a:endParaRPr kumimoji="0" lang="zh-TW" altLang="en-US" sz="1600" b="1" dirty="0">
              <a:solidFill>
                <a:srgbClr val="003399"/>
              </a:solidFill>
              <a:latin typeface="微軟正黑體" pitchFamily="34" charset="-120"/>
              <a:ea typeface="微軟正黑體" pitchFamily="34" charset="-120"/>
            </a:endParaRPr>
          </a:p>
        </p:txBody>
      </p:sp>
      <p:sp>
        <p:nvSpPr>
          <p:cNvPr id="59398" name="投影片編號版面配置區 3"/>
          <p:cNvSpPr txBox="1">
            <a:spLocks noGrp="1"/>
          </p:cNvSpPr>
          <p:nvPr/>
        </p:nvSpPr>
        <p:spPr bwMode="auto">
          <a:xfrm>
            <a:off x="8605838" y="6481763"/>
            <a:ext cx="503237" cy="476250"/>
          </a:xfrm>
          <a:prstGeom prst="rect">
            <a:avLst/>
          </a:prstGeom>
          <a:noFill/>
          <a:ln w="9525">
            <a:noFill/>
            <a:miter lim="800000"/>
            <a:headEnd/>
            <a:tailEnd/>
          </a:ln>
        </p:spPr>
        <p:txBody>
          <a:bodyPr/>
          <a:lstStyle/>
          <a:p>
            <a:pPr algn="r"/>
            <a:fld id="{61A993EC-21AD-4EDC-9293-0C5F89ED35C2}" type="slidenum">
              <a:rPr kumimoji="0" lang="en-US" altLang="zh-TW" sz="1600"/>
              <a:pPr algn="r"/>
              <a:t>45</a:t>
            </a:fld>
            <a:endParaRPr kumimoji="0" lang="en-US" altLang="zh-TW" sz="1600"/>
          </a:p>
        </p:txBody>
      </p:sp>
    </p:spTree>
    <p:extLst>
      <p:ext uri="{BB962C8B-B14F-4D97-AF65-F5344CB8AC3E}">
        <p14:creationId xmlns:p14="http://schemas.microsoft.com/office/powerpoint/2010/main" val="1964836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ln>
            <a:miter lim="800000"/>
            <a:headEnd/>
            <a:tailEnd/>
          </a:ln>
        </p:spPr>
        <p:txBody>
          <a:bodyPr/>
          <a:lstStyle/>
          <a:p>
            <a:pPr algn="r">
              <a:defRPr/>
            </a:pPr>
            <a:fld id="{27E7CA12-DFA7-42D5-8991-266E36B1E90B}" type="slidenum">
              <a:rPr lang="en-US" altLang="zh-TW" smtClean="0"/>
              <a:pPr algn="r">
                <a:defRPr/>
              </a:pPr>
              <a:t>46</a:t>
            </a:fld>
            <a:endParaRPr lang="en-US" altLang="zh-TW" dirty="0" smtClean="0"/>
          </a:p>
        </p:txBody>
      </p:sp>
      <p:sp>
        <p:nvSpPr>
          <p:cNvPr id="60419" name="Rectangle 2"/>
          <p:cNvSpPr>
            <a:spLocks noGrp="1" noChangeArrowheads="1"/>
          </p:cNvSpPr>
          <p:nvPr>
            <p:ph type="title" idx="4294967295"/>
          </p:nvPr>
        </p:nvSpPr>
        <p:spPr>
          <a:xfrm>
            <a:off x="1259540" y="260560"/>
            <a:ext cx="7690160" cy="1143000"/>
          </a:xfrm>
        </p:spPr>
        <p:txBody>
          <a:bodyPr/>
          <a:lstStyle/>
          <a:p>
            <a:pPr eaLnBrk="1" hangingPunct="1"/>
            <a:r>
              <a:rPr b="1" dirty="0" err="1" smtClean="0">
                <a:solidFill>
                  <a:srgbClr val="003399"/>
                </a:solidFill>
                <a:latin typeface="微軟正黑體" pitchFamily="34" charset="-120"/>
                <a:ea typeface="微軟正黑體" pitchFamily="34" charset="-120"/>
              </a:rPr>
              <a:t>全國失能人口快速增加</a:t>
            </a:r>
            <a:endParaRPr b="1" dirty="0" smtClean="0">
              <a:solidFill>
                <a:srgbClr val="003399"/>
              </a:solidFill>
              <a:latin typeface="微軟正黑體" pitchFamily="34" charset="-120"/>
              <a:ea typeface="微軟正黑體" pitchFamily="34" charset="-120"/>
            </a:endParaRPr>
          </a:p>
        </p:txBody>
      </p:sp>
      <p:sp>
        <p:nvSpPr>
          <p:cNvPr id="60420" name="Rectangle 3"/>
          <p:cNvSpPr>
            <a:spLocks noGrp="1" noChangeArrowheads="1"/>
          </p:cNvSpPr>
          <p:nvPr>
            <p:ph type="body" idx="4294967295"/>
          </p:nvPr>
        </p:nvSpPr>
        <p:spPr>
          <a:xfrm>
            <a:off x="827480" y="1412720"/>
            <a:ext cx="7561050" cy="720100"/>
          </a:xfrm>
          <a:prstGeom prst="rect">
            <a:avLst/>
          </a:prstGeom>
        </p:spPr>
        <p:txBody>
          <a:bodyPr/>
          <a:lstStyle/>
          <a:p>
            <a:pPr marL="809625" indent="-257175" eaLnBrk="1" hangingPunct="1">
              <a:lnSpc>
                <a:spcPct val="90000"/>
              </a:lnSpc>
              <a:buFont typeface="Wingdings" pitchFamily="2" charset="2"/>
              <a:buChar char="u"/>
            </a:pPr>
            <a:r>
              <a:rPr lang="en-US" altLang="zh-TW" sz="1800" b="1" dirty="0" smtClean="0">
                <a:solidFill>
                  <a:srgbClr val="003399"/>
                </a:solidFill>
                <a:latin typeface="微軟正黑體" pitchFamily="34" charset="-120"/>
                <a:ea typeface="微軟正黑體" pitchFamily="34" charset="-120"/>
              </a:rPr>
              <a:t>102</a:t>
            </a:r>
            <a:r>
              <a:rPr sz="1800" b="1" dirty="0" smtClean="0">
                <a:solidFill>
                  <a:srgbClr val="003399"/>
                </a:solidFill>
                <a:latin typeface="微軟正黑體" pitchFamily="34" charset="-120"/>
                <a:ea typeface="微軟正黑體" pitchFamily="34" charset="-120"/>
              </a:rPr>
              <a:t>年失能率：全人口</a:t>
            </a:r>
            <a:r>
              <a:rPr lang="en-US" altLang="zh-TW" sz="1800" b="1" dirty="0" smtClean="0">
                <a:solidFill>
                  <a:srgbClr val="003399"/>
                </a:solidFill>
                <a:latin typeface="微軟正黑體" pitchFamily="34" charset="-120"/>
                <a:ea typeface="微軟正黑體" pitchFamily="34" charset="-120"/>
              </a:rPr>
              <a:t>3.16%</a:t>
            </a:r>
            <a:r>
              <a:rPr sz="1800" b="1" dirty="0" smtClean="0">
                <a:solidFill>
                  <a:srgbClr val="003399"/>
                </a:solidFill>
                <a:latin typeface="微軟正黑體" pitchFamily="34" charset="-120"/>
                <a:ea typeface="微軟正黑體" pitchFamily="34" charset="-120"/>
              </a:rPr>
              <a:t>，老年人口</a:t>
            </a:r>
            <a:r>
              <a:rPr lang="en-US" altLang="zh-TW" sz="1800" b="1" dirty="0" smtClean="0">
                <a:solidFill>
                  <a:srgbClr val="003399"/>
                </a:solidFill>
                <a:latin typeface="微軟正黑體" pitchFamily="34" charset="-120"/>
                <a:ea typeface="微軟正黑體" pitchFamily="34" charset="-120"/>
              </a:rPr>
              <a:t>16.35%</a:t>
            </a:r>
          </a:p>
          <a:p>
            <a:pPr marL="809625" indent="-257175" eaLnBrk="1" hangingPunct="1">
              <a:lnSpc>
                <a:spcPct val="90000"/>
              </a:lnSpc>
              <a:buFont typeface="Wingdings" pitchFamily="2" charset="2"/>
              <a:buChar char="u"/>
            </a:pPr>
            <a:r>
              <a:rPr lang="en-US" altLang="zh-TW" sz="1800" b="1" dirty="0" smtClean="0">
                <a:solidFill>
                  <a:srgbClr val="003399"/>
                </a:solidFill>
                <a:latin typeface="微軟正黑體" pitchFamily="34" charset="-120"/>
                <a:ea typeface="微軟正黑體" pitchFamily="34" charset="-120"/>
              </a:rPr>
              <a:t>102</a:t>
            </a:r>
            <a:r>
              <a:rPr sz="1800" b="1" dirty="0" smtClean="0">
                <a:solidFill>
                  <a:srgbClr val="003399"/>
                </a:solidFill>
                <a:latin typeface="微軟正黑體" pitchFamily="34" charset="-120"/>
                <a:ea typeface="微軟正黑體" pitchFamily="34" charset="-120"/>
              </a:rPr>
              <a:t>年全人口失能人數</a:t>
            </a:r>
            <a:r>
              <a:rPr lang="en-US" altLang="zh-TW" sz="1800" b="1" dirty="0" smtClean="0">
                <a:solidFill>
                  <a:srgbClr val="003399"/>
                </a:solidFill>
                <a:latin typeface="微軟正黑體" pitchFamily="34" charset="-120"/>
                <a:ea typeface="微軟正黑體" pitchFamily="34" charset="-120"/>
              </a:rPr>
              <a:t>71</a:t>
            </a:r>
            <a:r>
              <a:rPr sz="1800" b="1" dirty="0" smtClean="0">
                <a:solidFill>
                  <a:srgbClr val="003399"/>
                </a:solidFill>
                <a:latin typeface="微軟正黑體" pitchFamily="34" charset="-120"/>
                <a:ea typeface="微軟正黑體" pitchFamily="34" charset="-120"/>
              </a:rPr>
              <a:t>萬人，</a:t>
            </a:r>
            <a:r>
              <a:rPr lang="en-US" altLang="zh-TW" sz="1800" b="1" dirty="0" smtClean="0">
                <a:solidFill>
                  <a:srgbClr val="003399"/>
                </a:solidFill>
                <a:latin typeface="微軟正黑體" pitchFamily="34" charset="-120"/>
                <a:ea typeface="微軟正黑體" pitchFamily="34" charset="-120"/>
              </a:rPr>
              <a:t>120</a:t>
            </a:r>
            <a:r>
              <a:rPr sz="1800" b="1" dirty="0" smtClean="0">
                <a:solidFill>
                  <a:srgbClr val="003399"/>
                </a:solidFill>
                <a:latin typeface="微軟正黑體" pitchFamily="34" charset="-120"/>
                <a:ea typeface="微軟正黑體" pitchFamily="34" charset="-120"/>
              </a:rPr>
              <a:t>年快速增加至</a:t>
            </a:r>
            <a:r>
              <a:rPr lang="en-US" altLang="zh-TW" sz="1800" b="1" dirty="0" smtClean="0">
                <a:solidFill>
                  <a:srgbClr val="003399"/>
                </a:solidFill>
                <a:latin typeface="微軟正黑體" pitchFamily="34" charset="-120"/>
                <a:ea typeface="微軟正黑體" pitchFamily="34" charset="-120"/>
              </a:rPr>
              <a:t>118</a:t>
            </a:r>
            <a:r>
              <a:rPr sz="1800" b="1" dirty="0" smtClean="0">
                <a:solidFill>
                  <a:srgbClr val="003399"/>
                </a:solidFill>
                <a:latin typeface="微軟正黑體" pitchFamily="34" charset="-120"/>
                <a:ea typeface="微軟正黑體" pitchFamily="34" charset="-120"/>
              </a:rPr>
              <a:t>萬人</a:t>
            </a:r>
          </a:p>
          <a:p>
            <a:pPr marL="809625" indent="-257175" eaLnBrk="1" hangingPunct="1">
              <a:lnSpc>
                <a:spcPct val="90000"/>
              </a:lnSpc>
              <a:buFontTx/>
              <a:buBlip>
                <a:blip r:embed="rId2"/>
              </a:buBlip>
            </a:pPr>
            <a:endParaRPr sz="1800" b="1" dirty="0" smtClean="0"/>
          </a:p>
        </p:txBody>
      </p:sp>
      <p:sp>
        <p:nvSpPr>
          <p:cNvPr id="60421" name="文字方塊 7"/>
          <p:cNvSpPr txBox="1">
            <a:spLocks noChangeArrowheads="1"/>
          </p:cNvSpPr>
          <p:nvPr/>
        </p:nvSpPr>
        <p:spPr bwMode="auto">
          <a:xfrm>
            <a:off x="899490" y="5949350"/>
            <a:ext cx="7559675" cy="369888"/>
          </a:xfrm>
          <a:prstGeom prst="rect">
            <a:avLst/>
          </a:prstGeom>
          <a:noFill/>
          <a:ln w="9525">
            <a:noFill/>
            <a:miter lim="800000"/>
            <a:headEnd/>
            <a:tailEnd/>
          </a:ln>
        </p:spPr>
        <p:txBody>
          <a:bodyPr>
            <a:spAutoFit/>
          </a:bodyPr>
          <a:lstStyle/>
          <a:p>
            <a:r>
              <a:rPr lang="zh-TW" altLang="en-US" b="1" dirty="0">
                <a:solidFill>
                  <a:srgbClr val="C00000"/>
                </a:solidFill>
              </a:rPr>
              <a:t>    失能率     </a:t>
            </a:r>
            <a:r>
              <a:rPr lang="en-US" altLang="zh-TW" b="1" dirty="0">
                <a:solidFill>
                  <a:srgbClr val="C00000"/>
                </a:solidFill>
              </a:rPr>
              <a:t>3.16%</a:t>
            </a:r>
            <a:r>
              <a:rPr lang="zh-TW" altLang="en-US" b="1" dirty="0">
                <a:solidFill>
                  <a:srgbClr val="C00000"/>
                </a:solidFill>
              </a:rPr>
              <a:t>              </a:t>
            </a:r>
            <a:r>
              <a:rPr lang="en-US" altLang="zh-TW" b="1" dirty="0" smtClean="0">
                <a:solidFill>
                  <a:srgbClr val="C00000"/>
                </a:solidFill>
              </a:rPr>
              <a:t>3.44</a:t>
            </a:r>
            <a:r>
              <a:rPr lang="en-US" altLang="zh-TW" b="1" dirty="0">
                <a:solidFill>
                  <a:srgbClr val="C00000"/>
                </a:solidFill>
              </a:rPr>
              <a:t>%</a:t>
            </a:r>
            <a:r>
              <a:rPr lang="zh-TW" altLang="en-US" b="1" dirty="0">
                <a:solidFill>
                  <a:srgbClr val="C00000"/>
                </a:solidFill>
              </a:rPr>
              <a:t>   </a:t>
            </a:r>
            <a:r>
              <a:rPr lang="zh-TW" altLang="en-US" b="1" dirty="0" smtClean="0">
                <a:solidFill>
                  <a:srgbClr val="C00000"/>
                </a:solidFill>
              </a:rPr>
              <a:t>          </a:t>
            </a:r>
            <a:r>
              <a:rPr lang="en-US" altLang="zh-TW" b="1" dirty="0">
                <a:solidFill>
                  <a:srgbClr val="C00000"/>
                </a:solidFill>
              </a:rPr>
              <a:t>3.86%</a:t>
            </a:r>
            <a:r>
              <a:rPr lang="zh-TW" altLang="en-US" b="1" dirty="0">
                <a:solidFill>
                  <a:srgbClr val="C00000"/>
                </a:solidFill>
              </a:rPr>
              <a:t>     </a:t>
            </a:r>
            <a:r>
              <a:rPr lang="zh-TW" altLang="en-US" b="1" dirty="0" smtClean="0">
                <a:solidFill>
                  <a:srgbClr val="C00000"/>
                </a:solidFill>
              </a:rPr>
              <a:t>          </a:t>
            </a:r>
            <a:r>
              <a:rPr lang="en-US" altLang="zh-TW" b="1" dirty="0">
                <a:solidFill>
                  <a:srgbClr val="C00000"/>
                </a:solidFill>
              </a:rPr>
              <a:t>5.19%</a:t>
            </a:r>
            <a:r>
              <a:rPr lang="zh-TW" altLang="en-US" b="1" dirty="0">
                <a:solidFill>
                  <a:srgbClr val="C00000"/>
                </a:solidFill>
              </a:rPr>
              <a:t>   </a:t>
            </a:r>
          </a:p>
        </p:txBody>
      </p:sp>
      <p:sp>
        <p:nvSpPr>
          <p:cNvPr id="60422" name="Rectangle 10"/>
          <p:cNvSpPr>
            <a:spLocks noChangeArrowheads="1"/>
          </p:cNvSpPr>
          <p:nvPr/>
        </p:nvSpPr>
        <p:spPr bwMode="auto">
          <a:xfrm>
            <a:off x="1043510" y="6309400"/>
            <a:ext cx="6707187" cy="288925"/>
          </a:xfrm>
          <a:prstGeom prst="rect">
            <a:avLst/>
          </a:prstGeom>
          <a:noFill/>
          <a:ln w="9525">
            <a:noFill/>
            <a:miter lim="800000"/>
            <a:headEnd/>
            <a:tailEnd/>
          </a:ln>
        </p:spPr>
        <p:txBody>
          <a:bodyPr/>
          <a:lstStyle/>
          <a:p>
            <a:pPr marL="358775" indent="-358775">
              <a:buClr>
                <a:srgbClr val="0000CC"/>
              </a:buClr>
            </a:pPr>
            <a:r>
              <a:rPr kumimoji="0" lang="zh-TW" altLang="en-US" sz="1400" dirty="0">
                <a:latin typeface="標楷體" pitchFamily="65" charset="-120"/>
              </a:rPr>
              <a:t>資料來源：國民長期照護需要調查，</a:t>
            </a:r>
            <a:r>
              <a:rPr kumimoji="0" lang="en-US" altLang="zh-TW" sz="1400" dirty="0">
                <a:latin typeface="標楷體" pitchFamily="65" charset="-120"/>
              </a:rPr>
              <a:t>2010</a:t>
            </a:r>
            <a:r>
              <a:rPr kumimoji="0" lang="zh-TW" altLang="en-US" sz="1400" dirty="0">
                <a:latin typeface="標楷體" pitchFamily="65" charset="-120"/>
              </a:rPr>
              <a:t>年；</a:t>
            </a:r>
            <a:r>
              <a:rPr kumimoji="0" lang="en-US" altLang="zh-TW" sz="1400" dirty="0">
                <a:latin typeface="標楷體" pitchFamily="65" charset="-120"/>
              </a:rPr>
              <a:t>2012-2060</a:t>
            </a:r>
            <a:r>
              <a:rPr kumimoji="0" lang="zh-TW" altLang="en-US" sz="1400" dirty="0">
                <a:latin typeface="標楷體" pitchFamily="65" charset="-120"/>
              </a:rPr>
              <a:t>年台灣人口推計，</a:t>
            </a:r>
            <a:r>
              <a:rPr kumimoji="0" lang="en-US" altLang="zh-TW" sz="1400" dirty="0">
                <a:latin typeface="標楷體" pitchFamily="65" charset="-120"/>
              </a:rPr>
              <a:t>2012</a:t>
            </a:r>
            <a:r>
              <a:rPr kumimoji="0" lang="zh-TW" altLang="en-US" sz="1400" dirty="0">
                <a:latin typeface="標楷體" pitchFamily="65" charset="-120"/>
              </a:rPr>
              <a:t>年。 </a:t>
            </a:r>
          </a:p>
        </p:txBody>
      </p:sp>
      <p:graphicFrame>
        <p:nvGraphicFramePr>
          <p:cNvPr id="8" name="圖表 7"/>
          <p:cNvGraphicFramePr>
            <a:graphicFrameLocks/>
          </p:cNvGraphicFramePr>
          <p:nvPr/>
        </p:nvGraphicFramePr>
        <p:xfrm>
          <a:off x="539440" y="2060810"/>
          <a:ext cx="8064896" cy="39864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9715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8313" y="260350"/>
            <a:ext cx="8229600" cy="1425575"/>
          </a:xfrm>
        </p:spPr>
        <p:txBody>
          <a:bodyPr/>
          <a:lstStyle/>
          <a:p>
            <a:pPr eaLnBrk="1" hangingPunct="1">
              <a:defRPr/>
            </a:pPr>
            <a:r>
              <a:rPr b="1" dirty="0" err="1">
                <a:solidFill>
                  <a:srgbClr val="003399"/>
                </a:solidFill>
                <a:latin typeface="微軟正黑體" pitchFamily="34" charset="-120"/>
                <a:ea typeface="微軟正黑體" pitchFamily="34" charset="-120"/>
                <a:cs typeface="+mn-cs"/>
              </a:rPr>
              <a:t>規劃目標</a:t>
            </a:r>
            <a:endParaRPr b="1" dirty="0">
              <a:solidFill>
                <a:srgbClr val="003399"/>
              </a:solidFill>
              <a:latin typeface="微軟正黑體" pitchFamily="34" charset="-120"/>
              <a:ea typeface="微軟正黑體" pitchFamily="34" charset="-120"/>
              <a:cs typeface="+mn-cs"/>
            </a:endParaRPr>
          </a:p>
        </p:txBody>
      </p:sp>
      <p:sp>
        <p:nvSpPr>
          <p:cNvPr id="64515" name="Rectangle 3"/>
          <p:cNvSpPr>
            <a:spLocks noGrp="1" noChangeArrowheads="1"/>
          </p:cNvSpPr>
          <p:nvPr>
            <p:ph idx="1"/>
          </p:nvPr>
        </p:nvSpPr>
        <p:spPr>
          <a:xfrm>
            <a:off x="539750" y="1700213"/>
            <a:ext cx="8229600" cy="3311525"/>
          </a:xfrm>
        </p:spPr>
        <p:txBody>
          <a:bodyPr/>
          <a:lstStyle/>
          <a:p>
            <a:pPr eaLnBrk="1" hangingPunct="1">
              <a:lnSpc>
                <a:spcPct val="120000"/>
              </a:lnSpc>
              <a:buFont typeface="Wingdings" pitchFamily="2" charset="2"/>
              <a:buChar char="u"/>
            </a:pPr>
            <a:r>
              <a:rPr dirty="0" err="1" smtClean="0">
                <a:latin typeface="微軟正黑體" pitchFamily="34" charset="-120"/>
                <a:ea typeface="微軟正黑體" pitchFamily="34" charset="-120"/>
              </a:rPr>
              <a:t>建構高齡化社會完善之長期照顧制度</a:t>
            </a:r>
            <a:endParaRPr lang="en-US" altLang="zh-TW" dirty="0" smtClean="0">
              <a:latin typeface="微軟正黑體" pitchFamily="34" charset="-120"/>
              <a:ea typeface="微軟正黑體" pitchFamily="34" charset="-120"/>
            </a:endParaRPr>
          </a:p>
          <a:p>
            <a:pPr eaLnBrk="1" hangingPunct="1">
              <a:lnSpc>
                <a:spcPct val="120000"/>
              </a:lnSpc>
              <a:buFont typeface="Wingdings" pitchFamily="2" charset="2"/>
              <a:buChar char="u"/>
            </a:pPr>
            <a:r>
              <a:rPr dirty="0" err="1" smtClean="0">
                <a:latin typeface="微軟正黑體" pitchFamily="34" charset="-120"/>
                <a:ea typeface="微軟正黑體" pitchFamily="34" charset="-120"/>
              </a:rPr>
              <a:t>藉社會自助互助，分擔長期照顧財務風險</a:t>
            </a:r>
            <a:endParaRPr lang="en-US" altLang="zh-TW" dirty="0" smtClean="0">
              <a:latin typeface="微軟正黑體" pitchFamily="34" charset="-120"/>
              <a:ea typeface="微軟正黑體" pitchFamily="34" charset="-120"/>
            </a:endParaRPr>
          </a:p>
          <a:p>
            <a:pPr eaLnBrk="1" hangingPunct="1">
              <a:lnSpc>
                <a:spcPct val="120000"/>
              </a:lnSpc>
              <a:buFont typeface="Wingdings" pitchFamily="2" charset="2"/>
              <a:buChar char="u"/>
            </a:pPr>
            <a:r>
              <a:rPr dirty="0" err="1" smtClean="0">
                <a:latin typeface="微軟正黑體" pitchFamily="34" charset="-120"/>
                <a:ea typeface="微軟正黑體" pitchFamily="34" charset="-120"/>
              </a:rPr>
              <a:t>帶動長照服務資源發展，提高可近性</a:t>
            </a:r>
            <a:endParaRPr lang="en-US" altLang="zh-TW" dirty="0" smtClean="0">
              <a:latin typeface="微軟正黑體" pitchFamily="34" charset="-120"/>
              <a:ea typeface="微軟正黑體" pitchFamily="34" charset="-120"/>
            </a:endParaRPr>
          </a:p>
          <a:p>
            <a:pPr eaLnBrk="1" hangingPunct="1">
              <a:lnSpc>
                <a:spcPct val="120000"/>
              </a:lnSpc>
              <a:buFont typeface="Wingdings" pitchFamily="2" charset="2"/>
              <a:buChar char="u"/>
            </a:pPr>
            <a:r>
              <a:rPr dirty="0" err="1" smtClean="0">
                <a:latin typeface="微軟正黑體" pitchFamily="34" charset="-120"/>
                <a:ea typeface="微軟正黑體" pitchFamily="34" charset="-120"/>
              </a:rPr>
              <a:t>維護與促進失能者獨立自主生活</a:t>
            </a:r>
            <a:endParaRPr dirty="0" smtClean="0">
              <a:latin typeface="微軟正黑體" pitchFamily="34" charset="-120"/>
              <a:ea typeface="微軟正黑體" pitchFamily="34" charset="-120"/>
            </a:endParaRPr>
          </a:p>
        </p:txBody>
      </p:sp>
      <p:sp>
        <p:nvSpPr>
          <p:cNvPr id="64516" name="投影片編號版面配置區 3"/>
          <p:cNvSpPr txBox="1">
            <a:spLocks noGrp="1"/>
          </p:cNvSpPr>
          <p:nvPr/>
        </p:nvSpPr>
        <p:spPr bwMode="auto">
          <a:xfrm>
            <a:off x="8605838" y="6481763"/>
            <a:ext cx="503237" cy="476250"/>
          </a:xfrm>
          <a:prstGeom prst="rect">
            <a:avLst/>
          </a:prstGeom>
          <a:noFill/>
          <a:ln w="9525">
            <a:noFill/>
            <a:miter lim="800000"/>
            <a:headEnd/>
            <a:tailEnd/>
          </a:ln>
        </p:spPr>
        <p:txBody>
          <a:bodyPr/>
          <a:lstStyle/>
          <a:p>
            <a:pPr algn="r"/>
            <a:fld id="{B4EEAA22-008D-4622-9F57-0DE7FB5C3E44}" type="slidenum">
              <a:rPr kumimoji="0" lang="en-US" altLang="zh-TW" sz="1600"/>
              <a:pPr algn="r"/>
              <a:t>47</a:t>
            </a:fld>
            <a:endParaRPr kumimoji="0" lang="en-US" altLang="zh-TW" sz="1600"/>
          </a:p>
        </p:txBody>
      </p:sp>
    </p:spTree>
    <p:extLst>
      <p:ext uri="{BB962C8B-B14F-4D97-AF65-F5344CB8AC3E}">
        <p14:creationId xmlns:p14="http://schemas.microsoft.com/office/powerpoint/2010/main" val="2684313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95288" y="333375"/>
            <a:ext cx="8229600" cy="1143000"/>
          </a:xfrm>
        </p:spPr>
        <p:txBody>
          <a:bodyPr/>
          <a:lstStyle/>
          <a:p>
            <a:r>
              <a:rPr b="1" dirty="0" err="1" smtClean="0">
                <a:solidFill>
                  <a:srgbClr val="003399"/>
                </a:solidFill>
                <a:latin typeface="微軟正黑體" pitchFamily="34" charset="-120"/>
                <a:ea typeface="微軟正黑體" pitchFamily="34" charset="-120"/>
              </a:rPr>
              <a:t>規劃原則</a:t>
            </a:r>
            <a:endParaRPr lang="en-US" altLang="zh-TW" b="1" dirty="0" smtClean="0">
              <a:solidFill>
                <a:srgbClr val="003399"/>
              </a:solidFill>
              <a:latin typeface="微軟正黑體" pitchFamily="34" charset="-120"/>
              <a:ea typeface="微軟正黑體" pitchFamily="34" charset="-120"/>
            </a:endParaRPr>
          </a:p>
        </p:txBody>
      </p:sp>
      <p:sp>
        <p:nvSpPr>
          <p:cNvPr id="40963" name="內容版面配置區 4"/>
          <p:cNvSpPr>
            <a:spLocks noGrp="1"/>
          </p:cNvSpPr>
          <p:nvPr>
            <p:ph idx="1"/>
          </p:nvPr>
        </p:nvSpPr>
        <p:spPr>
          <a:xfrm>
            <a:off x="468313" y="1341438"/>
            <a:ext cx="8316912" cy="5256212"/>
          </a:xfrm>
        </p:spPr>
        <p:txBody>
          <a:bodyPr/>
          <a:lstStyle/>
          <a:p>
            <a:pPr marL="450850" lvl="1" indent="-368300" algn="just">
              <a:buFont typeface="Wingdings" pitchFamily="2" charset="2"/>
              <a:buChar char="u"/>
              <a:defRPr/>
            </a:pPr>
            <a:r>
              <a:rPr sz="2600" b="1" dirty="0" err="1" smtClean="0">
                <a:latin typeface="微軟正黑體" pitchFamily="34" charset="-120"/>
                <a:ea typeface="微軟正黑體" pitchFamily="34" charset="-120"/>
              </a:rPr>
              <a:t>體制</a:t>
            </a:r>
            <a:r>
              <a:rPr sz="2600" dirty="0" err="1" smtClean="0">
                <a:latin typeface="微軟正黑體" pitchFamily="34" charset="-120"/>
                <a:ea typeface="微軟正黑體" pitchFamily="34" charset="-120"/>
              </a:rPr>
              <a:t>：採全民納保之社會保險</a:t>
            </a:r>
            <a:endParaRPr lang="en-US" altLang="zh-TW" sz="2600" dirty="0" smtClean="0">
              <a:latin typeface="微軟正黑體" pitchFamily="34" charset="-120"/>
              <a:ea typeface="微軟正黑體" pitchFamily="34" charset="-120"/>
            </a:endParaRPr>
          </a:p>
          <a:p>
            <a:pPr marL="450850" lvl="1" indent="-368300" algn="just">
              <a:buFont typeface="Wingdings" pitchFamily="2" charset="2"/>
              <a:buChar char="u"/>
              <a:defRPr/>
            </a:pPr>
            <a:r>
              <a:rPr sz="2600" b="1" dirty="0" err="1" smtClean="0">
                <a:latin typeface="微軟正黑體" pitchFamily="34" charset="-120"/>
                <a:ea typeface="微軟正黑體" pitchFamily="34" charset="-120"/>
              </a:rPr>
              <a:t>承保財務</a:t>
            </a:r>
            <a:r>
              <a:rPr sz="2600" dirty="0" smtClean="0">
                <a:latin typeface="微軟正黑體" pitchFamily="34" charset="-120"/>
                <a:ea typeface="微軟正黑體" pitchFamily="34" charset="-120"/>
              </a:rPr>
              <a:t>：</a:t>
            </a:r>
            <a:endParaRPr lang="en-US" sz="2600" dirty="0" smtClean="0">
              <a:latin typeface="微軟正黑體" pitchFamily="34" charset="-120"/>
              <a:ea typeface="微軟正黑體" pitchFamily="34" charset="-120"/>
            </a:endParaRPr>
          </a:p>
          <a:p>
            <a:pPr marL="809625" lvl="1" indent="-358775" algn="just">
              <a:buClr>
                <a:srgbClr val="C00000"/>
              </a:buClr>
              <a:buFont typeface="Wingdings" pitchFamily="2" charset="2"/>
              <a:buChar char="ü"/>
              <a:tabLst>
                <a:tab pos="628650" algn="l"/>
              </a:tabLst>
              <a:defRPr/>
            </a:pPr>
            <a:r>
              <a:rPr sz="2600" dirty="0" err="1" smtClean="0">
                <a:latin typeface="微軟正黑體" pitchFamily="34" charset="-120"/>
                <a:ea typeface="微軟正黑體" pitchFamily="34" charset="-120"/>
              </a:rPr>
              <a:t>健保、長保雙保一致，但長照保險有三年投保資格等待期</a:t>
            </a:r>
            <a:endParaRPr lang="en-US" sz="2600" dirty="0" smtClean="0">
              <a:latin typeface="微軟正黑體" pitchFamily="34" charset="-120"/>
              <a:ea typeface="微軟正黑體" pitchFamily="34" charset="-120"/>
            </a:endParaRPr>
          </a:p>
          <a:p>
            <a:pPr marL="450850" lvl="1" indent="0" algn="just">
              <a:buClr>
                <a:srgbClr val="C00000"/>
              </a:buClr>
              <a:buFont typeface="Wingdings" pitchFamily="2" charset="2"/>
              <a:buChar char="ü"/>
              <a:defRPr/>
            </a:pPr>
            <a:r>
              <a:rPr sz="2600" dirty="0" err="1" smtClean="0">
                <a:latin typeface="微軟正黑體" pitchFamily="34" charset="-120"/>
                <a:ea typeface="微軟正黑體" pitchFamily="34" charset="-120"/>
              </a:rPr>
              <a:t>由被保險人、政府及雇主三方共同負擔保險費</a:t>
            </a:r>
            <a:endParaRPr lang="en-US" altLang="zh-TW" sz="2600" dirty="0" smtClean="0">
              <a:latin typeface="微軟正黑體" pitchFamily="34" charset="-120"/>
              <a:ea typeface="微軟正黑體" pitchFamily="34" charset="-120"/>
            </a:endParaRPr>
          </a:p>
          <a:p>
            <a:pPr marL="450850" lvl="1" indent="-368300" algn="just">
              <a:buFont typeface="Wingdings" pitchFamily="2" charset="2"/>
              <a:buChar char="u"/>
              <a:defRPr/>
            </a:pPr>
            <a:r>
              <a:rPr sz="2600" b="1" dirty="0" err="1" smtClean="0">
                <a:latin typeface="微軟正黑體" pitchFamily="34" charset="-120"/>
                <a:ea typeface="微軟正黑體" pitchFamily="34" charset="-120"/>
              </a:rPr>
              <a:t>強化財務責任制度</a:t>
            </a:r>
            <a:endParaRPr lang="en-US" altLang="zh-TW" sz="2600" b="1" dirty="0" smtClean="0">
              <a:latin typeface="微軟正黑體" pitchFamily="34" charset="-120"/>
              <a:ea typeface="微軟正黑體" pitchFamily="34" charset="-120"/>
            </a:endParaRPr>
          </a:p>
          <a:p>
            <a:pPr marL="450850" lvl="2" indent="0" algn="just">
              <a:buFont typeface="Arial" pitchFamily="34" charset="0"/>
              <a:buNone/>
              <a:defRPr/>
            </a:pPr>
            <a:r>
              <a:rPr sz="2600" dirty="0" smtClean="0">
                <a:latin typeface="微軟正黑體" pitchFamily="34" charset="-120"/>
                <a:ea typeface="微軟正黑體" pitchFamily="34" charset="-120"/>
              </a:rPr>
              <a:t>收支連動、每</a:t>
            </a:r>
            <a:r>
              <a:rPr lang="en-US" altLang="zh-TW" sz="2600" dirty="0" smtClean="0">
                <a:latin typeface="微軟正黑體" pitchFamily="34" charset="-120"/>
                <a:ea typeface="微軟正黑體" pitchFamily="34" charset="-120"/>
              </a:rPr>
              <a:t>3</a:t>
            </a:r>
            <a:r>
              <a:rPr sz="2600" dirty="0" smtClean="0">
                <a:latin typeface="微軟正黑體" pitchFamily="34" charset="-120"/>
                <a:ea typeface="微軟正黑體" pitchFamily="34" charset="-120"/>
              </a:rPr>
              <a:t>年檢討調整費率、提列安全準備</a:t>
            </a:r>
            <a:endParaRPr lang="en-US" altLang="zh-TW" sz="2600" dirty="0" smtClean="0">
              <a:latin typeface="微軟正黑體" pitchFamily="34" charset="-120"/>
              <a:ea typeface="微軟正黑體" pitchFamily="34" charset="-120"/>
            </a:endParaRPr>
          </a:p>
          <a:p>
            <a:pPr marL="450850" lvl="1" indent="-368300" algn="just">
              <a:buFont typeface="Wingdings" pitchFamily="2" charset="2"/>
              <a:buChar char="u"/>
              <a:defRPr/>
            </a:pPr>
            <a:r>
              <a:rPr sz="2600" dirty="0" err="1" smtClean="0">
                <a:latin typeface="微軟正黑體" pitchFamily="34" charset="-120"/>
                <a:ea typeface="微軟正黑體" pitchFamily="34" charset="-120"/>
              </a:rPr>
              <a:t>發展多元評估量表作為評估工具</a:t>
            </a:r>
            <a:endParaRPr lang="en-US" altLang="zh-TW" sz="2600" dirty="0" smtClean="0">
              <a:latin typeface="微軟正黑體" pitchFamily="34" charset="-120"/>
              <a:ea typeface="微軟正黑體" pitchFamily="34" charset="-120"/>
            </a:endParaRPr>
          </a:p>
          <a:p>
            <a:pPr marL="450850" lvl="1" indent="-368300" algn="just">
              <a:buFont typeface="Wingdings" pitchFamily="2" charset="2"/>
              <a:buChar char="u"/>
              <a:defRPr/>
            </a:pPr>
            <a:r>
              <a:rPr sz="2600" dirty="0" err="1" smtClean="0">
                <a:latin typeface="微軟正黑體" pitchFamily="34" charset="-120"/>
                <a:ea typeface="微軟正黑體" pitchFamily="34" charset="-120"/>
              </a:rPr>
              <a:t>經評估有需要始能獲得基本給付</a:t>
            </a:r>
            <a:endParaRPr lang="en-US" altLang="zh-TW" sz="2600" dirty="0" smtClean="0">
              <a:latin typeface="微軟正黑體" pitchFamily="34" charset="-120"/>
              <a:ea typeface="微軟正黑體" pitchFamily="34" charset="-120"/>
            </a:endParaRPr>
          </a:p>
          <a:p>
            <a:pPr marL="450850" lvl="1" indent="-368300" algn="just">
              <a:buFont typeface="Wingdings" pitchFamily="2" charset="2"/>
              <a:buChar char="u"/>
              <a:defRPr/>
            </a:pPr>
            <a:r>
              <a:rPr sz="2600" dirty="0" err="1" smtClean="0">
                <a:latin typeface="微軟正黑體" pitchFamily="34" charset="-120"/>
                <a:ea typeface="微軟正黑體" pitchFamily="34" charset="-120"/>
              </a:rPr>
              <a:t>依長照需要等級及照顧計畫提供給付，超過自付</a:t>
            </a:r>
            <a:endParaRPr lang="en-US" altLang="zh-TW" sz="2600" dirty="0" smtClean="0">
              <a:latin typeface="微軟正黑體" pitchFamily="34" charset="-120"/>
              <a:ea typeface="微軟正黑體" pitchFamily="34" charset="-120"/>
            </a:endParaRPr>
          </a:p>
          <a:p>
            <a:pPr marL="450850" lvl="1" indent="-368300" algn="just">
              <a:buFont typeface="Wingdings" pitchFamily="2" charset="2"/>
              <a:buChar char="u"/>
              <a:defRPr/>
            </a:pPr>
            <a:r>
              <a:rPr sz="2600" dirty="0" err="1" smtClean="0">
                <a:latin typeface="微軟正黑體" pitchFamily="34" charset="-120"/>
                <a:ea typeface="微軟正黑體" pitchFamily="34" charset="-120"/>
              </a:rPr>
              <a:t>以中央健康保險署為保險人</a:t>
            </a:r>
            <a:endParaRPr lang="en-US" altLang="zh-TW" sz="2600" dirty="0" smtClean="0">
              <a:latin typeface="微軟正黑體" pitchFamily="34" charset="-120"/>
              <a:ea typeface="微軟正黑體" pitchFamily="34" charset="-120"/>
            </a:endParaRPr>
          </a:p>
        </p:txBody>
      </p:sp>
      <p:sp>
        <p:nvSpPr>
          <p:cNvPr id="65540" name="投影片編號版面配置區 3"/>
          <p:cNvSpPr txBox="1">
            <a:spLocks noGrp="1"/>
          </p:cNvSpPr>
          <p:nvPr/>
        </p:nvSpPr>
        <p:spPr bwMode="auto">
          <a:xfrm>
            <a:off x="8605838" y="6481763"/>
            <a:ext cx="503237" cy="476250"/>
          </a:xfrm>
          <a:prstGeom prst="rect">
            <a:avLst/>
          </a:prstGeom>
          <a:noFill/>
          <a:ln w="9525">
            <a:noFill/>
            <a:miter lim="800000"/>
            <a:headEnd/>
            <a:tailEnd/>
          </a:ln>
        </p:spPr>
        <p:txBody>
          <a:bodyPr/>
          <a:lstStyle/>
          <a:p>
            <a:pPr algn="r"/>
            <a:fld id="{E8B60920-54F4-4433-823C-F75C819F2BBA}" type="slidenum">
              <a:rPr kumimoji="0" lang="en-US" altLang="zh-TW" sz="1600"/>
              <a:pPr algn="r"/>
              <a:t>48</a:t>
            </a:fld>
            <a:endParaRPr kumimoji="0" lang="en-US" altLang="zh-TW" sz="1600"/>
          </a:p>
        </p:txBody>
      </p:sp>
    </p:spTree>
    <p:extLst>
      <p:ext uri="{BB962C8B-B14F-4D97-AF65-F5344CB8AC3E}">
        <p14:creationId xmlns:p14="http://schemas.microsoft.com/office/powerpoint/2010/main" val="24067178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文字方塊"/>
          <p:cNvSpPr>
            <a:spLocks noGrp="1"/>
          </p:cNvSpPr>
          <p:nvPr>
            <p:ph type="title" idx="4294967295"/>
          </p:nvPr>
        </p:nvSpPr>
        <p:spPr>
          <a:xfrm>
            <a:off x="457200" y="274638"/>
            <a:ext cx="822960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endParaRPr lang="zh-TW" altLang="en-US" sz="4400">
              <a:solidFill>
                <a:schemeClr val="tx1"/>
              </a:solidFill>
              <a:latin typeface="Calibri" charset="0"/>
              <a:ea typeface="新細明體" pitchFamily="18" charset="-120"/>
              <a:cs typeface="Times New Roman" charset="0"/>
            </a:endParaRPr>
          </a:p>
        </p:txBody>
      </p:sp>
      <p:sp>
        <p:nvSpPr>
          <p:cNvPr id="826"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49</a:t>
            </a:fld>
            <a:endParaRPr lang="zh-TW" altLang="en-US" sz="1200">
              <a:solidFill>
                <a:srgbClr val="898989"/>
              </a:solidFill>
              <a:latin typeface="Calibri" charset="0"/>
              <a:ea typeface="新細明體" pitchFamily="18" charset="-120"/>
              <a:cs typeface="新細明體" pitchFamily="18" charset="-120"/>
            </a:endParaRPr>
          </a:p>
        </p:txBody>
      </p:sp>
      <p:sp>
        <p:nvSpPr>
          <p:cNvPr id="827" name="矩形"/>
          <p:cNvSpPr>
            <a:spLocks/>
          </p:cNvSpPr>
          <p:nvPr/>
        </p:nvSpPr>
        <p:spPr>
          <a:xfrm>
            <a:off x="539552" y="2564903"/>
            <a:ext cx="6955750" cy="769441"/>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新細明體" pitchFamily="18" charset="-120"/>
              </a:rPr>
              <a:t>健保署網站及文宣教材介紹</a:t>
            </a:r>
            <a:endParaRPr lang="zh-TW" altLang="en-US" sz="2800" b="1">
              <a:solidFill>
                <a:srgbClr val="003399"/>
              </a:solidFill>
              <a:latin typeface="微軟正黑體" pitchFamily="34" charset="-120"/>
              <a:ea typeface="微軟正黑體" pitchFamily="34" charset="-120"/>
              <a:cs typeface="新細明體" pitchFamily="18" charset="-120"/>
            </a:endParaRPr>
          </a:p>
        </p:txBody>
      </p:sp>
      <p:sp>
        <p:nvSpPr>
          <p:cNvPr id="828" name="矩形"/>
          <p:cNvSpPr>
            <a:spLocks/>
          </p:cNvSpPr>
          <p:nvPr/>
        </p:nvSpPr>
        <p:spPr>
          <a:xfrm>
            <a:off x="14714" y="3356992"/>
            <a:ext cx="7056000" cy="144016"/>
          </a:xfrm>
          <a:prstGeom prst="rect">
            <a:avLst/>
          </a:prstGeom>
          <a:solidFill>
            <a:srgbClr val="60497B"/>
          </a:solidFill>
          <a:ln w="25400" cmpd="sng">
            <a:solidFill>
              <a:srgbClr val="60497B"/>
            </a:solidFill>
            <a:prstDash val="solid"/>
            <a:miter/>
          </a:ln>
        </p:spPr>
      </p:sp>
    </p:spTree>
    <p:extLst>
      <p:ext uri="{BB962C8B-B14F-4D97-AF65-F5344CB8AC3E}">
        <p14:creationId xmlns:p14="http://schemas.microsoft.com/office/powerpoint/2010/main" val="362218721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 name="文字方塊"/>
          <p:cNvSpPr>
            <a:spLocks noGrp="1"/>
          </p:cNvSpPr>
          <p:nvPr>
            <p:ph type="title"/>
          </p:nvPr>
        </p:nvSpPr>
        <p:spPr>
          <a:xfrm>
            <a:off x="1692275" y="125413"/>
            <a:ext cx="6562725"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eaLnBrk="1" hangingPunct="1">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全民健康保險特色</a:t>
            </a:r>
          </a:p>
        </p:txBody>
      </p:sp>
      <p:graphicFrame>
        <p:nvGraphicFramePr>
          <p:cNvPr id="203" name="表格"/>
          <p:cNvGraphicFramePr>
            <a:graphicFrameLocks noGrp="1"/>
          </p:cNvGraphicFramePr>
          <p:nvPr>
            <p:ph type="tbl"/>
            <p:extLst/>
          </p:nvPr>
        </p:nvGraphicFramePr>
        <p:xfrm>
          <a:off x="468312" y="1412875"/>
          <a:ext cx="8280899" cy="5184396"/>
        </p:xfrm>
        <a:graphic>
          <a:graphicData uri="http://schemas.openxmlformats.org/drawingml/2006/table">
            <a:tbl>
              <a:tblPr bandRow="1"/>
              <a:tblGrid>
                <a:gridCol w="1987237"/>
                <a:gridCol w="6293662"/>
              </a:tblGrid>
              <a:tr h="575444">
                <a:tc>
                  <a:txBody>
                    <a:bodyPr/>
                    <a:lstStyle/>
                    <a:p>
                      <a:pPr marL="0" indent="0" algn="ctr" eaLnBrk="1" fontAlgn="base" latinLnBrk="0" hangingPunct="1">
                        <a:lnSpc>
                          <a:spcPts val="4000"/>
                        </a:lnSpc>
                        <a:spcBef>
                          <a:spcPts val="600"/>
                        </a:spcBef>
                        <a:spcAft>
                          <a:spcPts val="0"/>
                        </a:spcAft>
                        <a:buNone/>
                      </a:pPr>
                      <a:r>
                        <a:rPr lang="zh-TW" altLang="en-US" sz="2000" b="1" kern="1200" dirty="0">
                          <a:solidFill>
                            <a:srgbClr val="E46D0A"/>
                          </a:solidFill>
                          <a:latin typeface="微軟正黑體" pitchFamily="34" charset="-120"/>
                          <a:ea typeface="微軟正黑體" pitchFamily="34" charset="-120"/>
                          <a:cs typeface="新細明體" pitchFamily="18" charset="-120"/>
                        </a:rPr>
                        <a:t>納保</a:t>
                      </a:r>
                    </a:p>
                  </a:txBody>
                  <a:tcPr marL="0" marR="0" marT="0" marB="0" anchor="ctr">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CD5B4"/>
                    </a:solidFill>
                  </a:tcPr>
                </a:tc>
                <a:tc>
                  <a:txBody>
                    <a:bodyPr/>
                    <a:lstStyle/>
                    <a:p>
                      <a:pPr marL="0" indent="0" algn="l" eaLnBrk="1" fontAlgn="base" latinLnBrk="0" hangingPunct="1">
                        <a:lnSpc>
                          <a:spcPts val="4000"/>
                        </a:lnSpc>
                        <a:spcBef>
                          <a:spcPts val="1200"/>
                        </a:spcBef>
                        <a:spcAft>
                          <a:spcPts val="0"/>
                        </a:spcAft>
                        <a:buNone/>
                      </a:pPr>
                      <a:r>
                        <a:rPr lang="zh-TW" altLang="en-US" sz="1800" kern="1200">
                          <a:solidFill>
                            <a:schemeClr val="tx1"/>
                          </a:solidFill>
                          <a:latin typeface="微軟正黑體" pitchFamily="34" charset="-120"/>
                          <a:ea typeface="微軟正黑體" pitchFamily="34" charset="-120"/>
                          <a:cs typeface="新細明體" pitchFamily="18" charset="-120"/>
                        </a:rPr>
                        <a:t>全民納保</a:t>
                      </a:r>
                      <a:r>
                        <a:rPr lang="en-US" altLang="zh-TW" sz="1800" kern="1200">
                          <a:solidFill>
                            <a:schemeClr val="tx1"/>
                          </a:solidFill>
                          <a:latin typeface="微軟正黑體" pitchFamily="34" charset="-120"/>
                          <a:ea typeface="微軟正黑體" pitchFamily="34" charset="-120"/>
                          <a:cs typeface="新細明體" pitchFamily="18" charset="-120"/>
                        </a:rPr>
                        <a:t>(</a:t>
                      </a:r>
                      <a:r>
                        <a:rPr lang="zh-TW" altLang="en-US" sz="1800" kern="1200">
                          <a:solidFill>
                            <a:schemeClr val="tx1"/>
                          </a:solidFill>
                          <a:latin typeface="微軟正黑體" pitchFamily="34" charset="-120"/>
                          <a:ea typeface="微軟正黑體" pitchFamily="34" charset="-120"/>
                          <a:cs typeface="新細明體" pitchFamily="18" charset="-120"/>
                        </a:rPr>
                        <a:t>強制保險</a:t>
                      </a:r>
                      <a:r>
                        <a:rPr lang="en-US" altLang="zh-TW" sz="1800" kern="1200">
                          <a:solidFill>
                            <a:schemeClr val="tx1"/>
                          </a:solidFill>
                          <a:latin typeface="微軟正黑體" pitchFamily="34" charset="-120"/>
                          <a:ea typeface="微軟正黑體" pitchFamily="34" charset="-120"/>
                          <a:cs typeface="新細明體" pitchFamily="18" charset="-120"/>
                        </a:rPr>
                        <a:t>)</a:t>
                      </a:r>
                      <a:endParaRPr lang="zh-TW" altLang="en-US" sz="1800" kern="1200">
                        <a:solidFill>
                          <a:schemeClr val="tx1"/>
                        </a:solidFill>
                        <a:latin typeface="微軟正黑體" pitchFamily="34" charset="-120"/>
                        <a:ea typeface="微軟正黑體" pitchFamily="34" charset="-120"/>
                        <a:cs typeface="新細明體" pitchFamily="18" charset="-120"/>
                      </a:endParaRPr>
                    </a:p>
                  </a:txBody>
                  <a:tcPr marL="0" marR="0" marT="0" marB="0">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DE9D9"/>
                    </a:solidFill>
                  </a:tcPr>
                </a:tc>
              </a:tr>
              <a:tr h="575444">
                <a:tc>
                  <a:txBody>
                    <a:bodyPr/>
                    <a:lstStyle/>
                    <a:p>
                      <a:pPr marL="0" indent="0" algn="ctr" eaLnBrk="1" fontAlgn="base" latinLnBrk="0" hangingPunct="1">
                        <a:lnSpc>
                          <a:spcPts val="4000"/>
                        </a:lnSpc>
                        <a:spcBef>
                          <a:spcPts val="600"/>
                        </a:spcBef>
                        <a:spcAft>
                          <a:spcPts val="0"/>
                        </a:spcAft>
                        <a:buNone/>
                      </a:pPr>
                      <a:r>
                        <a:rPr lang="zh-TW" altLang="en-US" sz="2000" b="1" kern="1200">
                          <a:solidFill>
                            <a:srgbClr val="E46D0A"/>
                          </a:solidFill>
                          <a:latin typeface="微軟正黑體" pitchFamily="34" charset="-120"/>
                          <a:ea typeface="微軟正黑體" pitchFamily="34" charset="-120"/>
                          <a:cs typeface="新細明體" pitchFamily="18" charset="-120"/>
                        </a:rPr>
                        <a:t>管理</a:t>
                      </a:r>
                    </a:p>
                  </a:txBody>
                  <a:tcPr marL="0" marR="0" marT="0" marB="0" anchor="ctr">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CD5B4"/>
                    </a:solidFill>
                  </a:tcPr>
                </a:tc>
                <a:tc>
                  <a:txBody>
                    <a:bodyPr/>
                    <a:lstStyle/>
                    <a:p>
                      <a:pPr marL="0" indent="0" algn="l" eaLnBrk="1" fontAlgn="base" latinLnBrk="0" hangingPunct="1">
                        <a:lnSpc>
                          <a:spcPts val="4000"/>
                        </a:lnSpc>
                        <a:spcBef>
                          <a:spcPts val="1200"/>
                        </a:spcBef>
                        <a:spcAft>
                          <a:spcPts val="0"/>
                        </a:spcAft>
                        <a:buNone/>
                      </a:pPr>
                      <a:r>
                        <a:rPr lang="zh-TW" altLang="en-US" sz="1800" kern="1200">
                          <a:solidFill>
                            <a:schemeClr val="tx1"/>
                          </a:solidFill>
                          <a:latin typeface="微軟正黑體" pitchFamily="34" charset="-120"/>
                          <a:ea typeface="微軟正黑體" pitchFamily="34" charset="-120"/>
                          <a:cs typeface="新細明體" pitchFamily="18" charset="-120"/>
                        </a:rPr>
                        <a:t>單一保險人、政府經營</a:t>
                      </a:r>
                    </a:p>
                  </a:txBody>
                  <a:tcPr marL="0" marR="0" marT="0" marB="0">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DE9D9"/>
                    </a:solidFill>
                  </a:tcPr>
                </a:tc>
              </a:tr>
              <a:tr h="1442615">
                <a:tc>
                  <a:txBody>
                    <a:bodyPr/>
                    <a:lstStyle/>
                    <a:p>
                      <a:pPr marL="0" indent="0" algn="ctr" eaLnBrk="1" fontAlgn="base" latinLnBrk="0" hangingPunct="1">
                        <a:lnSpc>
                          <a:spcPct val="100000"/>
                        </a:lnSpc>
                        <a:spcBef>
                          <a:spcPts val="600"/>
                        </a:spcBef>
                        <a:spcAft>
                          <a:spcPts val="0"/>
                        </a:spcAft>
                        <a:buNone/>
                      </a:pPr>
                      <a:r>
                        <a:rPr lang="zh-TW" altLang="en-US" sz="2000" b="1" kern="1200">
                          <a:solidFill>
                            <a:srgbClr val="E46D0A"/>
                          </a:solidFill>
                          <a:latin typeface="微軟正黑體" pitchFamily="34" charset="-120"/>
                          <a:ea typeface="微軟正黑體" pitchFamily="34" charset="-120"/>
                          <a:cs typeface="新細明體" pitchFamily="18" charset="-120"/>
                        </a:rPr>
                        <a:t>財源</a:t>
                      </a:r>
                    </a:p>
                  </a:txBody>
                  <a:tcPr marL="0" marR="0" marT="0" marB="0" anchor="ctr">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CD5B4"/>
                    </a:solidFill>
                  </a:tcPr>
                </a:tc>
                <a:tc>
                  <a:txBody>
                    <a:bodyPr/>
                    <a:lstStyle/>
                    <a:p>
                      <a:pPr marL="177800" indent="-177800" algn="l" eaLnBrk="1" fontAlgn="base" latinLnBrk="0" hangingPunct="1">
                        <a:lnSpc>
                          <a:spcPts val="2500"/>
                        </a:lnSpc>
                        <a:spcBef>
                          <a:spcPts val="600"/>
                        </a:spcBef>
                        <a:spcAft>
                          <a:spcPts val="0"/>
                        </a:spcAft>
                        <a:buSzPct val="100000"/>
                        <a:buFont typeface="Arial" pitchFamily="34" charset="0"/>
                        <a:buChar char="•"/>
                      </a:pPr>
                      <a:r>
                        <a:rPr lang="zh-TW" altLang="en-US" sz="1800" kern="1200">
                          <a:solidFill>
                            <a:schemeClr val="tx1"/>
                          </a:solidFill>
                          <a:latin typeface="微軟正黑體" pitchFamily="34" charset="-120"/>
                          <a:ea typeface="微軟正黑體" pitchFamily="34" charset="-120"/>
                          <a:cs typeface="新細明體" pitchFamily="18" charset="-120"/>
                        </a:rPr>
                        <a:t>以保險費收入為主要財源，包括一般保險費及補充保險費</a:t>
                      </a:r>
                      <a:endParaRPr lang="en-US" altLang="zh-TW" sz="1800" kern="1200">
                        <a:solidFill>
                          <a:schemeClr val="tx1"/>
                        </a:solidFill>
                        <a:latin typeface="微軟正黑體" pitchFamily="34" charset="-120"/>
                        <a:ea typeface="微軟正黑體" pitchFamily="34" charset="-120"/>
                        <a:cs typeface="新細明體" pitchFamily="18" charset="-120"/>
                      </a:endParaRPr>
                    </a:p>
                    <a:p>
                      <a:pPr marL="177800" indent="-177800" algn="l" eaLnBrk="1" fontAlgn="base" latinLnBrk="0" hangingPunct="1">
                        <a:lnSpc>
                          <a:spcPts val="2500"/>
                        </a:lnSpc>
                        <a:spcBef>
                          <a:spcPts val="600"/>
                        </a:spcBef>
                        <a:spcAft>
                          <a:spcPts val="0"/>
                        </a:spcAft>
                        <a:buSzPct val="100000"/>
                        <a:buFont typeface="Arial" pitchFamily="34" charset="0"/>
                        <a:buChar char="•"/>
                      </a:pPr>
                      <a:r>
                        <a:rPr lang="zh-TW" altLang="en-US" sz="1800" kern="1200">
                          <a:solidFill>
                            <a:schemeClr val="tx1"/>
                          </a:solidFill>
                          <a:latin typeface="微軟正黑體" pitchFamily="34" charset="-120"/>
                          <a:ea typeface="微軟正黑體" pitchFamily="34" charset="-120"/>
                          <a:cs typeface="新細明體" pitchFamily="18" charset="-120"/>
                        </a:rPr>
                        <a:t>保險對象、雇主、政府共同負擔一般保險費</a:t>
                      </a:r>
                      <a:endParaRPr lang="en-US" altLang="zh-TW" sz="1800" kern="1200">
                        <a:solidFill>
                          <a:schemeClr val="tx1"/>
                        </a:solidFill>
                        <a:latin typeface="微軟正黑體" pitchFamily="34" charset="-120"/>
                        <a:ea typeface="微軟正黑體" pitchFamily="34" charset="-120"/>
                        <a:cs typeface="新細明體" pitchFamily="18" charset="-120"/>
                      </a:endParaRPr>
                    </a:p>
                    <a:p>
                      <a:pPr marL="177800" indent="-177800" algn="l" eaLnBrk="1" fontAlgn="base" latinLnBrk="0" hangingPunct="1">
                        <a:lnSpc>
                          <a:spcPts val="2500"/>
                        </a:lnSpc>
                        <a:spcBef>
                          <a:spcPts val="600"/>
                        </a:spcBef>
                        <a:spcAft>
                          <a:spcPts val="0"/>
                        </a:spcAft>
                        <a:buSzPct val="100000"/>
                        <a:buFont typeface="Arial" pitchFamily="34" charset="0"/>
                        <a:buChar char="•"/>
                      </a:pPr>
                      <a:r>
                        <a:rPr lang="zh-TW" altLang="en-US" sz="1800" kern="1200">
                          <a:solidFill>
                            <a:schemeClr val="tx1"/>
                          </a:solidFill>
                          <a:latin typeface="微軟正黑體" pitchFamily="34" charset="-120"/>
                          <a:ea typeface="微軟正黑體" pitchFamily="34" charset="-120"/>
                          <a:cs typeface="新細明體" pitchFamily="18" charset="-120"/>
                        </a:rPr>
                        <a:t>菸品捐、公益彩券分配收入等補充收入</a:t>
                      </a:r>
                    </a:p>
                  </a:txBody>
                  <a:tcPr marL="0" marR="0" marT="0" marB="0">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DE9D9"/>
                    </a:solidFill>
                  </a:tcPr>
                </a:tc>
              </a:tr>
              <a:tr h="770513">
                <a:tc>
                  <a:txBody>
                    <a:bodyPr/>
                    <a:lstStyle/>
                    <a:p>
                      <a:pPr marL="0" indent="0" algn="ctr" eaLnBrk="1" fontAlgn="base" latinLnBrk="0" hangingPunct="1">
                        <a:lnSpc>
                          <a:spcPct val="100000"/>
                        </a:lnSpc>
                        <a:spcBef>
                          <a:spcPts val="600"/>
                        </a:spcBef>
                        <a:spcAft>
                          <a:spcPts val="0"/>
                        </a:spcAft>
                        <a:buNone/>
                      </a:pPr>
                      <a:r>
                        <a:rPr lang="zh-TW" altLang="en-US" sz="2000" b="1" kern="1200">
                          <a:solidFill>
                            <a:srgbClr val="E46D0A"/>
                          </a:solidFill>
                          <a:latin typeface="微軟正黑體" pitchFamily="34" charset="-120"/>
                          <a:ea typeface="微軟正黑體" pitchFamily="34" charset="-120"/>
                          <a:cs typeface="新細明體" pitchFamily="18" charset="-120"/>
                        </a:rPr>
                        <a:t>給付</a:t>
                      </a:r>
                    </a:p>
                  </a:txBody>
                  <a:tcPr marL="0" marR="0" marT="0" marB="0" anchor="ctr">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CD5B4"/>
                    </a:solidFill>
                  </a:tcPr>
                </a:tc>
                <a:tc>
                  <a:txBody>
                    <a:bodyPr/>
                    <a:lstStyle/>
                    <a:p>
                      <a:pPr marL="0" indent="0" algn="l" eaLnBrk="1" fontAlgn="base" latinLnBrk="0" hangingPunct="1">
                        <a:lnSpc>
                          <a:spcPts val="2500"/>
                        </a:lnSpc>
                        <a:spcBef>
                          <a:spcPts val="600"/>
                        </a:spcBef>
                        <a:spcAft>
                          <a:spcPts val="0"/>
                        </a:spcAft>
                        <a:buSzPct val="100000"/>
                        <a:buFont typeface="Arial" pitchFamily="34" charset="0"/>
                        <a:buChar char="•"/>
                      </a:pPr>
                      <a:r>
                        <a:rPr lang="zh-TW" altLang="en-US" sz="1800" kern="1200">
                          <a:solidFill>
                            <a:schemeClr val="tx1"/>
                          </a:solidFill>
                          <a:latin typeface="微軟正黑體" pitchFamily="34" charset="-120"/>
                          <a:ea typeface="微軟正黑體" pitchFamily="34" charset="-120"/>
                          <a:cs typeface="新細明體" pitchFamily="18" charset="-120"/>
                        </a:rPr>
                        <a:t>  就醫給付範圍人人相同</a:t>
                      </a:r>
                      <a:endParaRPr lang="en-US" altLang="zh-TW" sz="1800" kern="1200">
                        <a:solidFill>
                          <a:schemeClr val="tx1"/>
                        </a:solidFill>
                        <a:latin typeface="微軟正黑體" pitchFamily="34" charset="-120"/>
                        <a:ea typeface="微軟正黑體" pitchFamily="34" charset="-120"/>
                        <a:cs typeface="新細明體" pitchFamily="18" charset="-120"/>
                      </a:endParaRPr>
                    </a:p>
                    <a:p>
                      <a:pPr marL="0" indent="0" algn="l" eaLnBrk="1" fontAlgn="base" latinLnBrk="0" hangingPunct="1">
                        <a:lnSpc>
                          <a:spcPts val="2500"/>
                        </a:lnSpc>
                        <a:spcBef>
                          <a:spcPts val="600"/>
                        </a:spcBef>
                        <a:spcAft>
                          <a:spcPts val="0"/>
                        </a:spcAft>
                        <a:buSzPct val="100000"/>
                        <a:buFont typeface="Arial" pitchFamily="34" charset="0"/>
                        <a:buChar char="•"/>
                      </a:pPr>
                      <a:r>
                        <a:rPr lang="zh-TW" altLang="en-US" sz="1800" kern="1200">
                          <a:solidFill>
                            <a:schemeClr val="tx1"/>
                          </a:solidFill>
                          <a:latin typeface="微軟正黑體" pitchFamily="34" charset="-120"/>
                          <a:ea typeface="微軟正黑體" pitchFamily="34" charset="-120"/>
                          <a:cs typeface="新細明體" pitchFamily="18" charset="-120"/>
                        </a:rPr>
                        <a:t>  就醫自付部分負擔</a:t>
                      </a:r>
                    </a:p>
                  </a:txBody>
                  <a:tcPr marL="0" marR="0" marT="0" marB="0">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DE9D9"/>
                    </a:solidFill>
                  </a:tcPr>
                </a:tc>
              </a:tr>
              <a:tr h="770513">
                <a:tc>
                  <a:txBody>
                    <a:bodyPr/>
                    <a:lstStyle/>
                    <a:p>
                      <a:pPr marL="0" indent="0" algn="ctr" eaLnBrk="1" fontAlgn="base" latinLnBrk="0" hangingPunct="1">
                        <a:lnSpc>
                          <a:spcPct val="100000"/>
                        </a:lnSpc>
                        <a:spcBef>
                          <a:spcPts val="600"/>
                        </a:spcBef>
                        <a:spcAft>
                          <a:spcPts val="0"/>
                        </a:spcAft>
                        <a:buNone/>
                      </a:pPr>
                      <a:r>
                        <a:rPr lang="zh-TW" altLang="en-US" sz="2000" b="1" kern="1200">
                          <a:solidFill>
                            <a:srgbClr val="E46D0A"/>
                          </a:solidFill>
                          <a:latin typeface="微軟正黑體" pitchFamily="34" charset="-120"/>
                          <a:ea typeface="微軟正黑體" pitchFamily="34" charset="-120"/>
                          <a:cs typeface="新細明體" pitchFamily="18" charset="-120"/>
                        </a:rPr>
                        <a:t>醫療提供者</a:t>
                      </a:r>
                    </a:p>
                  </a:txBody>
                  <a:tcPr marL="0" marR="0" marT="0" marB="0" anchor="ctr">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CD5B4"/>
                    </a:solidFill>
                  </a:tcPr>
                </a:tc>
                <a:tc>
                  <a:txBody>
                    <a:bodyPr/>
                    <a:lstStyle/>
                    <a:p>
                      <a:pPr marL="0" indent="0" algn="l" eaLnBrk="1" fontAlgn="base" latinLnBrk="0" hangingPunct="1">
                        <a:lnSpc>
                          <a:spcPts val="2500"/>
                        </a:lnSpc>
                        <a:spcBef>
                          <a:spcPts val="600"/>
                        </a:spcBef>
                        <a:spcAft>
                          <a:spcPts val="0"/>
                        </a:spcAft>
                        <a:buSzPct val="100000"/>
                        <a:buFont typeface="Arial" pitchFamily="34" charset="0"/>
                        <a:buChar char="•"/>
                      </a:pPr>
                      <a:r>
                        <a:rPr lang="zh-TW" altLang="en-US" sz="1800" kern="1200" dirty="0">
                          <a:solidFill>
                            <a:schemeClr val="tx1"/>
                          </a:solidFill>
                          <a:latin typeface="微軟正黑體" pitchFamily="34" charset="-120"/>
                          <a:ea typeface="微軟正黑體" pitchFamily="34" charset="-120"/>
                          <a:cs typeface="新細明體" pitchFamily="18" charset="-120"/>
                        </a:rPr>
                        <a:t>  健保特約醫療院所</a:t>
                      </a:r>
                      <a:endParaRPr lang="en-US" altLang="zh-TW" sz="1800" kern="1200" dirty="0">
                        <a:solidFill>
                          <a:schemeClr val="tx1"/>
                        </a:solidFill>
                        <a:latin typeface="微軟正黑體" pitchFamily="34" charset="-120"/>
                        <a:ea typeface="微軟正黑體" pitchFamily="34" charset="-120"/>
                        <a:cs typeface="新細明體" pitchFamily="18" charset="-120"/>
                      </a:endParaRPr>
                    </a:p>
                    <a:p>
                      <a:pPr marL="0" indent="0" algn="l" eaLnBrk="1" fontAlgn="base" latinLnBrk="0" hangingPunct="1">
                        <a:lnSpc>
                          <a:spcPts val="2500"/>
                        </a:lnSpc>
                        <a:spcBef>
                          <a:spcPts val="600"/>
                        </a:spcBef>
                        <a:spcAft>
                          <a:spcPts val="0"/>
                        </a:spcAft>
                        <a:buSzPct val="100000"/>
                        <a:buFont typeface="Arial" pitchFamily="34" charset="0"/>
                        <a:buChar char="•"/>
                      </a:pPr>
                      <a:r>
                        <a:rPr lang="zh-TW" altLang="en-US" sz="1800" kern="1200" dirty="0">
                          <a:solidFill>
                            <a:schemeClr val="tx1"/>
                          </a:solidFill>
                          <a:latin typeface="微軟正黑體" pitchFamily="34" charset="-120"/>
                          <a:ea typeface="微軟正黑體" pitchFamily="34" charset="-120"/>
                          <a:cs typeface="新細明體" pitchFamily="18" charset="-120"/>
                        </a:rPr>
                        <a:t>  特約率占全國所有醫療院所的</a:t>
                      </a:r>
                      <a:r>
                        <a:rPr lang="en-US" altLang="zh-TW" sz="1800" kern="1200" dirty="0" smtClean="0">
                          <a:solidFill>
                            <a:schemeClr val="tx1"/>
                          </a:solidFill>
                          <a:latin typeface="微軟正黑體" pitchFamily="34" charset="-120"/>
                          <a:ea typeface="微軟正黑體" pitchFamily="34" charset="-120"/>
                          <a:cs typeface="新細明體" pitchFamily="18" charset="-120"/>
                        </a:rPr>
                        <a:t>93%</a:t>
                      </a:r>
                      <a:endParaRPr lang="zh-TW" altLang="en-US" sz="1800" kern="1200" dirty="0">
                        <a:solidFill>
                          <a:schemeClr val="tx1"/>
                        </a:solidFill>
                        <a:latin typeface="微軟正黑體" pitchFamily="34" charset="-120"/>
                        <a:ea typeface="微軟正黑體" pitchFamily="34" charset="-120"/>
                        <a:cs typeface="新細明體" pitchFamily="18" charset="-120"/>
                      </a:endParaRPr>
                    </a:p>
                  </a:txBody>
                  <a:tcPr marL="0" marR="0" marT="0" marB="0">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DE9D9"/>
                    </a:solidFill>
                  </a:tcPr>
                </a:tc>
              </a:tr>
              <a:tr h="1049867">
                <a:tc>
                  <a:txBody>
                    <a:bodyPr/>
                    <a:lstStyle/>
                    <a:p>
                      <a:pPr marL="0" indent="0" algn="ctr" eaLnBrk="1" fontAlgn="base" latinLnBrk="0" hangingPunct="1">
                        <a:lnSpc>
                          <a:spcPct val="150000"/>
                        </a:lnSpc>
                        <a:spcBef>
                          <a:spcPts val="600"/>
                        </a:spcBef>
                        <a:spcAft>
                          <a:spcPts val="0"/>
                        </a:spcAft>
                        <a:buNone/>
                      </a:pPr>
                      <a:r>
                        <a:rPr lang="zh-TW" altLang="en-US" sz="2000" b="1" kern="1200">
                          <a:solidFill>
                            <a:srgbClr val="E46D0A"/>
                          </a:solidFill>
                          <a:latin typeface="微軟正黑體" pitchFamily="34" charset="-120"/>
                          <a:ea typeface="微軟正黑體" pitchFamily="34" charset="-120"/>
                          <a:cs typeface="新細明體" pitchFamily="18" charset="-120"/>
                        </a:rPr>
                        <a:t>支付制度</a:t>
                      </a:r>
                    </a:p>
                  </a:txBody>
                  <a:tcPr marL="0" marR="0" marT="0" marB="0" anchor="ctr">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CD5B4"/>
                    </a:solidFill>
                  </a:tcPr>
                </a:tc>
                <a:tc>
                  <a:txBody>
                    <a:bodyPr/>
                    <a:lstStyle/>
                    <a:p>
                      <a:pPr marL="0" indent="0" algn="l" eaLnBrk="1" fontAlgn="base" latinLnBrk="0" hangingPunct="1">
                        <a:lnSpc>
                          <a:spcPts val="2500"/>
                        </a:lnSpc>
                        <a:spcBef>
                          <a:spcPts val="600"/>
                        </a:spcBef>
                        <a:spcAft>
                          <a:spcPts val="0"/>
                        </a:spcAft>
                        <a:buSzPct val="100000"/>
                        <a:buFont typeface="Arial" pitchFamily="34" charset="0"/>
                        <a:buChar char="•"/>
                      </a:pPr>
                      <a:r>
                        <a:rPr lang="zh-TW" altLang="en-US" sz="1800" kern="1200">
                          <a:solidFill>
                            <a:schemeClr val="tx1"/>
                          </a:solidFill>
                          <a:latin typeface="微軟正黑體" pitchFamily="34" charset="-120"/>
                          <a:ea typeface="微軟正黑體" pitchFamily="34" charset="-120"/>
                          <a:cs typeface="新細明體" pitchFamily="18" charset="-120"/>
                        </a:rPr>
                        <a:t>  在牙醫、中醫、西醫基層、醫院各總額下，</a:t>
                      </a:r>
                    </a:p>
                    <a:p>
                      <a:pPr marL="0" indent="0" algn="l" eaLnBrk="1" fontAlgn="base" latinLnBrk="0" hangingPunct="1">
                        <a:lnSpc>
                          <a:spcPts val="2500"/>
                        </a:lnSpc>
                        <a:spcBef>
                          <a:spcPts val="600"/>
                        </a:spcBef>
                        <a:spcAft>
                          <a:spcPts val="0"/>
                        </a:spcAft>
                        <a:buNone/>
                      </a:pPr>
                      <a:r>
                        <a:rPr lang="zh-TW" altLang="en-US" sz="1800" kern="1200">
                          <a:solidFill>
                            <a:schemeClr val="tx1"/>
                          </a:solidFill>
                          <a:latin typeface="微軟正黑體" pitchFamily="34" charset="-120"/>
                          <a:ea typeface="微軟正黑體" pitchFamily="34" charset="-120"/>
                          <a:cs typeface="新細明體" pitchFamily="18" charset="-120"/>
                        </a:rPr>
                        <a:t>   以同病同品質同酬</a:t>
                      </a:r>
                      <a:r>
                        <a:rPr lang="en-US" altLang="zh-TW" sz="1800" kern="1200">
                          <a:solidFill>
                            <a:schemeClr val="tx1"/>
                          </a:solidFill>
                          <a:latin typeface="微軟正黑體" pitchFamily="34" charset="-120"/>
                          <a:ea typeface="微軟正黑體" pitchFamily="34" charset="-120"/>
                          <a:cs typeface="新細明體" pitchFamily="18" charset="-120"/>
                        </a:rPr>
                        <a:t>(</a:t>
                      </a:r>
                      <a:r>
                        <a:rPr lang="zh-TW" altLang="en-US" sz="1800" kern="1200">
                          <a:solidFill>
                            <a:schemeClr val="tx1"/>
                          </a:solidFill>
                          <a:latin typeface="微軟正黑體" pitchFamily="34" charset="-120"/>
                          <a:ea typeface="微軟正黑體" pitchFamily="34" charset="-120"/>
                          <a:cs typeface="新細明體" pitchFamily="18" charset="-120"/>
                        </a:rPr>
                        <a:t>即論量計酬</a:t>
                      </a:r>
                      <a:r>
                        <a:rPr lang="en-US" altLang="zh-TW" sz="1800" kern="1200">
                          <a:solidFill>
                            <a:schemeClr val="tx1"/>
                          </a:solidFill>
                          <a:latin typeface="微軟正黑體" pitchFamily="34" charset="-120"/>
                          <a:ea typeface="微軟正黑體" pitchFamily="34" charset="-120"/>
                          <a:cs typeface="新細明體" pitchFamily="18" charset="-120"/>
                        </a:rPr>
                        <a:t>)</a:t>
                      </a:r>
                      <a:r>
                        <a:rPr lang="zh-TW" altLang="en-US" sz="1800" kern="1200">
                          <a:solidFill>
                            <a:schemeClr val="tx1"/>
                          </a:solidFill>
                          <a:latin typeface="微軟正黑體" pitchFamily="34" charset="-120"/>
                          <a:ea typeface="微軟正黑體" pitchFamily="34" charset="-120"/>
                          <a:cs typeface="新細明體" pitchFamily="18" charset="-120"/>
                        </a:rPr>
                        <a:t>為主，搭配多元支付方式</a:t>
                      </a:r>
                      <a:endParaRPr lang="en-US" altLang="zh-TW" sz="1800" kern="1200" baseline="0">
                        <a:solidFill>
                          <a:schemeClr val="tx1"/>
                        </a:solidFill>
                        <a:latin typeface="微軟正黑體" pitchFamily="34" charset="-120"/>
                        <a:ea typeface="微軟正黑體" pitchFamily="34" charset="-120"/>
                        <a:cs typeface="新細明體" pitchFamily="18" charset="-120"/>
                      </a:endParaRPr>
                    </a:p>
                  </a:txBody>
                  <a:tcPr marL="0" marR="0" marT="0" marB="0">
                    <a:lnL w="0">
                      <a:solidFill>
                        <a:srgbClr val="000000"/>
                      </a:solidFill>
                      <a:prstDash val="solid"/>
                      <a:headEnd type="none" w="med" len="med"/>
                      <a:tailEnd type="none" w="med" len="med"/>
                    </a:lnL>
                    <a:lnR w="0">
                      <a:solidFill>
                        <a:srgbClr val="000000"/>
                      </a:solidFill>
                      <a:prstDash val="solid"/>
                      <a:headEnd type="none" w="med" len="med"/>
                      <a:tailEnd type="none" w="med" len="med"/>
                    </a:lnR>
                    <a:lnT w="0">
                      <a:solidFill>
                        <a:srgbClr val="000000"/>
                      </a:solidFill>
                      <a:prstDash val="solid"/>
                      <a:headEnd type="none" w="med" len="med"/>
                      <a:tailEnd type="none" w="med" len="med"/>
                    </a:lnT>
                    <a:lnB w="0">
                      <a:solidFill>
                        <a:srgbClr val="000000"/>
                      </a:solidFill>
                      <a:prstDash val="solid"/>
                      <a:headEnd type="none" w="med" len="med"/>
                      <a:tailEnd type="none" w="med" len="med"/>
                    </a:lnB>
                    <a:solidFill>
                      <a:srgbClr val="FDE9D9"/>
                    </a:solidFill>
                  </a:tcPr>
                </a:tc>
              </a:tr>
            </a:tbl>
          </a:graphicData>
        </a:graphic>
      </p:graphicFrame>
      <p:sp>
        <p:nvSpPr>
          <p:cNvPr id="204" name="文字方塊"/>
          <p:cNvSpPr>
            <a:spLocks noGrp="1"/>
          </p:cNvSpPr>
          <p:nvPr>
            <p:ph type="sldNum"/>
          </p:nvPr>
        </p:nvSpPr>
        <p:spPr>
          <a:xfrm>
            <a:off x="7010399" y="6492875"/>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41709210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文字方塊"/>
          <p:cNvSpPr>
            <a:spLocks noGrp="1"/>
          </p:cNvSpPr>
          <p:nvPr>
            <p:ph type="title" idx="4294967295"/>
          </p:nvPr>
        </p:nvSpPr>
        <p:spPr>
          <a:xfrm>
            <a:off x="1547664" y="260648"/>
            <a:ext cx="6131023"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800" b="1">
                <a:solidFill>
                  <a:srgbClr val="003399"/>
                </a:solidFill>
                <a:latin typeface="微軟正黑體" pitchFamily="34" charset="-120"/>
                <a:ea typeface="微軟正黑體" pitchFamily="34" charset="-120"/>
                <a:cs typeface="Times New Roman" charset="0"/>
              </a:rPr>
              <a:t>宣 導 主 軸</a:t>
            </a:r>
            <a:endParaRPr lang="zh-TW" altLang="en-US" sz="4800" b="1">
              <a:solidFill>
                <a:srgbClr val="003399"/>
              </a:solidFill>
              <a:latin typeface="Times New Roman" charset="0"/>
              <a:ea typeface="標楷體" pitchFamily="65" charset="-120"/>
              <a:cs typeface="Times New Roman" charset="0"/>
            </a:endParaRPr>
          </a:p>
        </p:txBody>
      </p:sp>
      <p:sp>
        <p:nvSpPr>
          <p:cNvPr id="830" name="矩形"/>
          <p:cNvSpPr>
            <a:spLocks/>
          </p:cNvSpPr>
          <p:nvPr/>
        </p:nvSpPr>
        <p:spPr>
          <a:xfrm>
            <a:off x="395536" y="1340768"/>
            <a:ext cx="8299450" cy="1057570"/>
          </a:xfrm>
          <a:prstGeom prst="rect">
            <a:avLst/>
          </a:prstGeom>
          <a:noFill/>
          <a:ln w="9525" cmpd="sng">
            <a:noFill/>
            <a:prstDash val="solid"/>
            <a:miter/>
          </a:ln>
        </p:spPr>
      </p:sp>
      <p:grpSp>
        <p:nvGrpSpPr>
          <p:cNvPr id="834" name="群組"/>
          <p:cNvGrpSpPr>
            <a:grpSpLocks/>
          </p:cNvGrpSpPr>
          <p:nvPr/>
        </p:nvGrpSpPr>
        <p:grpSpPr>
          <a:xfrm>
            <a:off x="323528" y="2780928"/>
            <a:ext cx="7632847" cy="1110433"/>
            <a:chOff x="323528" y="2780928"/>
            <a:chExt cx="7632847" cy="1110433"/>
          </a:xfrm>
        </p:grpSpPr>
        <p:sp>
          <p:nvSpPr>
            <p:cNvPr id="831" name="圓角矩形"/>
            <p:cNvSpPr>
              <a:spLocks/>
            </p:cNvSpPr>
            <p:nvPr/>
          </p:nvSpPr>
          <p:spPr>
            <a:xfrm>
              <a:off x="786277" y="2780928"/>
              <a:ext cx="7170098" cy="1110433"/>
            </a:xfrm>
            <a:prstGeom prst="roundRect">
              <a:avLst>
                <a:gd name="adj" fmla="val 16666"/>
              </a:avLst>
            </a:prstGeom>
            <a:gradFill rotWithShape="1">
              <a:gsLst>
                <a:gs pos="0">
                  <a:srgbClr val="C0504D">
                    <a:alpha val="100000"/>
                  </a:srgbClr>
                </a:gs>
                <a:gs pos="50000">
                  <a:srgbClr val="F2DBD9">
                    <a:alpha val="100000"/>
                  </a:srgbClr>
                </a:gs>
                <a:gs pos="100000">
                  <a:srgbClr val="C0504D">
                    <a:alpha val="100000"/>
                  </a:srgbClr>
                </a:gs>
              </a:gsLst>
              <a:lin ang="5400000"/>
            </a:gradFill>
            <a:ln w="12700" cmpd="sng">
              <a:solidFill>
                <a:srgbClr val="FFFFFF"/>
              </a:solidFill>
              <a:prstDash val="solid"/>
              <a:miter/>
            </a:ln>
          </p:spPr>
        </p:sp>
        <p:sp>
          <p:nvSpPr>
            <p:cNvPr id="832" name="菱形"/>
            <p:cNvSpPr>
              <a:spLocks/>
            </p:cNvSpPr>
            <p:nvPr/>
          </p:nvSpPr>
          <p:spPr>
            <a:xfrm>
              <a:off x="323528" y="2924944"/>
              <a:ext cx="1080119" cy="864096"/>
            </a:xfrm>
            <a:prstGeom prst="diamond">
              <a:avLst/>
            </a:prstGeom>
            <a:solidFill>
              <a:schemeClr val="accent2"/>
            </a:solidFill>
            <a:ln w="25400" cmpd="sng">
              <a:solidFill>
                <a:srgbClr val="FFFFFF"/>
              </a:solidFill>
              <a:prstDash val="solid"/>
              <a:miter/>
            </a:ln>
          </p:spPr>
        </p:sp>
        <p:sp>
          <p:nvSpPr>
            <p:cNvPr id="833" name="矩形"/>
            <p:cNvSpPr>
              <a:spLocks/>
            </p:cNvSpPr>
            <p:nvPr/>
          </p:nvSpPr>
          <p:spPr>
            <a:xfrm>
              <a:off x="539551" y="2996952"/>
              <a:ext cx="648073" cy="64633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3600" b="1">
                  <a:solidFill>
                    <a:schemeClr val="bg1"/>
                  </a:solidFill>
                  <a:latin typeface="Arial" pitchFamily="34" charset="0"/>
                  <a:ea typeface="標楷體" pitchFamily="65" charset="-120"/>
                  <a:cs typeface="Times New Roman" charset="0"/>
                </a:rPr>
                <a:t>2</a:t>
              </a:r>
            </a:p>
          </p:txBody>
        </p:sp>
      </p:grpSp>
      <p:grpSp>
        <p:nvGrpSpPr>
          <p:cNvPr id="838" name="群組"/>
          <p:cNvGrpSpPr>
            <a:grpSpLocks/>
          </p:cNvGrpSpPr>
          <p:nvPr/>
        </p:nvGrpSpPr>
        <p:grpSpPr>
          <a:xfrm>
            <a:off x="395536" y="1484784"/>
            <a:ext cx="7560839" cy="1152128"/>
            <a:chOff x="395536" y="1484784"/>
            <a:chExt cx="7560839" cy="1152128"/>
          </a:xfrm>
        </p:grpSpPr>
        <p:sp>
          <p:nvSpPr>
            <p:cNvPr id="835" name="圓角矩形"/>
            <p:cNvSpPr>
              <a:spLocks/>
            </p:cNvSpPr>
            <p:nvPr/>
          </p:nvSpPr>
          <p:spPr>
            <a:xfrm>
              <a:off x="814323" y="1484784"/>
              <a:ext cx="7142052" cy="1152128"/>
            </a:xfrm>
            <a:prstGeom prst="roundRect">
              <a:avLst>
                <a:gd name="adj" fmla="val 16666"/>
              </a:avLst>
            </a:prstGeom>
            <a:gradFill rotWithShape="1">
              <a:gsLst>
                <a:gs pos="0">
                  <a:srgbClr val="4F81BD">
                    <a:alpha val="100000"/>
                  </a:srgbClr>
                </a:gs>
                <a:gs pos="50000">
                  <a:srgbClr val="D9E5F2">
                    <a:alpha val="100000"/>
                  </a:srgbClr>
                </a:gs>
                <a:gs pos="100000">
                  <a:srgbClr val="4F81BD">
                    <a:alpha val="100000"/>
                  </a:srgbClr>
                </a:gs>
              </a:gsLst>
              <a:lin ang="5400000"/>
            </a:gradFill>
            <a:ln w="12700" cmpd="sng">
              <a:solidFill>
                <a:srgbClr val="FFFFFF"/>
              </a:solidFill>
              <a:prstDash val="solid"/>
              <a:miter/>
            </a:ln>
          </p:spPr>
        </p:sp>
        <p:sp>
          <p:nvSpPr>
            <p:cNvPr id="836" name="菱形"/>
            <p:cNvSpPr>
              <a:spLocks/>
            </p:cNvSpPr>
            <p:nvPr/>
          </p:nvSpPr>
          <p:spPr>
            <a:xfrm>
              <a:off x="395536" y="1649374"/>
              <a:ext cx="1056891" cy="761767"/>
            </a:xfrm>
            <a:prstGeom prst="diamond">
              <a:avLst/>
            </a:prstGeom>
            <a:solidFill>
              <a:schemeClr val="accent1"/>
            </a:solidFill>
            <a:ln w="25400" cmpd="sng">
              <a:solidFill>
                <a:srgbClr val="FFFFFF"/>
              </a:solidFill>
              <a:prstDash val="solid"/>
              <a:miter/>
            </a:ln>
          </p:spPr>
        </p:sp>
        <p:sp>
          <p:nvSpPr>
            <p:cNvPr id="837" name="矩形"/>
            <p:cNvSpPr>
              <a:spLocks/>
            </p:cNvSpPr>
            <p:nvPr/>
          </p:nvSpPr>
          <p:spPr>
            <a:xfrm>
              <a:off x="611560" y="1700808"/>
              <a:ext cx="626924" cy="64633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3600" b="1">
                  <a:solidFill>
                    <a:schemeClr val="bg1"/>
                  </a:solidFill>
                  <a:latin typeface="Arial" pitchFamily="34" charset="0"/>
                  <a:ea typeface="標楷體" pitchFamily="65" charset="-120"/>
                  <a:cs typeface="Times New Roman" charset="0"/>
                </a:rPr>
                <a:t>1</a:t>
              </a:r>
            </a:p>
          </p:txBody>
        </p:sp>
      </p:grpSp>
      <p:sp>
        <p:nvSpPr>
          <p:cNvPr id="839" name="文字方塊"/>
          <p:cNvSpPr>
            <a:spLocks noGrp="1"/>
          </p:cNvSpPr>
          <p:nvPr>
            <p:ph type="sldNum" idx="4294967295"/>
          </p:nvPr>
        </p:nvSpPr>
        <p:spPr>
          <a:xfrm>
            <a:off x="6804248" y="6381328"/>
            <a:ext cx="2133600" cy="320674"/>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en-US" altLang="zh-TW"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50</a:t>
            </a:fld>
            <a:endParaRPr lang="en-US" altLang="zh-TW" sz="1200">
              <a:solidFill>
                <a:srgbClr val="898989"/>
              </a:solidFill>
              <a:latin typeface="Calibri" charset="0"/>
              <a:ea typeface="新細明體" pitchFamily="18" charset="-120"/>
              <a:cs typeface="新細明體" pitchFamily="18" charset="-120"/>
            </a:endParaRPr>
          </a:p>
        </p:txBody>
      </p:sp>
      <p:sp>
        <p:nvSpPr>
          <p:cNvPr id="840" name="矩形"/>
          <p:cNvSpPr>
            <a:spLocks/>
          </p:cNvSpPr>
          <p:nvPr/>
        </p:nvSpPr>
        <p:spPr>
          <a:xfrm>
            <a:off x="1259631" y="3068960"/>
            <a:ext cx="6552729" cy="584774"/>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1200"/>
              </a:spcBef>
              <a:spcAft>
                <a:spcPts val="1200"/>
              </a:spcAft>
              <a:buNone/>
            </a:pPr>
            <a:r>
              <a:rPr lang="zh-TW" altLang="en-US" sz="3200" b="1">
                <a:solidFill>
                  <a:schemeClr val="tx1"/>
                </a:solidFill>
                <a:latin typeface="微軟正黑體" pitchFamily="34" charset="-120"/>
                <a:ea typeface="微軟正黑體" pitchFamily="34" charset="-120"/>
                <a:cs typeface="新細明體" pitchFamily="18" charset="-120"/>
              </a:rPr>
              <a:t>強化經濟及地理弱勢民眾照顧措施</a:t>
            </a:r>
            <a:endParaRPr lang="en-US" altLang="zh-TW" sz="3200" b="1">
              <a:solidFill>
                <a:schemeClr val="tx1"/>
              </a:solidFill>
              <a:latin typeface="微軟正黑體" pitchFamily="34" charset="-120"/>
              <a:ea typeface="微軟正黑體" pitchFamily="34" charset="-120"/>
              <a:cs typeface="新細明體" pitchFamily="18" charset="-120"/>
            </a:endParaRPr>
          </a:p>
        </p:txBody>
      </p:sp>
      <p:sp>
        <p:nvSpPr>
          <p:cNvPr id="841" name="矩形"/>
          <p:cNvSpPr>
            <a:spLocks/>
          </p:cNvSpPr>
          <p:nvPr/>
        </p:nvSpPr>
        <p:spPr>
          <a:xfrm>
            <a:off x="1331640" y="1772816"/>
            <a:ext cx="6750565" cy="584775"/>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1200"/>
              </a:spcBef>
              <a:spcAft>
                <a:spcPts val="1200"/>
              </a:spcAft>
              <a:buNone/>
            </a:pPr>
            <a:r>
              <a:rPr lang="zh-TW" altLang="en-US" sz="3200" b="1">
                <a:solidFill>
                  <a:schemeClr val="tx1"/>
                </a:solidFill>
                <a:latin typeface="微軟正黑體" pitchFamily="34" charset="-120"/>
                <a:ea typeface="微軟正黑體" pitchFamily="34" charset="-120"/>
                <a:cs typeface="新細明體" pitchFamily="18" charset="-120"/>
              </a:rPr>
              <a:t>深化民眾「珍惜健保醫療資源」觀念</a:t>
            </a:r>
            <a:endParaRPr lang="en-US" altLang="zh-TW" sz="3200" b="1">
              <a:solidFill>
                <a:schemeClr val="tx1"/>
              </a:solidFill>
              <a:latin typeface="微軟正黑體" pitchFamily="34" charset="-120"/>
              <a:ea typeface="微軟正黑體" pitchFamily="34" charset="-120"/>
              <a:cs typeface="新細明體" pitchFamily="18" charset="-120"/>
            </a:endParaRPr>
          </a:p>
        </p:txBody>
      </p:sp>
      <p:grpSp>
        <p:nvGrpSpPr>
          <p:cNvPr id="845" name="群組"/>
          <p:cNvGrpSpPr>
            <a:grpSpLocks/>
          </p:cNvGrpSpPr>
          <p:nvPr/>
        </p:nvGrpSpPr>
        <p:grpSpPr>
          <a:xfrm>
            <a:off x="323528" y="4149080"/>
            <a:ext cx="7632847" cy="1152129"/>
            <a:chOff x="323528" y="4149080"/>
            <a:chExt cx="7632847" cy="1152129"/>
          </a:xfrm>
        </p:grpSpPr>
        <p:sp>
          <p:nvSpPr>
            <p:cNvPr id="842" name="圓角矩形"/>
            <p:cNvSpPr>
              <a:spLocks/>
            </p:cNvSpPr>
            <p:nvPr/>
          </p:nvSpPr>
          <p:spPr>
            <a:xfrm>
              <a:off x="746303" y="4149080"/>
              <a:ext cx="7210071" cy="1152129"/>
            </a:xfrm>
            <a:prstGeom prst="roundRect">
              <a:avLst>
                <a:gd name="adj" fmla="val 16666"/>
              </a:avLst>
            </a:prstGeom>
            <a:gradFill rotWithShape="1">
              <a:gsLst>
                <a:gs pos="0">
                  <a:srgbClr val="4F81BD">
                    <a:alpha val="100000"/>
                  </a:srgbClr>
                </a:gs>
                <a:gs pos="50000">
                  <a:srgbClr val="D9E5F2">
                    <a:alpha val="100000"/>
                  </a:srgbClr>
                </a:gs>
                <a:gs pos="100000">
                  <a:srgbClr val="4F81BD">
                    <a:alpha val="100000"/>
                  </a:srgbClr>
                </a:gs>
              </a:gsLst>
              <a:lin ang="5400000"/>
            </a:gradFill>
            <a:ln w="12700" cmpd="sng">
              <a:solidFill>
                <a:srgbClr val="FFFFFF"/>
              </a:solidFill>
              <a:prstDash val="solid"/>
              <a:miter/>
            </a:ln>
          </p:spPr>
        </p:sp>
        <p:sp>
          <p:nvSpPr>
            <p:cNvPr id="843" name="菱形"/>
            <p:cNvSpPr>
              <a:spLocks/>
            </p:cNvSpPr>
            <p:nvPr/>
          </p:nvSpPr>
          <p:spPr>
            <a:xfrm>
              <a:off x="323528" y="4313670"/>
              <a:ext cx="1066957" cy="761768"/>
            </a:xfrm>
            <a:prstGeom prst="diamond">
              <a:avLst/>
            </a:prstGeom>
            <a:solidFill>
              <a:schemeClr val="accent1"/>
            </a:solidFill>
            <a:ln w="25400" cmpd="sng">
              <a:solidFill>
                <a:srgbClr val="FFFFFF"/>
              </a:solidFill>
              <a:prstDash val="solid"/>
              <a:miter/>
            </a:ln>
          </p:spPr>
        </p:sp>
        <p:sp>
          <p:nvSpPr>
            <p:cNvPr id="844" name="矩形"/>
            <p:cNvSpPr>
              <a:spLocks/>
            </p:cNvSpPr>
            <p:nvPr/>
          </p:nvSpPr>
          <p:spPr>
            <a:xfrm>
              <a:off x="487675" y="4365104"/>
              <a:ext cx="686829" cy="646331"/>
            </a:xfrm>
            <a:prstGeom prst="rect">
              <a:avLst/>
            </a:prstGeom>
            <a:noFill/>
            <a:ln w="9525" cmpd="sng">
              <a:noFill/>
              <a:prstDash val="solid"/>
              <a:miter/>
            </a:ln>
          </p:spPr>
        </p:sp>
      </p:grpSp>
      <p:sp>
        <p:nvSpPr>
          <p:cNvPr id="846" name="矩形"/>
          <p:cNvSpPr>
            <a:spLocks/>
          </p:cNvSpPr>
          <p:nvPr/>
        </p:nvSpPr>
        <p:spPr>
          <a:xfrm>
            <a:off x="467545" y="4365104"/>
            <a:ext cx="792087" cy="64633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en-US" altLang="zh-TW" sz="3600" b="1">
                <a:solidFill>
                  <a:schemeClr val="bg1"/>
                </a:solidFill>
                <a:latin typeface="Arial" pitchFamily="34" charset="0"/>
                <a:ea typeface="標楷體" pitchFamily="65" charset="-120"/>
                <a:cs typeface="Times New Roman" charset="0"/>
              </a:rPr>
              <a:t>3</a:t>
            </a:r>
          </a:p>
        </p:txBody>
      </p:sp>
      <p:sp>
        <p:nvSpPr>
          <p:cNvPr id="847" name="矩形"/>
          <p:cNvSpPr>
            <a:spLocks/>
          </p:cNvSpPr>
          <p:nvPr/>
        </p:nvSpPr>
        <p:spPr>
          <a:xfrm>
            <a:off x="1403648" y="4437112"/>
            <a:ext cx="3827655" cy="58477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1200"/>
              </a:spcBef>
              <a:spcAft>
                <a:spcPts val="1200"/>
              </a:spcAft>
              <a:buNone/>
            </a:pPr>
            <a:r>
              <a:rPr lang="zh-TW" altLang="en-US" sz="3200" b="1">
                <a:solidFill>
                  <a:schemeClr val="tx1"/>
                </a:solidFill>
                <a:latin typeface="微軟正黑體" pitchFamily="34" charset="-120"/>
                <a:ea typeface="微軟正黑體" pitchFamily="34" charset="-120"/>
                <a:cs typeface="新細明體" pitchFamily="18" charset="-120"/>
              </a:rPr>
              <a:t>形塑健保公益形象</a:t>
            </a:r>
          </a:p>
        </p:txBody>
      </p:sp>
    </p:spTree>
    <p:extLst>
      <p:ext uri="{BB962C8B-B14F-4D97-AF65-F5344CB8AC3E}">
        <p14:creationId xmlns:p14="http://schemas.microsoft.com/office/powerpoint/2010/main" val="418999216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文字方塊"/>
          <p:cNvSpPr>
            <a:spLocks noGrp="1"/>
          </p:cNvSpPr>
          <p:nvPr>
            <p:ph type="title" idx="4294967295"/>
          </p:nvPr>
        </p:nvSpPr>
        <p:spPr>
          <a:xfrm>
            <a:off x="971500" y="476590"/>
            <a:ext cx="6912767" cy="563563"/>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宣導策略</a:t>
            </a:r>
          </a:p>
        </p:txBody>
      </p:sp>
      <p:grpSp>
        <p:nvGrpSpPr>
          <p:cNvPr id="855" name="群組"/>
          <p:cNvGrpSpPr>
            <a:grpSpLocks/>
          </p:cNvGrpSpPr>
          <p:nvPr/>
        </p:nvGrpSpPr>
        <p:grpSpPr>
          <a:xfrm>
            <a:off x="2127920" y="2929136"/>
            <a:ext cx="5257800" cy="2895600"/>
            <a:chOff x="2127920" y="2929136"/>
            <a:chExt cx="5257800" cy="2895600"/>
          </a:xfrm>
        </p:grpSpPr>
        <p:sp>
          <p:nvSpPr>
            <p:cNvPr id="852" name="曲線"/>
            <p:cNvSpPr>
              <a:spLocks/>
            </p:cNvSpPr>
            <p:nvPr/>
          </p:nvSpPr>
          <p:spPr>
            <a:xfrm>
              <a:off x="2920670" y="4419105"/>
              <a:ext cx="4465050" cy="1405631"/>
            </a:xfrm>
            <a:custGeom>
              <a:avLst/>
              <a:gdLst>
                <a:gd name="T1" fmla="*/ 0 w 21600"/>
                <a:gd name="T2" fmla="*/ 0 h 21600"/>
                <a:gd name="T3" fmla="*/ 21600 w 21600"/>
                <a:gd name="T4" fmla="*/ 21600 h 21600"/>
              </a:gdLst>
              <a:ahLst/>
              <a:cxnLst/>
              <a:rect l="T1" t="T2" r="T3" b="T4"/>
              <a:pathLst>
                <a:path w="21600" h="21600">
                  <a:moveTo>
                    <a:pt x="4991" y="8663"/>
                  </a:moveTo>
                  <a:cubicBezTo>
                    <a:pt x="5855" y="9263"/>
                    <a:pt x="6297" y="10248"/>
                    <a:pt x="9390" y="9744"/>
                  </a:cubicBezTo>
                  <a:cubicBezTo>
                    <a:pt x="12491" y="9240"/>
                    <a:pt x="14033" y="5591"/>
                    <a:pt x="14540" y="4512"/>
                  </a:cubicBezTo>
                  <a:lnTo>
                    <a:pt x="12454" y="3144"/>
                  </a:lnTo>
                  <a:lnTo>
                    <a:pt x="18845" y="0"/>
                  </a:lnTo>
                  <a:lnTo>
                    <a:pt x="21600" y="10199"/>
                  </a:lnTo>
                  <a:lnTo>
                    <a:pt x="19306" y="8159"/>
                  </a:lnTo>
                  <a:cubicBezTo>
                    <a:pt x="18178" y="10944"/>
                    <a:pt x="16674" y="17567"/>
                    <a:pt x="10527" y="19584"/>
                  </a:cubicBezTo>
                  <a:cubicBezTo>
                    <a:pt x="4380" y="21600"/>
                    <a:pt x="1118" y="15192"/>
                    <a:pt x="0" y="14591"/>
                  </a:cubicBezTo>
                  <a:lnTo>
                    <a:pt x="3769" y="15192"/>
                  </a:lnTo>
                  <a:lnTo>
                    <a:pt x="4991" y="8663"/>
                  </a:lnTo>
                  <a:close/>
                </a:path>
              </a:pathLst>
            </a:custGeom>
            <a:solidFill>
              <a:srgbClr val="C0C0C0">
                <a:alpha val="58000"/>
              </a:srgbClr>
            </a:solidFill>
            <a:ln w="9525" cmpd="sng">
              <a:noFill/>
              <a:prstDash val="solid"/>
              <a:miter/>
            </a:ln>
          </p:spPr>
        </p:sp>
        <p:sp>
          <p:nvSpPr>
            <p:cNvPr id="853" name="曲線"/>
            <p:cNvSpPr>
              <a:spLocks/>
            </p:cNvSpPr>
            <p:nvPr/>
          </p:nvSpPr>
          <p:spPr>
            <a:xfrm>
              <a:off x="3756167" y="2929136"/>
              <a:ext cx="3619838" cy="1786713"/>
            </a:xfrm>
            <a:custGeom>
              <a:avLst/>
              <a:gdLst>
                <a:gd name="T1" fmla="*/ 0 w 21600"/>
                <a:gd name="T2" fmla="*/ 0 h 21600"/>
                <a:gd name="T3" fmla="*/ 21600 w 21600"/>
                <a:gd name="T4" fmla="*/ 21600 h 21600"/>
              </a:gdLst>
              <a:ahLst/>
              <a:cxnLst/>
              <a:rect l="T1" t="T2" r="T3" b="T4"/>
              <a:pathLst>
                <a:path w="21600" h="21600">
                  <a:moveTo>
                    <a:pt x="5495" y="3983"/>
                  </a:moveTo>
                  <a:lnTo>
                    <a:pt x="5368" y="0"/>
                  </a:lnTo>
                  <a:lnTo>
                    <a:pt x="0" y="7627"/>
                  </a:lnTo>
                  <a:lnTo>
                    <a:pt x="5773" y="15388"/>
                  </a:lnTo>
                  <a:lnTo>
                    <a:pt x="5681" y="10951"/>
                  </a:lnTo>
                  <a:cubicBezTo>
                    <a:pt x="6689" y="10479"/>
                    <a:pt x="10457" y="11253"/>
                    <a:pt x="11826" y="12518"/>
                  </a:cubicBezTo>
                  <a:cubicBezTo>
                    <a:pt x="14365" y="14651"/>
                    <a:pt x="13785" y="18201"/>
                    <a:pt x="13913" y="18541"/>
                  </a:cubicBezTo>
                  <a:lnTo>
                    <a:pt x="18643" y="17200"/>
                  </a:lnTo>
                  <a:lnTo>
                    <a:pt x="20428" y="21600"/>
                  </a:lnTo>
                  <a:cubicBezTo>
                    <a:pt x="20672" y="20939"/>
                    <a:pt x="21600" y="17257"/>
                    <a:pt x="20162" y="13235"/>
                  </a:cubicBezTo>
                  <a:cubicBezTo>
                    <a:pt x="18724" y="9213"/>
                    <a:pt x="17298" y="7665"/>
                    <a:pt x="13866" y="5588"/>
                  </a:cubicBezTo>
                  <a:cubicBezTo>
                    <a:pt x="10434" y="3511"/>
                    <a:pt x="5495" y="3983"/>
                    <a:pt x="5495" y="3983"/>
                  </a:cubicBezTo>
                  <a:close/>
                </a:path>
              </a:pathLst>
            </a:custGeom>
            <a:solidFill>
              <a:srgbClr val="C0C0C0">
                <a:alpha val="58000"/>
              </a:srgbClr>
            </a:solidFill>
            <a:ln w="9525" cmpd="sng">
              <a:noFill/>
              <a:prstDash val="solid"/>
              <a:miter/>
            </a:ln>
          </p:spPr>
        </p:sp>
        <p:sp>
          <p:nvSpPr>
            <p:cNvPr id="854" name="曲線"/>
            <p:cNvSpPr>
              <a:spLocks/>
            </p:cNvSpPr>
            <p:nvPr/>
          </p:nvSpPr>
          <p:spPr>
            <a:xfrm>
              <a:off x="2127920" y="3325836"/>
              <a:ext cx="1977989" cy="2013176"/>
            </a:xfrm>
            <a:custGeom>
              <a:avLst/>
              <a:gdLst>
                <a:gd name="T1" fmla="*/ 0 w 21600"/>
                <a:gd name="T2" fmla="*/ 0 h 21600"/>
                <a:gd name="T3" fmla="*/ 21600 w 21600"/>
                <a:gd name="T4" fmla="*/ 21600 h 21600"/>
              </a:gdLst>
              <a:ahLst/>
              <a:cxnLst/>
              <a:rect l="T1" t="T2" r="T3" b="T4"/>
              <a:pathLst>
                <a:path w="21600" h="21600">
                  <a:moveTo>
                    <a:pt x="0" y="20443"/>
                  </a:moveTo>
                  <a:lnTo>
                    <a:pt x="16422" y="21600"/>
                  </a:lnTo>
                  <a:lnTo>
                    <a:pt x="20496" y="14511"/>
                  </a:lnTo>
                  <a:lnTo>
                    <a:pt x="15552" y="15667"/>
                  </a:lnTo>
                  <a:cubicBezTo>
                    <a:pt x="14258" y="15014"/>
                    <a:pt x="11712" y="13388"/>
                    <a:pt x="12773" y="10540"/>
                  </a:cubicBezTo>
                  <a:cubicBezTo>
                    <a:pt x="13855" y="7674"/>
                    <a:pt x="20878" y="5781"/>
                    <a:pt x="21600" y="5797"/>
                  </a:cubicBezTo>
                  <a:lnTo>
                    <a:pt x="16486" y="2614"/>
                  </a:lnTo>
                  <a:lnTo>
                    <a:pt x="20708" y="0"/>
                  </a:lnTo>
                  <a:cubicBezTo>
                    <a:pt x="15425" y="687"/>
                    <a:pt x="10651" y="2061"/>
                    <a:pt x="7341" y="3904"/>
                  </a:cubicBezTo>
                  <a:cubicBezTo>
                    <a:pt x="4010" y="5747"/>
                    <a:pt x="933" y="8663"/>
                    <a:pt x="445" y="11210"/>
                  </a:cubicBezTo>
                  <a:cubicBezTo>
                    <a:pt x="148" y="13640"/>
                    <a:pt x="1315" y="16924"/>
                    <a:pt x="4434" y="19086"/>
                  </a:cubicBezTo>
                  <a:lnTo>
                    <a:pt x="0" y="20443"/>
                  </a:lnTo>
                  <a:close/>
                </a:path>
              </a:pathLst>
            </a:custGeom>
            <a:solidFill>
              <a:srgbClr val="C0C0C0">
                <a:alpha val="58000"/>
              </a:srgbClr>
            </a:solidFill>
            <a:ln w="9525" cmpd="sng">
              <a:noFill/>
              <a:prstDash val="solid"/>
              <a:miter/>
            </a:ln>
          </p:spPr>
        </p:sp>
      </p:grpSp>
      <p:grpSp>
        <p:nvGrpSpPr>
          <p:cNvPr id="859" name="群組"/>
          <p:cNvGrpSpPr>
            <a:grpSpLocks/>
          </p:cNvGrpSpPr>
          <p:nvPr/>
        </p:nvGrpSpPr>
        <p:grpSpPr>
          <a:xfrm>
            <a:off x="2051720" y="2852936"/>
            <a:ext cx="5334000" cy="2819400"/>
            <a:chOff x="2051720" y="2852936"/>
            <a:chExt cx="5334000" cy="2819400"/>
          </a:xfrm>
        </p:grpSpPr>
        <p:sp>
          <p:nvSpPr>
            <p:cNvPr id="856" name="曲線"/>
            <p:cNvSpPr>
              <a:spLocks/>
            </p:cNvSpPr>
            <p:nvPr/>
          </p:nvSpPr>
          <p:spPr>
            <a:xfrm>
              <a:off x="2855960" y="4303695"/>
              <a:ext cx="4529761" cy="1368641"/>
            </a:xfrm>
            <a:custGeom>
              <a:avLst/>
              <a:gdLst>
                <a:gd name="T1" fmla="*/ 0 w 21600"/>
                <a:gd name="T2" fmla="*/ 0 h 21600"/>
                <a:gd name="T3" fmla="*/ 21600 w 21600"/>
                <a:gd name="T4" fmla="*/ 21600 h 21600"/>
              </a:gdLst>
              <a:ahLst/>
              <a:cxnLst/>
              <a:rect l="T1" t="T2" r="T3" b="T4"/>
              <a:pathLst>
                <a:path w="21600" h="21600">
                  <a:moveTo>
                    <a:pt x="4991" y="8663"/>
                  </a:moveTo>
                  <a:cubicBezTo>
                    <a:pt x="5855" y="9264"/>
                    <a:pt x="6297" y="10248"/>
                    <a:pt x="9390" y="9744"/>
                  </a:cubicBezTo>
                  <a:cubicBezTo>
                    <a:pt x="12491" y="9239"/>
                    <a:pt x="14033" y="5591"/>
                    <a:pt x="14540" y="4511"/>
                  </a:cubicBezTo>
                  <a:lnTo>
                    <a:pt x="12454" y="3144"/>
                  </a:lnTo>
                  <a:lnTo>
                    <a:pt x="18845" y="0"/>
                  </a:lnTo>
                  <a:lnTo>
                    <a:pt x="21600" y="10199"/>
                  </a:lnTo>
                  <a:lnTo>
                    <a:pt x="19306" y="8160"/>
                  </a:lnTo>
                  <a:cubicBezTo>
                    <a:pt x="18178" y="10944"/>
                    <a:pt x="16674" y="17568"/>
                    <a:pt x="10527" y="19583"/>
                  </a:cubicBezTo>
                  <a:cubicBezTo>
                    <a:pt x="4380" y="21600"/>
                    <a:pt x="1118" y="15192"/>
                    <a:pt x="0" y="14591"/>
                  </a:cubicBezTo>
                  <a:lnTo>
                    <a:pt x="3769" y="15192"/>
                  </a:lnTo>
                  <a:lnTo>
                    <a:pt x="4991" y="8663"/>
                  </a:lnTo>
                  <a:close/>
                </a:path>
              </a:pathLst>
            </a:custGeom>
            <a:gradFill rotWithShape="1">
              <a:gsLst>
                <a:gs pos="0">
                  <a:srgbClr val="243B57">
                    <a:alpha val="100000"/>
                  </a:srgbClr>
                </a:gs>
                <a:gs pos="100000">
                  <a:srgbClr val="4F81BD">
                    <a:alpha val="100000"/>
                  </a:srgbClr>
                </a:gs>
              </a:gsLst>
              <a:lin ang="0"/>
            </a:gradFill>
            <a:ln w="9525" cmpd="sng">
              <a:noFill/>
              <a:prstDash val="solid"/>
              <a:miter/>
            </a:ln>
          </p:spPr>
        </p:sp>
        <p:sp>
          <p:nvSpPr>
            <p:cNvPr id="857" name="曲線"/>
            <p:cNvSpPr>
              <a:spLocks/>
            </p:cNvSpPr>
            <p:nvPr/>
          </p:nvSpPr>
          <p:spPr>
            <a:xfrm>
              <a:off x="3703565" y="2852936"/>
              <a:ext cx="3672300" cy="1739694"/>
            </a:xfrm>
            <a:custGeom>
              <a:avLst/>
              <a:gdLst>
                <a:gd name="T1" fmla="*/ 0 w 21600"/>
                <a:gd name="T2" fmla="*/ 0 h 21600"/>
                <a:gd name="T3" fmla="*/ 21600 w 21600"/>
                <a:gd name="T4" fmla="*/ 21600 h 21600"/>
              </a:gdLst>
              <a:ahLst/>
              <a:cxnLst/>
              <a:rect l="T1" t="T2" r="T3" b="T4"/>
              <a:pathLst>
                <a:path w="21600" h="21600">
                  <a:moveTo>
                    <a:pt x="5495" y="3983"/>
                  </a:moveTo>
                  <a:lnTo>
                    <a:pt x="5368" y="0"/>
                  </a:lnTo>
                  <a:lnTo>
                    <a:pt x="0" y="7627"/>
                  </a:lnTo>
                  <a:lnTo>
                    <a:pt x="5773" y="15388"/>
                  </a:lnTo>
                  <a:lnTo>
                    <a:pt x="5681" y="10951"/>
                  </a:lnTo>
                  <a:cubicBezTo>
                    <a:pt x="6689" y="10479"/>
                    <a:pt x="10457" y="11253"/>
                    <a:pt x="11826" y="12518"/>
                  </a:cubicBezTo>
                  <a:cubicBezTo>
                    <a:pt x="14365" y="14651"/>
                    <a:pt x="13785" y="18201"/>
                    <a:pt x="13913" y="18541"/>
                  </a:cubicBezTo>
                  <a:lnTo>
                    <a:pt x="18643" y="17200"/>
                  </a:lnTo>
                  <a:lnTo>
                    <a:pt x="20428" y="21600"/>
                  </a:lnTo>
                  <a:cubicBezTo>
                    <a:pt x="20672" y="20939"/>
                    <a:pt x="21600" y="17257"/>
                    <a:pt x="20162" y="13235"/>
                  </a:cubicBezTo>
                  <a:cubicBezTo>
                    <a:pt x="18724" y="9213"/>
                    <a:pt x="17298" y="7665"/>
                    <a:pt x="13866" y="5588"/>
                  </a:cubicBezTo>
                  <a:cubicBezTo>
                    <a:pt x="10434" y="3511"/>
                    <a:pt x="5495" y="3983"/>
                    <a:pt x="5495" y="3983"/>
                  </a:cubicBezTo>
                  <a:close/>
                </a:path>
              </a:pathLst>
            </a:custGeom>
            <a:gradFill rotWithShape="1">
              <a:gsLst>
                <a:gs pos="0">
                  <a:srgbClr val="800080">
                    <a:alpha val="100000"/>
                  </a:srgbClr>
                </a:gs>
                <a:gs pos="100000">
                  <a:srgbClr val="3B003B">
                    <a:alpha val="100000"/>
                  </a:srgbClr>
                </a:gs>
              </a:gsLst>
              <a:lin ang="5400000"/>
            </a:gradFill>
            <a:ln w="9525" cmpd="sng">
              <a:noFill/>
              <a:prstDash val="solid"/>
              <a:miter/>
            </a:ln>
          </p:spPr>
        </p:sp>
        <p:sp>
          <p:nvSpPr>
            <p:cNvPr id="858" name="曲線"/>
            <p:cNvSpPr>
              <a:spLocks/>
            </p:cNvSpPr>
            <p:nvPr/>
          </p:nvSpPr>
          <p:spPr>
            <a:xfrm>
              <a:off x="2051720" y="3239197"/>
              <a:ext cx="2006656" cy="1960197"/>
            </a:xfrm>
            <a:custGeom>
              <a:avLst/>
              <a:gdLst>
                <a:gd name="T1" fmla="*/ 0 w 21600"/>
                <a:gd name="T2" fmla="*/ 0 h 21600"/>
                <a:gd name="T3" fmla="*/ 21600 w 21600"/>
                <a:gd name="T4" fmla="*/ 21600 h 21600"/>
              </a:gdLst>
              <a:ahLst/>
              <a:cxnLst/>
              <a:rect l="T1" t="T2" r="T3" b="T4"/>
              <a:pathLst>
                <a:path w="21600" h="21600">
                  <a:moveTo>
                    <a:pt x="0" y="20443"/>
                  </a:moveTo>
                  <a:lnTo>
                    <a:pt x="16422" y="21600"/>
                  </a:lnTo>
                  <a:lnTo>
                    <a:pt x="20496" y="14511"/>
                  </a:lnTo>
                  <a:lnTo>
                    <a:pt x="15552" y="15667"/>
                  </a:lnTo>
                  <a:cubicBezTo>
                    <a:pt x="14258" y="15014"/>
                    <a:pt x="11712" y="13388"/>
                    <a:pt x="12773" y="10540"/>
                  </a:cubicBezTo>
                  <a:cubicBezTo>
                    <a:pt x="13855" y="7674"/>
                    <a:pt x="20878" y="5781"/>
                    <a:pt x="21600" y="5797"/>
                  </a:cubicBezTo>
                  <a:lnTo>
                    <a:pt x="16486" y="2614"/>
                  </a:lnTo>
                  <a:lnTo>
                    <a:pt x="20708" y="0"/>
                  </a:lnTo>
                  <a:cubicBezTo>
                    <a:pt x="15425" y="687"/>
                    <a:pt x="10651" y="2061"/>
                    <a:pt x="7341" y="3904"/>
                  </a:cubicBezTo>
                  <a:cubicBezTo>
                    <a:pt x="4010" y="5747"/>
                    <a:pt x="933" y="8663"/>
                    <a:pt x="445" y="11210"/>
                  </a:cubicBezTo>
                  <a:cubicBezTo>
                    <a:pt x="148" y="13640"/>
                    <a:pt x="1315" y="16924"/>
                    <a:pt x="4434" y="19086"/>
                  </a:cubicBezTo>
                  <a:lnTo>
                    <a:pt x="0" y="20443"/>
                  </a:lnTo>
                  <a:close/>
                </a:path>
              </a:pathLst>
            </a:custGeom>
            <a:gradFill rotWithShape="1">
              <a:gsLst>
                <a:gs pos="0">
                  <a:srgbClr val="0000FF">
                    <a:alpha val="100000"/>
                  </a:srgbClr>
                </a:gs>
                <a:gs pos="100000">
                  <a:srgbClr val="4747FF">
                    <a:alpha val="100000"/>
                  </a:srgbClr>
                </a:gs>
              </a:gsLst>
              <a:lin ang="5400000"/>
            </a:gradFill>
            <a:ln w="9525" cmpd="sng">
              <a:noFill/>
              <a:prstDash val="solid"/>
              <a:miter/>
            </a:ln>
          </p:spPr>
        </p:sp>
      </p:grpSp>
      <p:sp>
        <p:nvSpPr>
          <p:cNvPr id="860" name="矩形"/>
          <p:cNvSpPr>
            <a:spLocks/>
          </p:cNvSpPr>
          <p:nvPr/>
        </p:nvSpPr>
        <p:spPr>
          <a:xfrm>
            <a:off x="4644008" y="1484784"/>
            <a:ext cx="4176464" cy="156965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400" b="1">
                <a:solidFill>
                  <a:schemeClr val="tx1"/>
                </a:solidFill>
                <a:latin typeface="微軟正黑體" pitchFamily="34" charset="-120"/>
                <a:ea typeface="微軟正黑體" pitchFamily="34" charset="-120"/>
                <a:cs typeface="新細明體" pitchFamily="18" charset="-120"/>
              </a:rPr>
              <a:t>密集運用</a:t>
            </a:r>
            <a:r>
              <a:rPr lang="zh-TW" altLang="en-US" sz="2400" b="1">
                <a:solidFill>
                  <a:srgbClr val="C00000"/>
                </a:solidFill>
                <a:latin typeface="微軟正黑體" pitchFamily="34" charset="-120"/>
                <a:ea typeface="微軟正黑體" pitchFamily="34" charset="-120"/>
                <a:cs typeface="新細明體" pitchFamily="18" charset="-120"/>
              </a:rPr>
              <a:t>全國性及地方性大眾傳播媒體</a:t>
            </a:r>
            <a:r>
              <a:rPr lang="zh-TW" altLang="en-US" sz="2400" b="1">
                <a:solidFill>
                  <a:schemeClr val="tx1"/>
                </a:solidFill>
                <a:latin typeface="微軟正黑體" pitchFamily="34" charset="-120"/>
                <a:ea typeface="微軟正黑體" pitchFamily="34" charset="-120"/>
                <a:cs typeface="新細明體" pitchFamily="18" charset="-120"/>
              </a:rPr>
              <a:t>，加強向社會各界宣導「珍惜健保醫療資源」觀念及各項健保新制。</a:t>
            </a:r>
            <a:endParaRPr lang="zh-TW" altLang="en-US" sz="2400">
              <a:solidFill>
                <a:schemeClr val="tx1"/>
              </a:solidFill>
              <a:latin typeface="微軟正黑體" pitchFamily="34" charset="-120"/>
              <a:ea typeface="微軟正黑體" pitchFamily="34" charset="-120"/>
              <a:cs typeface="新細明體" pitchFamily="18" charset="-120"/>
            </a:endParaRPr>
          </a:p>
        </p:txBody>
      </p:sp>
      <p:sp>
        <p:nvSpPr>
          <p:cNvPr id="861" name="矩形"/>
          <p:cNvSpPr>
            <a:spLocks/>
          </p:cNvSpPr>
          <p:nvPr/>
        </p:nvSpPr>
        <p:spPr>
          <a:xfrm>
            <a:off x="5004048" y="3284984"/>
            <a:ext cx="1261884" cy="523219"/>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800"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策略一</a:t>
            </a:r>
            <a:endParaRPr lang="zh-TW" altLang="en-US" sz="280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862" name="矩形"/>
          <p:cNvSpPr>
            <a:spLocks/>
          </p:cNvSpPr>
          <p:nvPr/>
        </p:nvSpPr>
        <p:spPr>
          <a:xfrm>
            <a:off x="2051720" y="4005064"/>
            <a:ext cx="1261884" cy="523219"/>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800"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策略二</a:t>
            </a:r>
            <a:endParaRPr lang="zh-TW" altLang="en-US" sz="280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863" name="矩形"/>
          <p:cNvSpPr>
            <a:spLocks/>
          </p:cNvSpPr>
          <p:nvPr/>
        </p:nvSpPr>
        <p:spPr>
          <a:xfrm>
            <a:off x="4716016" y="4869160"/>
            <a:ext cx="1261884" cy="523220"/>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800" b="1">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策略三</a:t>
            </a:r>
            <a:endParaRPr lang="zh-TW" altLang="en-US" sz="280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864" name="矩形"/>
          <p:cNvSpPr>
            <a:spLocks/>
          </p:cNvSpPr>
          <p:nvPr/>
        </p:nvSpPr>
        <p:spPr>
          <a:xfrm>
            <a:off x="251519" y="2132856"/>
            <a:ext cx="3456383" cy="1200328"/>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400" b="1">
                <a:solidFill>
                  <a:schemeClr val="tx1"/>
                </a:solidFill>
                <a:latin typeface="微軟正黑體" pitchFamily="34" charset="-120"/>
                <a:ea typeface="微軟正黑體" pitchFamily="34" charset="-120"/>
                <a:cs typeface="新細明體" pitchFamily="18" charset="-120"/>
              </a:rPr>
              <a:t>結合</a:t>
            </a:r>
            <a:r>
              <a:rPr lang="zh-TW" altLang="en-US" sz="2400" b="1">
                <a:solidFill>
                  <a:srgbClr val="C00000"/>
                </a:solidFill>
                <a:latin typeface="微軟正黑體" pitchFamily="34" charset="-120"/>
                <a:ea typeface="微軟正黑體" pitchFamily="34" charset="-120"/>
                <a:cs typeface="新細明體" pitchFamily="18" charset="-120"/>
              </a:rPr>
              <a:t>中央及地方政府及地方民間團體</a:t>
            </a:r>
            <a:r>
              <a:rPr lang="zh-TW" altLang="en-US" sz="2400" b="1">
                <a:solidFill>
                  <a:schemeClr val="tx1"/>
                </a:solidFill>
                <a:latin typeface="微軟正黑體" pitchFamily="34" charset="-120"/>
                <a:ea typeface="微軟正黑體" pitchFamily="34" charset="-120"/>
                <a:cs typeface="新細明體" pitchFamily="18" charset="-120"/>
              </a:rPr>
              <a:t>（含</a:t>
            </a:r>
            <a:r>
              <a:rPr lang="en-US" altLang="zh-TW" sz="2400" b="1">
                <a:solidFill>
                  <a:schemeClr val="tx1"/>
                </a:solidFill>
                <a:latin typeface="微軟正黑體" pitchFamily="34" charset="-120"/>
                <a:ea typeface="微軟正黑體" pitchFamily="34" charset="-120"/>
                <a:cs typeface="新細明體" pitchFamily="18" charset="-120"/>
              </a:rPr>
              <a:t>NGO</a:t>
            </a:r>
            <a:r>
              <a:rPr lang="zh-TW" altLang="en-US" sz="2400" b="1">
                <a:solidFill>
                  <a:schemeClr val="tx1"/>
                </a:solidFill>
                <a:latin typeface="微軟正黑體" pitchFamily="34" charset="-120"/>
                <a:ea typeface="微軟正黑體" pitchFamily="34" charset="-120"/>
                <a:cs typeface="新細明體" pitchFamily="18" charset="-120"/>
              </a:rPr>
              <a:t>）資源，共同宣導。</a:t>
            </a:r>
            <a:endParaRPr lang="zh-TW" altLang="en-US" sz="2400">
              <a:solidFill>
                <a:schemeClr val="tx1"/>
              </a:solidFill>
              <a:latin typeface="微軟正黑體" pitchFamily="34" charset="-120"/>
              <a:ea typeface="微軟正黑體" pitchFamily="34" charset="-120"/>
              <a:cs typeface="新細明體" pitchFamily="18" charset="-120"/>
            </a:endParaRPr>
          </a:p>
        </p:txBody>
      </p:sp>
      <p:sp>
        <p:nvSpPr>
          <p:cNvPr id="865" name="矩形"/>
          <p:cNvSpPr>
            <a:spLocks/>
          </p:cNvSpPr>
          <p:nvPr/>
        </p:nvSpPr>
        <p:spPr>
          <a:xfrm>
            <a:off x="2771800" y="5877272"/>
            <a:ext cx="6032420" cy="461664"/>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2400" b="1">
                <a:solidFill>
                  <a:schemeClr val="tx1"/>
                </a:solidFill>
                <a:latin typeface="微軟正黑體" pitchFamily="34" charset="-120"/>
                <a:ea typeface="微軟正黑體" pitchFamily="34" charset="-120"/>
                <a:cs typeface="新細明體" pitchFamily="18" charset="-120"/>
              </a:rPr>
              <a:t>結合</a:t>
            </a:r>
            <a:r>
              <a:rPr lang="zh-TW" altLang="en-US" sz="2400" b="1">
                <a:solidFill>
                  <a:srgbClr val="C00000"/>
                </a:solidFill>
                <a:latin typeface="微軟正黑體" pitchFamily="34" charset="-120"/>
                <a:ea typeface="微軟正黑體" pitchFamily="34" charset="-120"/>
                <a:cs typeface="新細明體" pitchFamily="18" charset="-120"/>
              </a:rPr>
              <a:t>醫療院所資源</a:t>
            </a:r>
            <a:r>
              <a:rPr lang="zh-TW" altLang="en-US" sz="2400" b="1">
                <a:solidFill>
                  <a:schemeClr val="tx1"/>
                </a:solidFill>
                <a:latin typeface="微軟正黑體" pitchFamily="34" charset="-120"/>
                <a:ea typeface="微軟正黑體" pitchFamily="34" charset="-120"/>
                <a:cs typeface="新細明體" pitchFamily="18" charset="-120"/>
              </a:rPr>
              <a:t>及溝通平台，共同宣導。</a:t>
            </a:r>
            <a:endParaRPr lang="zh-TW" altLang="en-US" sz="2400">
              <a:solidFill>
                <a:schemeClr val="tx1"/>
              </a:solidFill>
              <a:latin typeface="微軟正黑體" pitchFamily="34" charset="-120"/>
              <a:ea typeface="微軟正黑體" pitchFamily="34" charset="-120"/>
              <a:cs typeface="新細明體" pitchFamily="18" charset="-120"/>
            </a:endParaRPr>
          </a:p>
        </p:txBody>
      </p:sp>
      <p:sp>
        <p:nvSpPr>
          <p:cNvPr id="866" name="文字方塊"/>
          <p:cNvSpPr>
            <a:spLocks noGrp="1"/>
          </p:cNvSpPr>
          <p:nvPr>
            <p:ph type="sldNum" idx="4294967295"/>
          </p:nvPr>
        </p:nvSpPr>
        <p:spPr>
          <a:xfrm>
            <a:off x="6804248" y="6381328"/>
            <a:ext cx="2133600" cy="320674"/>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en-US" altLang="zh-TW"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51</a:t>
            </a:fld>
            <a:endParaRPr lang="en-US" altLang="zh-TW"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0875805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文字方塊"/>
          <p:cNvSpPr>
            <a:spLocks noGrp="1"/>
          </p:cNvSpPr>
          <p:nvPr>
            <p:ph type="title" idx="4294967295"/>
          </p:nvPr>
        </p:nvSpPr>
        <p:spPr>
          <a:xfrm>
            <a:off x="1331550" y="260560"/>
            <a:ext cx="6131023"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出版品</a:t>
            </a:r>
          </a:p>
        </p:txBody>
      </p:sp>
      <p:pic>
        <p:nvPicPr>
          <p:cNvPr id="868" name="圖片" descr="C:\Documents and Settings\a110413.NHIH\Local Settings\Temporary Internet Files\Content.Word\雙月刊(全).jpg"/>
          <p:cNvPicPr>
            <a:picLocks/>
          </p:cNvPicPr>
          <p:nvPr/>
        </p:nvPicPr>
        <p:blipFill>
          <a:blip r:embed="rId3" cstate="print">
            <a:lum/>
          </a:blip>
          <a:stretch>
            <a:fillRect/>
          </a:stretch>
        </p:blipFill>
        <p:spPr>
          <a:xfrm>
            <a:off x="5220072" y="1844824"/>
            <a:ext cx="3466728" cy="1944216"/>
          </a:xfrm>
          <a:prstGeom prst="rect">
            <a:avLst/>
          </a:prstGeom>
          <a:noFill/>
          <a:ln w="9525" cmpd="sng">
            <a:noFill/>
            <a:prstDash val="solid"/>
            <a:miter/>
          </a:ln>
        </p:spPr>
      </p:pic>
      <p:sp>
        <p:nvSpPr>
          <p:cNvPr id="869" name="矩形"/>
          <p:cNvSpPr>
            <a:spLocks/>
          </p:cNvSpPr>
          <p:nvPr/>
        </p:nvSpPr>
        <p:spPr>
          <a:xfrm>
            <a:off x="5364088" y="1340768"/>
            <a:ext cx="3133512" cy="553998"/>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30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健保雙月刊</a:t>
            </a:r>
            <a:endParaRPr lang="zh-TW" altLang="en-US" sz="30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pic>
        <p:nvPicPr>
          <p:cNvPr id="870" name="圖片" descr="I:\1030109_權益手冊.jpg"/>
          <p:cNvPicPr>
            <a:picLocks/>
          </p:cNvPicPr>
          <p:nvPr/>
        </p:nvPicPr>
        <p:blipFill>
          <a:blip r:embed="rId4" cstate="print">
            <a:lum/>
          </a:blip>
          <a:stretch>
            <a:fillRect/>
          </a:stretch>
        </p:blipFill>
        <p:spPr>
          <a:xfrm>
            <a:off x="5436095" y="4365104"/>
            <a:ext cx="3096344" cy="2492895"/>
          </a:xfrm>
          <a:prstGeom prst="rect">
            <a:avLst/>
          </a:prstGeom>
          <a:noFill/>
          <a:ln w="9525" cmpd="sng">
            <a:noFill/>
            <a:prstDash val="solid"/>
            <a:miter/>
          </a:ln>
        </p:spPr>
      </p:pic>
      <p:sp>
        <p:nvSpPr>
          <p:cNvPr id="871" name="矩形"/>
          <p:cNvSpPr>
            <a:spLocks/>
          </p:cNvSpPr>
          <p:nvPr/>
        </p:nvSpPr>
        <p:spPr>
          <a:xfrm>
            <a:off x="5076056" y="3789040"/>
            <a:ext cx="3600399" cy="52321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en-US" altLang="zh-TW" sz="28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6</a:t>
            </a:r>
            <a:r>
              <a:rPr lang="zh-TW" altLang="en-US" sz="28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種語言民眾權益手冊</a:t>
            </a:r>
            <a:endParaRPr lang="zh-TW" altLang="en-US" sz="28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pic>
        <p:nvPicPr>
          <p:cNvPr id="872" name="圖片" descr="D:\04Z-宣導類_宣導活動類\10-衛生福利大樓特展\1030108_專書1.jpg"/>
          <p:cNvPicPr>
            <a:picLocks/>
          </p:cNvPicPr>
          <p:nvPr/>
        </p:nvPicPr>
        <p:blipFill>
          <a:blip r:embed="rId5" cstate="print">
            <a:lum/>
          </a:blip>
          <a:stretch>
            <a:fillRect/>
          </a:stretch>
        </p:blipFill>
        <p:spPr>
          <a:xfrm>
            <a:off x="0" y="4509120"/>
            <a:ext cx="5184576" cy="2204864"/>
          </a:xfrm>
          <a:prstGeom prst="rect">
            <a:avLst/>
          </a:prstGeom>
          <a:noFill/>
          <a:ln w="9525" cmpd="sng">
            <a:noFill/>
            <a:prstDash val="solid"/>
            <a:miter/>
          </a:ln>
        </p:spPr>
      </p:pic>
      <p:sp>
        <p:nvSpPr>
          <p:cNvPr id="873" name="矩形"/>
          <p:cNvSpPr>
            <a:spLocks/>
          </p:cNvSpPr>
          <p:nvPr/>
        </p:nvSpPr>
        <p:spPr>
          <a:xfrm>
            <a:off x="323528" y="4077072"/>
            <a:ext cx="4032447" cy="55399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30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全民健保施政紀實</a:t>
            </a:r>
            <a:endParaRPr lang="zh-TW" altLang="en-US" sz="30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pic>
        <p:nvPicPr>
          <p:cNvPr id="874" name="圖片" descr="D:\04Z-宣導類_宣導活動類\10-衛生福利大樓特展\1030108_專書2.jpg"/>
          <p:cNvPicPr>
            <a:picLocks/>
          </p:cNvPicPr>
          <p:nvPr/>
        </p:nvPicPr>
        <p:blipFill>
          <a:blip r:embed="rId6" cstate="print">
            <a:lum/>
          </a:blip>
          <a:stretch>
            <a:fillRect/>
          </a:stretch>
        </p:blipFill>
        <p:spPr>
          <a:xfrm>
            <a:off x="0" y="1772816"/>
            <a:ext cx="5148064" cy="2232248"/>
          </a:xfrm>
          <a:prstGeom prst="rect">
            <a:avLst/>
          </a:prstGeom>
          <a:noFill/>
          <a:ln w="9525" cmpd="sng">
            <a:noFill/>
            <a:prstDash val="solid"/>
            <a:miter/>
          </a:ln>
        </p:spPr>
      </p:pic>
      <p:sp>
        <p:nvSpPr>
          <p:cNvPr id="875" name="矩形"/>
          <p:cNvSpPr>
            <a:spLocks/>
          </p:cNvSpPr>
          <p:nvPr/>
        </p:nvSpPr>
        <p:spPr>
          <a:xfrm>
            <a:off x="251519" y="1268759"/>
            <a:ext cx="4896544" cy="52321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28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全民健保感人故事書、漫畫書</a:t>
            </a:r>
            <a:endParaRPr lang="zh-TW" altLang="en-US" sz="28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Tree>
    <p:extLst>
      <p:ext uri="{BB962C8B-B14F-4D97-AF65-F5344CB8AC3E}">
        <p14:creationId xmlns:p14="http://schemas.microsoft.com/office/powerpoint/2010/main" val="11435451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文字方塊"/>
          <p:cNvSpPr>
            <a:spLocks noGrp="1"/>
          </p:cNvSpPr>
          <p:nvPr>
            <p:ph type="title" idx="4294967295"/>
          </p:nvPr>
        </p:nvSpPr>
        <p:spPr>
          <a:xfrm>
            <a:off x="1691600" y="188550"/>
            <a:ext cx="6635080"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文宣內容</a:t>
            </a:r>
          </a:p>
        </p:txBody>
      </p:sp>
      <p:pic>
        <p:nvPicPr>
          <p:cNvPr id="880" name="圖片" descr="就診攜帶IC卡(無100.jpg"/>
          <p:cNvPicPr>
            <a:picLocks noChangeAspect="1"/>
          </p:cNvPicPr>
          <p:nvPr/>
        </p:nvPicPr>
        <p:blipFill>
          <a:blip r:embed="rId3" cstate="print">
            <a:lum/>
          </a:blip>
          <a:stretch>
            <a:fillRect/>
          </a:stretch>
        </p:blipFill>
        <p:spPr>
          <a:xfrm>
            <a:off x="179512" y="4797152"/>
            <a:ext cx="1080120" cy="1527847"/>
          </a:xfrm>
          <a:prstGeom prst="rect">
            <a:avLst/>
          </a:prstGeom>
          <a:noFill/>
          <a:ln w="9525" cmpd="sng">
            <a:noFill/>
            <a:prstDash val="solid"/>
            <a:miter/>
          </a:ln>
        </p:spPr>
      </p:pic>
      <p:pic>
        <p:nvPicPr>
          <p:cNvPr id="881" name="圖片" descr="'111129-二代健保摺頁-正面低檔示意.jpg"/>
          <p:cNvPicPr>
            <a:picLocks noChangeAspect="1"/>
          </p:cNvPicPr>
          <p:nvPr/>
        </p:nvPicPr>
        <p:blipFill>
          <a:blip r:embed="rId4" cstate="print">
            <a:lum/>
          </a:blip>
          <a:stretch>
            <a:fillRect/>
          </a:stretch>
        </p:blipFill>
        <p:spPr>
          <a:xfrm>
            <a:off x="3923927" y="3501008"/>
            <a:ext cx="1896316" cy="1344387"/>
          </a:xfrm>
          <a:prstGeom prst="rect">
            <a:avLst/>
          </a:prstGeom>
          <a:noFill/>
          <a:ln w="9525" cmpd="sng">
            <a:noFill/>
            <a:prstDash val="solid"/>
            <a:miter/>
          </a:ln>
        </p:spPr>
      </p:pic>
      <p:sp>
        <p:nvSpPr>
          <p:cNvPr id="882" name="矩形"/>
          <p:cNvSpPr>
            <a:spLocks/>
          </p:cNvSpPr>
          <p:nvPr/>
        </p:nvSpPr>
        <p:spPr>
          <a:xfrm>
            <a:off x="1619672" y="1268759"/>
            <a:ext cx="2845480" cy="769441"/>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44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宣導影帶</a:t>
            </a:r>
          </a:p>
        </p:txBody>
      </p:sp>
      <p:sp>
        <p:nvSpPr>
          <p:cNvPr id="883" name="矩形"/>
          <p:cNvSpPr>
            <a:spLocks/>
          </p:cNvSpPr>
          <p:nvPr/>
        </p:nvSpPr>
        <p:spPr>
          <a:xfrm>
            <a:off x="1763688" y="1988840"/>
            <a:ext cx="7056784" cy="146193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268224" indent="-268224" algn="l">
              <a:lnSpc>
                <a:spcPct val="100000"/>
              </a:lnSpc>
              <a:spcBef>
                <a:spcPts val="0"/>
              </a:spcBef>
              <a:spcAft>
                <a:spcPts val="0"/>
              </a:spcAft>
              <a:buFont typeface="Wingdings" pitchFamily="2" charset="2"/>
              <a:buChar char="ü"/>
            </a:pPr>
            <a:r>
              <a:rPr lang="zh-TW" altLang="en-US" sz="2200" b="1">
                <a:solidFill>
                  <a:schemeClr val="tx1"/>
                </a:solidFill>
                <a:latin typeface="微軟正黑體" pitchFamily="34" charset="-120"/>
                <a:ea typeface="微軟正黑體" pitchFamily="34" charset="-120"/>
                <a:cs typeface="新細明體" pitchFamily="18" charset="-120"/>
              </a:rPr>
              <a:t>製作「</a:t>
            </a:r>
            <a:r>
              <a:rPr lang="en-US" altLang="zh-TW" sz="2200" b="1">
                <a:solidFill>
                  <a:schemeClr val="tx1"/>
                </a:solidFill>
                <a:latin typeface="微軟正黑體" pitchFamily="34" charset="-120"/>
                <a:ea typeface="微軟正黑體" pitchFamily="34" charset="-120"/>
                <a:cs typeface="新細明體" pitchFamily="18" charset="-120"/>
              </a:rPr>
              <a:t>2013~2014</a:t>
            </a:r>
            <a:r>
              <a:rPr lang="zh-TW" altLang="en-US" sz="2200" b="1">
                <a:solidFill>
                  <a:schemeClr val="tx1"/>
                </a:solidFill>
                <a:latin typeface="微軟正黑體" pitchFamily="34" charset="-120"/>
                <a:ea typeface="微軟正黑體" pitchFamily="34" charset="-120"/>
                <a:cs typeface="新細明體" pitchFamily="18" charset="-120"/>
              </a:rPr>
              <a:t>健保．臺灣」簡介影片</a:t>
            </a:r>
            <a:endParaRPr lang="en-US" altLang="zh-TW" sz="2200" b="1">
              <a:solidFill>
                <a:schemeClr val="tx1"/>
              </a:solidFill>
              <a:latin typeface="微軟正黑體" pitchFamily="34" charset="-120"/>
              <a:ea typeface="微軟正黑體" pitchFamily="34" charset="-120"/>
              <a:cs typeface="新細明體" pitchFamily="18" charset="-120"/>
            </a:endParaRPr>
          </a:p>
          <a:p>
            <a:pPr marL="268224" indent="-268224" algn="l">
              <a:lnSpc>
                <a:spcPct val="100000"/>
              </a:lnSpc>
              <a:spcBef>
                <a:spcPts val="0"/>
              </a:spcBef>
              <a:spcAft>
                <a:spcPts val="600"/>
              </a:spcAft>
              <a:buNone/>
            </a:pPr>
            <a:r>
              <a:rPr lang="zh-TW" altLang="en-US" sz="1800" b="1">
                <a:solidFill>
                  <a:schemeClr val="tx1"/>
                </a:solidFill>
                <a:latin typeface="微軟正黑體" pitchFamily="34" charset="-120"/>
                <a:ea typeface="微軟正黑體" pitchFamily="34" charset="-120"/>
                <a:cs typeface="新細明體" pitchFamily="18" charset="-120"/>
              </a:rPr>
              <a:t>    （</a:t>
            </a:r>
            <a:r>
              <a:rPr lang="zh-TW" altLang="en-US" sz="1800" b="1">
                <a:solidFill>
                  <a:srgbClr val="C00000"/>
                </a:solidFill>
                <a:latin typeface="Arial" pitchFamily="34" charset="0"/>
                <a:ea typeface="新細明體" pitchFamily="18" charset="-120"/>
                <a:cs typeface="新細明體" pitchFamily="18" charset="-120"/>
              </a:rPr>
              <a:t>中文、英文、日文、韓文、法文、德文、西班牙文</a:t>
            </a:r>
            <a:r>
              <a:rPr lang="en-US" altLang="zh-TW" sz="1800" b="1">
                <a:solidFill>
                  <a:srgbClr val="C00000"/>
                </a:solidFill>
                <a:latin typeface="Arial" pitchFamily="34" charset="0"/>
                <a:ea typeface="新細明體" pitchFamily="18" charset="-120"/>
                <a:cs typeface="新細明體" pitchFamily="18" charset="-120"/>
              </a:rPr>
              <a:t>7 </a:t>
            </a:r>
            <a:r>
              <a:rPr lang="zh-TW" altLang="en-US" sz="1800" b="1">
                <a:solidFill>
                  <a:srgbClr val="C00000"/>
                </a:solidFill>
                <a:latin typeface="Arial" pitchFamily="34" charset="0"/>
                <a:ea typeface="新細明體" pitchFamily="18" charset="-120"/>
                <a:cs typeface="新細明體" pitchFamily="18" charset="-120"/>
              </a:rPr>
              <a:t>種版本</a:t>
            </a:r>
            <a:r>
              <a:rPr lang="zh-TW" altLang="en-US" sz="1800" b="1">
                <a:solidFill>
                  <a:schemeClr val="tx1"/>
                </a:solidFill>
                <a:latin typeface="Arial" pitchFamily="34" charset="0"/>
                <a:ea typeface="新細明體" pitchFamily="18" charset="-120"/>
                <a:cs typeface="新細明體" pitchFamily="18" charset="-120"/>
              </a:rPr>
              <a:t>）</a:t>
            </a:r>
            <a:endParaRPr lang="zh-TW" altLang="en-US" sz="1800" b="1">
              <a:solidFill>
                <a:schemeClr val="tx1"/>
              </a:solidFill>
              <a:latin typeface="微軟正黑體" pitchFamily="34" charset="-120"/>
              <a:ea typeface="微軟正黑體" pitchFamily="34" charset="-120"/>
              <a:cs typeface="新細明體" pitchFamily="18" charset="-120"/>
            </a:endParaRPr>
          </a:p>
          <a:p>
            <a:pPr marL="172974" indent="-172974" algn="l">
              <a:lnSpc>
                <a:spcPct val="100000"/>
              </a:lnSpc>
              <a:spcBef>
                <a:spcPts val="0"/>
              </a:spcBef>
              <a:spcAft>
                <a:spcPts val="0"/>
              </a:spcAft>
              <a:buFont typeface="Wingdings" pitchFamily="2" charset="2"/>
              <a:buChar char="ü"/>
            </a:pPr>
            <a:r>
              <a:rPr lang="zh-TW" altLang="en-US" sz="2200" b="1">
                <a:solidFill>
                  <a:schemeClr val="tx1"/>
                </a:solidFill>
                <a:latin typeface="微軟正黑體" pitchFamily="34" charset="-120"/>
                <a:ea typeface="微軟正黑體" pitchFamily="34" charset="-120"/>
                <a:cs typeface="新細明體" pitchFamily="18" charset="-120"/>
              </a:rPr>
              <a:t>製作「愛惜健保</a:t>
            </a:r>
            <a:r>
              <a:rPr lang="en-US" altLang="zh-TW" sz="2200" b="1">
                <a:solidFill>
                  <a:schemeClr val="tx1"/>
                </a:solidFill>
                <a:latin typeface="微軟正黑體" pitchFamily="34" charset="-120"/>
                <a:ea typeface="微軟正黑體" pitchFamily="34" charset="-120"/>
                <a:cs typeface="新細明體" pitchFamily="18" charset="-120"/>
              </a:rPr>
              <a:t>‧</a:t>
            </a:r>
            <a:r>
              <a:rPr lang="zh-TW" altLang="en-US" sz="2200" b="1">
                <a:solidFill>
                  <a:schemeClr val="tx1"/>
                </a:solidFill>
                <a:latin typeface="微軟正黑體" pitchFamily="34" charset="-120"/>
                <a:ea typeface="微軟正黑體" pitchFamily="34" charset="-120"/>
                <a:cs typeface="新細明體" pitchFamily="18" charset="-120"/>
              </a:rPr>
              <a:t>你我把關」之「正確就醫」宣導影片</a:t>
            </a:r>
          </a:p>
          <a:p>
            <a:pPr marL="172974" indent="-172974" algn="l">
              <a:lnSpc>
                <a:spcPct val="100000"/>
              </a:lnSpc>
              <a:spcBef>
                <a:spcPts val="0"/>
              </a:spcBef>
              <a:spcAft>
                <a:spcPts val="0"/>
              </a:spcAft>
              <a:buFont typeface="Wingdings" pitchFamily="2" charset="2"/>
              <a:buChar char="ü"/>
            </a:pPr>
            <a:r>
              <a:rPr lang="zh-TW" altLang="en-US" sz="2200" b="1">
                <a:solidFill>
                  <a:schemeClr val="tx1"/>
                </a:solidFill>
                <a:latin typeface="微軟正黑體" pitchFamily="34" charset="-120"/>
                <a:ea typeface="微軟正黑體" pitchFamily="34" charset="-120"/>
                <a:cs typeface="新細明體" pitchFamily="18" charset="-120"/>
              </a:rPr>
              <a:t>製作「愛惜健保</a:t>
            </a:r>
            <a:r>
              <a:rPr lang="en-US" altLang="zh-TW" sz="2200" b="1">
                <a:solidFill>
                  <a:schemeClr val="tx1"/>
                </a:solidFill>
                <a:latin typeface="微軟正黑體" pitchFamily="34" charset="-120"/>
                <a:ea typeface="微軟正黑體" pitchFamily="34" charset="-120"/>
                <a:cs typeface="新細明體" pitchFamily="18" charset="-120"/>
              </a:rPr>
              <a:t>‧</a:t>
            </a:r>
            <a:r>
              <a:rPr lang="zh-TW" altLang="en-US" sz="2200" b="1">
                <a:solidFill>
                  <a:schemeClr val="tx1"/>
                </a:solidFill>
                <a:latin typeface="微軟正黑體" pitchFamily="34" charset="-120"/>
                <a:ea typeface="微軟正黑體" pitchFamily="34" charset="-120"/>
                <a:cs typeface="新細明體" pitchFamily="18" charset="-120"/>
              </a:rPr>
              <a:t>你我把關」之「正確用藥」宣導影片</a:t>
            </a:r>
          </a:p>
        </p:txBody>
      </p:sp>
      <p:sp>
        <p:nvSpPr>
          <p:cNvPr id="884" name="矩形"/>
          <p:cNvSpPr>
            <a:spLocks/>
          </p:cNvSpPr>
          <p:nvPr/>
        </p:nvSpPr>
        <p:spPr>
          <a:xfrm>
            <a:off x="179512" y="3861048"/>
            <a:ext cx="2845479" cy="769441"/>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44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平面廣告</a:t>
            </a:r>
            <a:endParaRPr lang="zh-TW" altLang="en-US" sz="44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885" name="矩形"/>
          <p:cNvSpPr>
            <a:spLocks/>
          </p:cNvSpPr>
          <p:nvPr/>
        </p:nvSpPr>
        <p:spPr>
          <a:xfrm>
            <a:off x="1115616" y="4869160"/>
            <a:ext cx="4752527" cy="156965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ct val="100000"/>
              </a:lnSpc>
              <a:spcBef>
                <a:spcPts val="0"/>
              </a:spcBef>
              <a:spcAft>
                <a:spcPts val="0"/>
              </a:spcAft>
              <a:buFont typeface="Wingdings" pitchFamily="2" charset="2"/>
              <a:buChar char="ü"/>
            </a:pPr>
            <a:r>
              <a:rPr lang="zh-TW" altLang="en-US" sz="2400" b="1">
                <a:solidFill>
                  <a:schemeClr val="tx1"/>
                </a:solidFill>
                <a:latin typeface="微軟正黑體" pitchFamily="34" charset="-120"/>
                <a:ea typeface="微軟正黑體" pitchFamily="34" charset="-120"/>
                <a:cs typeface="新細明體" pitchFamily="18" charset="-120"/>
              </a:rPr>
              <a:t>「正確就醫」平面廣告設計</a:t>
            </a:r>
            <a:r>
              <a:rPr lang="en-US" altLang="zh-TW" sz="2400" b="1">
                <a:solidFill>
                  <a:schemeClr val="tx1"/>
                </a:solidFill>
                <a:latin typeface="微軟正黑體" pitchFamily="34" charset="-120"/>
                <a:ea typeface="微軟正黑體" pitchFamily="34" charset="-120"/>
                <a:cs typeface="新細明體" pitchFamily="18" charset="-120"/>
              </a:rPr>
              <a:t>1</a:t>
            </a:r>
            <a:r>
              <a:rPr lang="zh-TW" altLang="en-US" sz="2400" b="1">
                <a:solidFill>
                  <a:schemeClr val="tx1"/>
                </a:solidFill>
                <a:latin typeface="微軟正黑體" pitchFamily="34" charset="-120"/>
                <a:ea typeface="微軟正黑體" pitchFamily="34" charset="-120"/>
                <a:cs typeface="新細明體" pitchFamily="18" charset="-120"/>
              </a:rPr>
              <a:t>款</a:t>
            </a:r>
          </a:p>
          <a:p>
            <a:pPr marL="0" indent="0" algn="l">
              <a:lnSpc>
                <a:spcPct val="100000"/>
              </a:lnSpc>
              <a:spcBef>
                <a:spcPts val="0"/>
              </a:spcBef>
              <a:spcAft>
                <a:spcPts val="0"/>
              </a:spcAft>
              <a:buFont typeface="Wingdings" pitchFamily="2" charset="2"/>
              <a:buChar char="ü"/>
            </a:pPr>
            <a:r>
              <a:rPr lang="zh-TW" altLang="en-US" sz="2400" b="1">
                <a:solidFill>
                  <a:schemeClr val="tx1"/>
                </a:solidFill>
                <a:latin typeface="微軟正黑體" pitchFamily="34" charset="-120"/>
                <a:ea typeface="微軟正黑體" pitchFamily="34" charset="-120"/>
                <a:cs typeface="新細明體" pitchFamily="18" charset="-120"/>
              </a:rPr>
              <a:t>「正確用藥」平面廣告設計</a:t>
            </a:r>
            <a:r>
              <a:rPr lang="en-US" altLang="zh-TW" sz="2400" b="1">
                <a:solidFill>
                  <a:schemeClr val="tx1"/>
                </a:solidFill>
                <a:latin typeface="微軟正黑體" pitchFamily="34" charset="-120"/>
                <a:ea typeface="微軟正黑體" pitchFamily="34" charset="-120"/>
                <a:cs typeface="新細明體" pitchFamily="18" charset="-120"/>
              </a:rPr>
              <a:t>1</a:t>
            </a:r>
            <a:r>
              <a:rPr lang="zh-TW" altLang="en-US" sz="2400" b="1">
                <a:solidFill>
                  <a:schemeClr val="tx1"/>
                </a:solidFill>
                <a:latin typeface="微軟正黑體" pitchFamily="34" charset="-120"/>
                <a:ea typeface="微軟正黑體" pitchFamily="34" charset="-120"/>
                <a:cs typeface="新細明體" pitchFamily="18" charset="-120"/>
              </a:rPr>
              <a:t>款</a:t>
            </a:r>
          </a:p>
          <a:p>
            <a:pPr marL="268224" indent="-268224" algn="l">
              <a:lnSpc>
                <a:spcPct val="100000"/>
              </a:lnSpc>
              <a:spcBef>
                <a:spcPts val="0"/>
              </a:spcBef>
              <a:spcAft>
                <a:spcPts val="0"/>
              </a:spcAft>
              <a:buFont typeface="Wingdings" pitchFamily="2" charset="2"/>
              <a:buChar char="ü"/>
            </a:pPr>
            <a:r>
              <a:rPr lang="zh-TW" altLang="en-US" sz="2400" b="1">
                <a:solidFill>
                  <a:schemeClr val="tx1"/>
                </a:solidFill>
                <a:latin typeface="微軟正黑體" pitchFamily="34" charset="-120"/>
                <a:ea typeface="微軟正黑體" pitchFamily="34" charset="-120"/>
                <a:cs typeface="新細明體" pitchFamily="18" charset="-120"/>
              </a:rPr>
              <a:t>「正確使用急診醫療」平面廣告</a:t>
            </a:r>
            <a:endParaRPr lang="en-US" altLang="zh-TW" sz="2400" b="1">
              <a:solidFill>
                <a:schemeClr val="tx1"/>
              </a:solidFill>
              <a:latin typeface="微軟正黑體" pitchFamily="34" charset="-120"/>
              <a:ea typeface="微軟正黑體" pitchFamily="34" charset="-120"/>
              <a:cs typeface="新細明體" pitchFamily="18" charset="-120"/>
            </a:endParaRPr>
          </a:p>
          <a:p>
            <a:pPr marL="268224" indent="-268224" algn="l">
              <a:lnSpc>
                <a:spcPct val="100000"/>
              </a:lnSpc>
              <a:spcBef>
                <a:spcPts val="0"/>
              </a:spcBef>
              <a:spcAft>
                <a:spcPts val="0"/>
              </a:spcAft>
              <a:buNone/>
            </a:pPr>
            <a:r>
              <a:rPr lang="zh-TW" altLang="en-US" sz="2400" b="1">
                <a:solidFill>
                  <a:schemeClr val="tx1"/>
                </a:solidFill>
                <a:latin typeface="微軟正黑體" pitchFamily="34" charset="-120"/>
                <a:ea typeface="微軟正黑體" pitchFamily="34" charset="-120"/>
                <a:cs typeface="新細明體" pitchFamily="18" charset="-120"/>
              </a:rPr>
              <a:t>        設計</a:t>
            </a:r>
            <a:r>
              <a:rPr lang="en-US" altLang="zh-TW" sz="2400" b="1">
                <a:solidFill>
                  <a:schemeClr val="tx1"/>
                </a:solidFill>
                <a:latin typeface="微軟正黑體" pitchFamily="34" charset="-120"/>
                <a:ea typeface="微軟正黑體" pitchFamily="34" charset="-120"/>
                <a:cs typeface="新細明體" pitchFamily="18" charset="-120"/>
              </a:rPr>
              <a:t>1</a:t>
            </a:r>
            <a:r>
              <a:rPr lang="zh-TW" altLang="en-US" sz="2400" b="1">
                <a:solidFill>
                  <a:schemeClr val="tx1"/>
                </a:solidFill>
                <a:latin typeface="微軟正黑體" pitchFamily="34" charset="-120"/>
                <a:ea typeface="微軟正黑體" pitchFamily="34" charset="-120"/>
                <a:cs typeface="新細明體" pitchFamily="18" charset="-120"/>
              </a:rPr>
              <a:t>款</a:t>
            </a:r>
          </a:p>
        </p:txBody>
      </p:sp>
      <p:sp>
        <p:nvSpPr>
          <p:cNvPr id="886" name="矩形"/>
          <p:cNvSpPr>
            <a:spLocks/>
          </p:cNvSpPr>
          <p:nvPr/>
        </p:nvSpPr>
        <p:spPr>
          <a:xfrm>
            <a:off x="6119664" y="4221088"/>
            <a:ext cx="3024336" cy="1200328"/>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268224" indent="-268224" algn="l">
              <a:lnSpc>
                <a:spcPct val="100000"/>
              </a:lnSpc>
              <a:spcBef>
                <a:spcPts val="0"/>
              </a:spcBef>
              <a:spcAft>
                <a:spcPts val="0"/>
              </a:spcAft>
              <a:buFont typeface="Wingdings" pitchFamily="2" charset="2"/>
              <a:buChar char="ü"/>
            </a:pPr>
            <a:r>
              <a:rPr lang="zh-TW" altLang="en-US" sz="2400" b="1">
                <a:solidFill>
                  <a:schemeClr val="tx1"/>
                </a:solidFill>
                <a:latin typeface="微軟正黑體" pitchFamily="34" charset="-120"/>
                <a:ea typeface="微軟正黑體" pitchFamily="34" charset="-120"/>
                <a:cs typeface="新細明體" pitchFamily="18" charset="-120"/>
              </a:rPr>
              <a:t>「正確就醫」</a:t>
            </a:r>
          </a:p>
          <a:p>
            <a:pPr marL="268224" indent="-268224" algn="l">
              <a:lnSpc>
                <a:spcPct val="100000"/>
              </a:lnSpc>
              <a:spcBef>
                <a:spcPts val="0"/>
              </a:spcBef>
              <a:spcAft>
                <a:spcPts val="0"/>
              </a:spcAft>
              <a:buFont typeface="Wingdings" pitchFamily="2" charset="2"/>
              <a:buChar char="ü"/>
            </a:pPr>
            <a:r>
              <a:rPr lang="zh-TW" altLang="en-US" sz="2400" b="1">
                <a:solidFill>
                  <a:schemeClr val="tx1"/>
                </a:solidFill>
                <a:latin typeface="微軟正黑體" pitchFamily="34" charset="-120"/>
                <a:ea typeface="微軟正黑體" pitchFamily="34" charset="-120"/>
                <a:cs typeface="新細明體" pitchFamily="18" charset="-120"/>
              </a:rPr>
              <a:t>「正確用藥」</a:t>
            </a:r>
            <a:endParaRPr lang="en-US" altLang="zh-TW" sz="2400" b="1">
              <a:solidFill>
                <a:schemeClr val="tx1"/>
              </a:solidFill>
              <a:latin typeface="微軟正黑體" pitchFamily="34" charset="-120"/>
              <a:ea typeface="微軟正黑體" pitchFamily="34" charset="-120"/>
              <a:cs typeface="新細明體" pitchFamily="18" charset="-120"/>
            </a:endParaRPr>
          </a:p>
          <a:p>
            <a:pPr marL="0" indent="0" algn="l">
              <a:lnSpc>
                <a:spcPct val="100000"/>
              </a:lnSpc>
              <a:spcBef>
                <a:spcPts val="0"/>
              </a:spcBef>
              <a:spcAft>
                <a:spcPts val="0"/>
              </a:spcAft>
              <a:buFont typeface="Wingdings" pitchFamily="2" charset="2"/>
              <a:buChar char="ü"/>
            </a:pPr>
            <a:r>
              <a:rPr lang="zh-TW" altLang="en-US" sz="2400" b="1">
                <a:solidFill>
                  <a:schemeClr val="tx1"/>
                </a:solidFill>
                <a:latin typeface="微軟正黑體" pitchFamily="34" charset="-120"/>
                <a:ea typeface="微軟正黑體" pitchFamily="34" charset="-120"/>
                <a:cs typeface="新細明體" pitchFamily="18" charset="-120"/>
              </a:rPr>
              <a:t>「醫療資訊透明</a:t>
            </a:r>
            <a:endParaRPr lang="en-US" altLang="zh-TW" sz="2400" b="1">
              <a:solidFill>
                <a:schemeClr val="tx1"/>
              </a:solidFill>
              <a:latin typeface="微軟正黑體" pitchFamily="34" charset="-120"/>
              <a:ea typeface="微軟正黑體" pitchFamily="34" charset="-120"/>
              <a:cs typeface="新細明體" pitchFamily="18" charset="-120"/>
            </a:endParaRPr>
          </a:p>
        </p:txBody>
      </p:sp>
      <p:sp>
        <p:nvSpPr>
          <p:cNvPr id="887" name="矩形"/>
          <p:cNvSpPr>
            <a:spLocks/>
          </p:cNvSpPr>
          <p:nvPr/>
        </p:nvSpPr>
        <p:spPr>
          <a:xfrm>
            <a:off x="6300192" y="3501008"/>
            <a:ext cx="1872207" cy="769441"/>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100000"/>
              </a:lnSpc>
              <a:spcBef>
                <a:spcPts val="0"/>
              </a:spcBef>
              <a:spcAft>
                <a:spcPts val="0"/>
              </a:spcAft>
              <a:buNone/>
            </a:pPr>
            <a:r>
              <a:rPr lang="zh-TW" altLang="en-US" sz="4400" b="1">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摺頁</a:t>
            </a:r>
            <a:endParaRPr lang="zh-TW" altLang="en-US" sz="4400" b="1" cap="none" spc="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888" name="文字方塊"/>
          <p:cNvSpPr>
            <a:spLocks noGrp="1"/>
          </p:cNvSpPr>
          <p:nvPr>
            <p:ph type="sldNum" idx="4294967295"/>
          </p:nvPr>
        </p:nvSpPr>
        <p:spPr>
          <a:xfrm>
            <a:off x="6804248" y="6381328"/>
            <a:ext cx="2133600" cy="320674"/>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en-US" altLang="zh-TW"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53</a:t>
            </a:fld>
            <a:endParaRPr lang="en-US" altLang="zh-TW" sz="1200">
              <a:solidFill>
                <a:srgbClr val="898989"/>
              </a:solidFill>
              <a:latin typeface="Calibri" charset="0"/>
              <a:ea typeface="新細明體" pitchFamily="18" charset="-120"/>
              <a:cs typeface="新細明體" pitchFamily="18" charset="-120"/>
            </a:endParaRPr>
          </a:p>
        </p:txBody>
      </p:sp>
      <p:pic>
        <p:nvPicPr>
          <p:cNvPr id="889" name="圖片"/>
          <p:cNvPicPr>
            <a:picLocks noChangeAspect="1"/>
          </p:cNvPicPr>
          <p:nvPr/>
        </p:nvPicPr>
        <p:blipFill>
          <a:blip r:embed="rId5" cstate="print">
            <a:lum/>
          </a:blip>
          <a:stretch>
            <a:fillRect/>
          </a:stretch>
        </p:blipFill>
        <p:spPr>
          <a:xfrm>
            <a:off x="0" y="1556792"/>
            <a:ext cx="1795432" cy="1778819"/>
          </a:xfrm>
          <a:prstGeom prst="rect">
            <a:avLst/>
          </a:prstGeom>
          <a:noFill/>
          <a:ln w="9525" cmpd="sng">
            <a:noFill/>
            <a:prstDash val="solid"/>
            <a:miter/>
          </a:ln>
        </p:spPr>
      </p:pic>
    </p:spTree>
    <p:extLst>
      <p:ext uri="{BB962C8B-B14F-4D97-AF65-F5344CB8AC3E}">
        <p14:creationId xmlns:p14="http://schemas.microsoft.com/office/powerpoint/2010/main" val="33752786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文字方塊"/>
          <p:cNvSpPr>
            <a:spLocks noGrp="1"/>
          </p:cNvSpPr>
          <p:nvPr>
            <p:ph type="title" idx="4294967295"/>
          </p:nvPr>
        </p:nvSpPr>
        <p:spPr>
          <a:xfrm>
            <a:off x="1835696" y="332655"/>
            <a:ext cx="6131023" cy="810344"/>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健保署影音文宣</a:t>
            </a:r>
            <a:r>
              <a:rPr lang="zh-TW" altLang="en-US" sz="4400" b="1" dirty="0" smtClean="0">
                <a:solidFill>
                  <a:srgbClr val="003399"/>
                </a:solidFill>
                <a:latin typeface="微軟正黑體" pitchFamily="34" charset="-120"/>
                <a:ea typeface="微軟正黑體" pitchFamily="34" charset="-120"/>
                <a:cs typeface="Times New Roman" charset="0"/>
              </a:rPr>
              <a:t>網站</a:t>
            </a:r>
            <a:endParaRPr lang="zh-TW" altLang="en-US" sz="1800" dirty="0">
              <a:solidFill>
                <a:schemeClr val="tx1"/>
              </a:solidFill>
              <a:latin typeface="Calibri" charset="0"/>
              <a:ea typeface="新細明體" pitchFamily="18" charset="-120"/>
              <a:cs typeface="Times New Roman" charset="0"/>
            </a:endParaRPr>
          </a:p>
        </p:txBody>
      </p:sp>
      <p:sp>
        <p:nvSpPr>
          <p:cNvPr id="891"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54</a:t>
            </a:fld>
            <a:endParaRPr lang="zh-TW" altLang="en-US" sz="1200">
              <a:solidFill>
                <a:srgbClr val="898989"/>
              </a:solidFill>
              <a:latin typeface="Calibri" charset="0"/>
              <a:ea typeface="新細明體" pitchFamily="18" charset="-120"/>
              <a:cs typeface="新細明體" pitchFamily="18" charset="-120"/>
            </a:endParaRPr>
          </a:p>
        </p:txBody>
      </p:sp>
      <p:sp>
        <p:nvSpPr>
          <p:cNvPr id="892" name="矩形"/>
          <p:cNvSpPr>
            <a:spLocks/>
          </p:cNvSpPr>
          <p:nvPr/>
        </p:nvSpPr>
        <p:spPr>
          <a:xfrm>
            <a:off x="467544" y="1340768"/>
            <a:ext cx="8424936" cy="1015663"/>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l">
              <a:lnSpc>
                <a:spcPct val="100000"/>
              </a:lnSpc>
              <a:spcBef>
                <a:spcPts val="0"/>
              </a:spcBef>
              <a:spcAft>
                <a:spcPts val="0"/>
              </a:spcAft>
              <a:buFont typeface="Wingdings" pitchFamily="2" charset="2"/>
              <a:buChar char="Ø"/>
            </a:pPr>
            <a:r>
              <a:rPr lang="zh-TW" altLang="en-US" sz="3200" b="1">
                <a:solidFill>
                  <a:schemeClr val="tx1"/>
                </a:solidFill>
                <a:latin typeface="微軟正黑體" pitchFamily="34" charset="-120"/>
                <a:ea typeface="微軟正黑體" pitchFamily="34" charset="-120"/>
                <a:cs typeface="Times New Roman" charset="0"/>
              </a:rPr>
              <a:t>健保署全球資訊網 </a:t>
            </a:r>
            <a:r>
              <a:rPr lang="en-US" altLang="zh-TW" sz="3200" b="1">
                <a:solidFill>
                  <a:schemeClr val="tx1"/>
                </a:solidFill>
                <a:latin typeface="微軟正黑體" pitchFamily="34" charset="-120"/>
                <a:ea typeface="微軟正黑體" pitchFamily="34" charset="-120"/>
                <a:cs typeface="Times New Roman" charset="0"/>
              </a:rPr>
              <a:t>http://www.nhi.gov.tw</a:t>
            </a:r>
          </a:p>
          <a:p>
            <a:pPr marL="444500" indent="0" algn="l">
              <a:lnSpc>
                <a:spcPct val="100000"/>
              </a:lnSpc>
              <a:spcBef>
                <a:spcPts val="0"/>
              </a:spcBef>
              <a:spcAft>
                <a:spcPts val="0"/>
              </a:spcAft>
              <a:buNone/>
            </a:pPr>
            <a:endParaRPr lang="zh-TW" altLang="en-US" sz="2800">
              <a:solidFill>
                <a:srgbClr val="7030A0"/>
              </a:solidFill>
              <a:latin typeface="微軟正黑體" pitchFamily="34" charset="-120"/>
              <a:ea typeface="微軟正黑體" pitchFamily="34" charset="-120"/>
              <a:cs typeface="Times New Roman" charset="0"/>
            </a:endParaRPr>
          </a:p>
        </p:txBody>
      </p:sp>
      <p:pic>
        <p:nvPicPr>
          <p:cNvPr id="7" name="圖片 6"/>
          <p:cNvPicPr/>
          <p:nvPr/>
        </p:nvPicPr>
        <p:blipFill>
          <a:blip r:embed="rId3" cstate="print"/>
          <a:srcRect t="3537" r="1726" b="6109"/>
          <a:stretch>
            <a:fillRect/>
          </a:stretch>
        </p:blipFill>
        <p:spPr bwMode="auto">
          <a:xfrm>
            <a:off x="683460" y="1916790"/>
            <a:ext cx="7921100" cy="4536630"/>
          </a:xfrm>
          <a:prstGeom prst="rect">
            <a:avLst/>
          </a:prstGeom>
          <a:noFill/>
          <a:ln w="9525">
            <a:noFill/>
            <a:miter lim="800000"/>
            <a:headEnd/>
            <a:tailEnd/>
          </a:ln>
        </p:spPr>
      </p:pic>
    </p:spTree>
    <p:extLst>
      <p:ext uri="{BB962C8B-B14F-4D97-AF65-F5344CB8AC3E}">
        <p14:creationId xmlns:p14="http://schemas.microsoft.com/office/powerpoint/2010/main" val="393075462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文字方塊"/>
          <p:cNvSpPr>
            <a:spLocks noGrp="1"/>
          </p:cNvSpPr>
          <p:nvPr>
            <p:ph type="title" idx="4294967295"/>
          </p:nvPr>
        </p:nvSpPr>
        <p:spPr>
          <a:xfrm>
            <a:off x="1763610" y="188550"/>
            <a:ext cx="6131023"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ctr">
              <a:lnSpc>
                <a:spcPct val="100000"/>
              </a:lnSpc>
              <a:spcBef>
                <a:spcPts val="0"/>
              </a:spcBef>
              <a:spcAft>
                <a:spcPts val="0"/>
              </a:spcAft>
              <a:buNone/>
            </a:pPr>
            <a:r>
              <a:rPr lang="zh-TW" altLang="en-US" sz="4400" b="1" dirty="0">
                <a:solidFill>
                  <a:srgbClr val="003399"/>
                </a:solidFill>
                <a:latin typeface="微軟正黑體" pitchFamily="34" charset="-120"/>
                <a:ea typeface="微軟正黑體" pitchFamily="34" charset="-120"/>
                <a:cs typeface="Times New Roman" charset="0"/>
              </a:rPr>
              <a:t>全民健保行動</a:t>
            </a:r>
            <a:r>
              <a:rPr lang="en-US" altLang="zh-TW" sz="4400" b="1" dirty="0">
                <a:solidFill>
                  <a:srgbClr val="003399"/>
                </a:solidFill>
                <a:latin typeface="微軟正黑體" pitchFamily="34" charset="-120"/>
                <a:ea typeface="微軟正黑體" pitchFamily="34" charset="-120"/>
                <a:cs typeface="Times New Roman" charset="0"/>
              </a:rPr>
              <a:t>APP</a:t>
            </a:r>
            <a:endParaRPr lang="zh-TW" altLang="en-US" sz="4400" b="1" dirty="0">
              <a:solidFill>
                <a:srgbClr val="003399"/>
              </a:solidFill>
              <a:latin typeface="微軟正黑體" pitchFamily="34" charset="-120"/>
              <a:ea typeface="微軟正黑體" pitchFamily="34" charset="-120"/>
              <a:cs typeface="Times New Roman" charset="0"/>
            </a:endParaRPr>
          </a:p>
        </p:txBody>
      </p:sp>
      <p:sp>
        <p:nvSpPr>
          <p:cNvPr id="900" name="文字方塊"/>
          <p:cNvSpPr>
            <a:spLocks noGrp="1"/>
          </p:cNvSpPr>
          <p:nvPr>
            <p:ph type="body" idx="4294967295"/>
          </p:nvPr>
        </p:nvSpPr>
        <p:spPr>
          <a:xfrm>
            <a:off x="179390" y="2060810"/>
            <a:ext cx="4464496" cy="4525963"/>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l">
              <a:lnSpc>
                <a:spcPct val="100000"/>
              </a:lnSpc>
              <a:spcBef>
                <a:spcPct val="20000"/>
              </a:spcBef>
              <a:spcAft>
                <a:spcPts val="0"/>
              </a:spcAft>
              <a:buFont typeface="Wingdings" pitchFamily="2" charset="2"/>
              <a:buChar char="u"/>
            </a:pPr>
            <a:r>
              <a:rPr lang="zh-TW" altLang="en-US" sz="1800" b="1" dirty="0">
                <a:solidFill>
                  <a:schemeClr val="tx1"/>
                </a:solidFill>
                <a:latin typeface="微軟正黑體" pitchFamily="34" charset="-120"/>
                <a:ea typeface="微軟正黑體" pitchFamily="34" charset="-120"/>
                <a:cs typeface="Times New Roman" charset="0"/>
              </a:rPr>
              <a:t>「全民健保行動快易通」</a:t>
            </a:r>
            <a:r>
              <a:rPr lang="zh-TW" altLang="en-US" sz="1800" dirty="0">
                <a:solidFill>
                  <a:schemeClr val="tx1"/>
                </a:solidFill>
                <a:latin typeface="微軟正黑體" pitchFamily="34" charset="-120"/>
                <a:ea typeface="微軟正黑體" pitchFamily="34" charset="-120"/>
                <a:cs typeface="Times New Roman" charset="0"/>
              </a:rPr>
              <a:t>是健保署開發的一款應用程式，民眾透過本程式就能隨時隨地掌握健保署的各項資訊喔！</a:t>
            </a:r>
            <a:endParaRPr lang="en-US" altLang="zh-TW" sz="1800" dirty="0">
              <a:solidFill>
                <a:schemeClr val="tx1"/>
              </a:solidFill>
              <a:latin typeface="微軟正黑體" pitchFamily="34" charset="-120"/>
              <a:ea typeface="微軟正黑體" pitchFamily="34" charset="-120"/>
              <a:cs typeface="Times New Roman" charset="0"/>
            </a:endParaRPr>
          </a:p>
          <a:p>
            <a:pPr marL="742950" lvl="1" indent="-285750" algn="l">
              <a:lnSpc>
                <a:spcPct val="100000"/>
              </a:lnSpc>
              <a:spcBef>
                <a:spcPct val="20000"/>
              </a:spcBef>
              <a:spcAft>
                <a:spcPts val="0"/>
              </a:spcAft>
              <a:buClr>
                <a:srgbClr val="C00000"/>
              </a:buClr>
              <a:buFont typeface="Wingdings" pitchFamily="2" charset="2"/>
              <a:buChar char="ü"/>
            </a:pPr>
            <a:r>
              <a:rPr lang="zh-TW" altLang="en-US" sz="1800" b="1" dirty="0">
                <a:solidFill>
                  <a:schemeClr val="tx1"/>
                </a:solidFill>
                <a:latin typeface="微軟正黑體" pitchFamily="34" charset="-120"/>
                <a:ea typeface="微軟正黑體" pitchFamily="34" charset="-120"/>
                <a:cs typeface="Times New Roman" charset="0"/>
              </a:rPr>
              <a:t>二代健保補充保費試算</a:t>
            </a:r>
            <a:r>
              <a:rPr lang="zh-TW" altLang="en-US" sz="1800" dirty="0">
                <a:solidFill>
                  <a:schemeClr val="tx1"/>
                </a:solidFill>
                <a:latin typeface="微軟正黑體" pitchFamily="34" charset="-120"/>
                <a:ea typeface="微軟正黑體" pitchFamily="34" charset="-120"/>
                <a:cs typeface="Times New Roman" charset="0"/>
              </a:rPr>
              <a:t>：簡易補充健保費試算。</a:t>
            </a:r>
            <a:endParaRPr lang="en-US" altLang="zh-TW" sz="1800" dirty="0">
              <a:solidFill>
                <a:schemeClr val="tx1"/>
              </a:solidFill>
              <a:latin typeface="微軟正黑體" pitchFamily="34" charset="-120"/>
              <a:ea typeface="微軟正黑體" pitchFamily="34" charset="-120"/>
              <a:cs typeface="Times New Roman" charset="0"/>
            </a:endParaRPr>
          </a:p>
          <a:p>
            <a:pPr marL="742950" lvl="1" indent="-285750" algn="l">
              <a:lnSpc>
                <a:spcPct val="100000"/>
              </a:lnSpc>
              <a:spcBef>
                <a:spcPct val="20000"/>
              </a:spcBef>
              <a:spcAft>
                <a:spcPts val="0"/>
              </a:spcAft>
              <a:buClr>
                <a:srgbClr val="C00000"/>
              </a:buClr>
              <a:buFont typeface="Wingdings" pitchFamily="2" charset="2"/>
              <a:buChar char="ü"/>
            </a:pPr>
            <a:r>
              <a:rPr lang="zh-TW" altLang="en-US" sz="1800" b="1" dirty="0" smtClean="0">
                <a:solidFill>
                  <a:schemeClr val="tx1"/>
                </a:solidFill>
                <a:latin typeface="微軟正黑體" pitchFamily="34" charset="-120"/>
                <a:ea typeface="微軟正黑體" pitchFamily="34" charset="-120"/>
                <a:cs typeface="Times New Roman" charset="0"/>
              </a:rPr>
              <a:t>醫療便利</a:t>
            </a:r>
            <a:r>
              <a:rPr lang="zh-TW" altLang="en-US" sz="1800" b="1" dirty="0">
                <a:solidFill>
                  <a:schemeClr val="tx1"/>
                </a:solidFill>
                <a:latin typeface="微軟正黑體" pitchFamily="34" charset="-120"/>
                <a:ea typeface="微軟正黑體" pitchFamily="34" charset="-120"/>
                <a:cs typeface="Times New Roman" charset="0"/>
              </a:rPr>
              <a:t>搜</a:t>
            </a:r>
            <a:r>
              <a:rPr lang="zh-TW" altLang="en-US" sz="1800" dirty="0">
                <a:solidFill>
                  <a:schemeClr val="tx1"/>
                </a:solidFill>
                <a:latin typeface="微軟正黑體" pitchFamily="34" charset="-120"/>
                <a:ea typeface="微軟正黑體" pitchFamily="34" charset="-120"/>
                <a:cs typeface="Times New Roman" charset="0"/>
              </a:rPr>
              <a:t>：健保醫療項目查詢服務。</a:t>
            </a:r>
            <a:endParaRPr lang="en-US" altLang="zh-TW" sz="1800" dirty="0">
              <a:solidFill>
                <a:schemeClr val="tx1"/>
              </a:solidFill>
              <a:latin typeface="微軟正黑體" pitchFamily="34" charset="-120"/>
              <a:ea typeface="微軟正黑體" pitchFamily="34" charset="-120"/>
              <a:cs typeface="Times New Roman" charset="0"/>
            </a:endParaRPr>
          </a:p>
          <a:p>
            <a:pPr marL="742950" lvl="1" indent="-285750" algn="l">
              <a:lnSpc>
                <a:spcPct val="100000"/>
              </a:lnSpc>
              <a:spcBef>
                <a:spcPct val="20000"/>
              </a:spcBef>
              <a:spcAft>
                <a:spcPts val="0"/>
              </a:spcAft>
              <a:buClr>
                <a:srgbClr val="C00000"/>
              </a:buClr>
              <a:buFont typeface="Wingdings" pitchFamily="2" charset="2"/>
              <a:buChar char="ü"/>
            </a:pPr>
            <a:r>
              <a:rPr lang="zh-TW" altLang="en-US" sz="1800" b="1" dirty="0">
                <a:solidFill>
                  <a:schemeClr val="tx1"/>
                </a:solidFill>
                <a:latin typeface="微軟正黑體" pitchFamily="34" charset="-120"/>
                <a:ea typeface="微軟正黑體" pitchFamily="34" charset="-120"/>
                <a:cs typeface="Times New Roman" charset="0"/>
              </a:rPr>
              <a:t>新聞報馬仔</a:t>
            </a:r>
            <a:r>
              <a:rPr lang="zh-TW" altLang="en-US" sz="1800" dirty="0">
                <a:solidFill>
                  <a:schemeClr val="tx1"/>
                </a:solidFill>
                <a:latin typeface="微軟正黑體" pitchFamily="34" charset="-120"/>
                <a:ea typeface="微軟正黑體" pitchFamily="34" charset="-120"/>
                <a:cs typeface="Times New Roman" charset="0"/>
              </a:rPr>
              <a:t>：健保署各項新聞發佈。</a:t>
            </a:r>
            <a:endParaRPr lang="en-US" altLang="zh-TW" sz="1800" dirty="0">
              <a:solidFill>
                <a:schemeClr val="tx1"/>
              </a:solidFill>
              <a:latin typeface="微軟正黑體" pitchFamily="34" charset="-120"/>
              <a:ea typeface="微軟正黑體" pitchFamily="34" charset="-120"/>
              <a:cs typeface="Times New Roman" charset="0"/>
            </a:endParaRPr>
          </a:p>
          <a:p>
            <a:pPr marL="742950" lvl="1" indent="-285750" algn="l">
              <a:lnSpc>
                <a:spcPct val="100000"/>
              </a:lnSpc>
              <a:spcBef>
                <a:spcPct val="20000"/>
              </a:spcBef>
              <a:spcAft>
                <a:spcPts val="0"/>
              </a:spcAft>
              <a:buClr>
                <a:srgbClr val="C00000"/>
              </a:buClr>
              <a:buFont typeface="Wingdings" pitchFamily="2" charset="2"/>
              <a:buChar char="ü"/>
            </a:pPr>
            <a:r>
              <a:rPr lang="zh-TW" altLang="en-US" sz="1800" b="1" dirty="0">
                <a:solidFill>
                  <a:schemeClr val="tx1"/>
                </a:solidFill>
                <a:latin typeface="微軟正黑體" pitchFamily="34" charset="-120"/>
                <a:ea typeface="微軟正黑體" pitchFamily="34" charset="-120"/>
                <a:cs typeface="Times New Roman" charset="0"/>
              </a:rPr>
              <a:t>服務據點</a:t>
            </a:r>
            <a:r>
              <a:rPr lang="zh-TW" altLang="en-US" sz="1800" dirty="0">
                <a:solidFill>
                  <a:schemeClr val="tx1"/>
                </a:solidFill>
                <a:latin typeface="微軟正黑體" pitchFamily="34" charset="-120"/>
                <a:ea typeface="微軟正黑體" pitchFamily="34" charset="-120"/>
                <a:cs typeface="Times New Roman" charset="0"/>
              </a:rPr>
              <a:t>：健保署各分區聯絡資訊。</a:t>
            </a:r>
            <a:endParaRPr lang="en-US" altLang="zh-TW" sz="1800" dirty="0">
              <a:solidFill>
                <a:schemeClr val="tx1"/>
              </a:solidFill>
              <a:latin typeface="微軟正黑體" pitchFamily="34" charset="-120"/>
              <a:ea typeface="微軟正黑體" pitchFamily="34" charset="-120"/>
              <a:cs typeface="Times New Roman" charset="0"/>
            </a:endParaRPr>
          </a:p>
          <a:p>
            <a:pPr marL="742950" lvl="1" indent="-285750" algn="l">
              <a:lnSpc>
                <a:spcPct val="100000"/>
              </a:lnSpc>
              <a:spcBef>
                <a:spcPct val="20000"/>
              </a:spcBef>
              <a:spcAft>
                <a:spcPts val="0"/>
              </a:spcAft>
              <a:buClr>
                <a:srgbClr val="C00000"/>
              </a:buClr>
              <a:buFont typeface="Wingdings" pitchFamily="2" charset="2"/>
              <a:buChar char="ü"/>
            </a:pPr>
            <a:r>
              <a:rPr lang="zh-TW" altLang="en-US" sz="1800" b="1" dirty="0">
                <a:solidFill>
                  <a:schemeClr val="tx1"/>
                </a:solidFill>
                <a:latin typeface="微軟正黑體" pitchFamily="34" charset="-120"/>
                <a:ea typeface="微軟正黑體" pitchFamily="34" charset="-120"/>
                <a:cs typeface="Times New Roman" charset="0"/>
              </a:rPr>
              <a:t>健康小叮嚀</a:t>
            </a:r>
            <a:r>
              <a:rPr lang="zh-TW" altLang="en-US" sz="1800" dirty="0">
                <a:solidFill>
                  <a:schemeClr val="tx1"/>
                </a:solidFill>
                <a:latin typeface="微軟正黑體" pitchFamily="34" charset="-120"/>
                <a:ea typeface="微軟正黑體" pitchFamily="34" charset="-120"/>
                <a:cs typeface="Times New Roman" charset="0"/>
              </a:rPr>
              <a:t>：生活保健知識。</a:t>
            </a:r>
            <a:endParaRPr lang="en-US" altLang="zh-TW" sz="1800" dirty="0">
              <a:solidFill>
                <a:schemeClr val="tx1"/>
              </a:solidFill>
              <a:latin typeface="微軟正黑體" pitchFamily="34" charset="-120"/>
              <a:ea typeface="微軟正黑體" pitchFamily="34" charset="-120"/>
              <a:cs typeface="Times New Roman" charset="0"/>
            </a:endParaRPr>
          </a:p>
          <a:p>
            <a:pPr marL="742950" lvl="1" indent="-285750" algn="l">
              <a:lnSpc>
                <a:spcPct val="100000"/>
              </a:lnSpc>
              <a:spcBef>
                <a:spcPct val="20000"/>
              </a:spcBef>
              <a:spcAft>
                <a:spcPts val="0"/>
              </a:spcAft>
              <a:buClr>
                <a:srgbClr val="C00000"/>
              </a:buClr>
              <a:buFont typeface="Wingdings" pitchFamily="2" charset="2"/>
              <a:buChar char="ü"/>
            </a:pPr>
            <a:r>
              <a:rPr lang="zh-TW" altLang="en-US" sz="1800" b="1" dirty="0">
                <a:solidFill>
                  <a:schemeClr val="tx1"/>
                </a:solidFill>
                <a:latin typeface="微軟正黑體" pitchFamily="34" charset="-120"/>
                <a:ea typeface="微軟正黑體" pitchFamily="34" charset="-120"/>
                <a:cs typeface="Times New Roman" charset="0"/>
              </a:rPr>
              <a:t>資訊加油站</a:t>
            </a:r>
            <a:r>
              <a:rPr lang="zh-TW" altLang="en-US" sz="1800" dirty="0">
                <a:solidFill>
                  <a:schemeClr val="tx1"/>
                </a:solidFill>
                <a:latin typeface="微軟正黑體" pitchFamily="34" charset="-120"/>
                <a:ea typeface="微軟正黑體" pitchFamily="34" charset="-120"/>
                <a:cs typeface="Times New Roman" charset="0"/>
              </a:rPr>
              <a:t>：健保宣導資訊。</a:t>
            </a:r>
          </a:p>
          <a:p>
            <a:pPr marL="342900" indent="-342900" algn="l">
              <a:lnSpc>
                <a:spcPct val="100000"/>
              </a:lnSpc>
              <a:spcBef>
                <a:spcPct val="20000"/>
              </a:spcBef>
              <a:spcAft>
                <a:spcPts val="0"/>
              </a:spcAft>
              <a:buFont typeface="Arial" pitchFamily="34" charset="0"/>
              <a:buChar char="•"/>
            </a:pPr>
            <a:endParaRPr lang="zh-TW" altLang="en-US" sz="1800" dirty="0">
              <a:solidFill>
                <a:schemeClr val="tx1"/>
              </a:solidFill>
              <a:latin typeface="Calibri" charset="0"/>
              <a:ea typeface="新細明體" pitchFamily="18" charset="-120"/>
              <a:cs typeface="Times New Roman" charset="0"/>
            </a:endParaRPr>
          </a:p>
        </p:txBody>
      </p:sp>
      <p:sp>
        <p:nvSpPr>
          <p:cNvPr id="901"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55</a:t>
            </a:fld>
            <a:endParaRPr lang="zh-TW" altLang="en-US" sz="1200">
              <a:solidFill>
                <a:srgbClr val="898989"/>
              </a:solidFill>
              <a:latin typeface="Calibri" charset="0"/>
              <a:ea typeface="新細明體" pitchFamily="18" charset="-120"/>
              <a:cs typeface="新細明體" pitchFamily="18" charset="-120"/>
            </a:endParaRPr>
          </a:p>
        </p:txBody>
      </p:sp>
      <p:pic>
        <p:nvPicPr>
          <p:cNvPr id="902" name="圖片"/>
          <p:cNvPicPr>
            <a:picLocks noChangeAspect="1"/>
          </p:cNvPicPr>
          <p:nvPr/>
        </p:nvPicPr>
        <p:blipFill>
          <a:blip r:embed="rId3" cstate="print">
            <a:lum/>
          </a:blip>
          <a:stretch>
            <a:fillRect/>
          </a:stretch>
        </p:blipFill>
        <p:spPr>
          <a:xfrm>
            <a:off x="5004047" y="4278182"/>
            <a:ext cx="3542764" cy="2304255"/>
          </a:xfrm>
          <a:prstGeom prst="rect">
            <a:avLst/>
          </a:prstGeom>
          <a:noFill/>
          <a:ln cmpd="sng">
            <a:noFill/>
            <a:prstDash val="solid"/>
            <a:miter/>
          </a:ln>
        </p:spPr>
      </p:pic>
      <p:sp>
        <p:nvSpPr>
          <p:cNvPr id="903" name="矩形"/>
          <p:cNvSpPr>
            <a:spLocks/>
          </p:cNvSpPr>
          <p:nvPr/>
        </p:nvSpPr>
        <p:spPr>
          <a:xfrm>
            <a:off x="4644008" y="1484784"/>
            <a:ext cx="4392488" cy="576064"/>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l" eaLnBrk="0" fontAlgn="base" hangingPunct="0">
              <a:lnSpc>
                <a:spcPct val="100000"/>
              </a:lnSpc>
              <a:spcBef>
                <a:spcPct val="20000"/>
              </a:spcBef>
              <a:spcAft>
                <a:spcPts val="0"/>
              </a:spcAft>
              <a:buFont typeface="Wingdings" pitchFamily="2" charset="2"/>
              <a:buChar char="Ø"/>
            </a:pPr>
            <a:r>
              <a:rPr lang="zh-TW" altLang="en-US" sz="1600" b="1" kern="1200">
                <a:solidFill>
                  <a:schemeClr val="tx1"/>
                </a:solidFill>
                <a:latin typeface="微軟正黑體" pitchFamily="34" charset="-120"/>
                <a:ea typeface="微軟正黑體" pitchFamily="34" charset="-120"/>
                <a:cs typeface="Times New Roman" charset="0"/>
              </a:rPr>
              <a:t>於健保署網站，點選「全民健保行動</a:t>
            </a:r>
            <a:r>
              <a:rPr lang="en-US" altLang="zh-TW" sz="1600" b="1" kern="1200">
                <a:solidFill>
                  <a:schemeClr val="tx1"/>
                </a:solidFill>
                <a:latin typeface="微軟正黑體" pitchFamily="34" charset="-120"/>
                <a:ea typeface="微軟正黑體" pitchFamily="34" charset="-120"/>
                <a:cs typeface="Times New Roman" charset="0"/>
              </a:rPr>
              <a:t>APP</a:t>
            </a:r>
            <a:r>
              <a:rPr lang="zh-TW" altLang="en-US" sz="1600" b="1" kern="1200">
                <a:solidFill>
                  <a:schemeClr val="tx1"/>
                </a:solidFill>
                <a:latin typeface="微軟正黑體" pitchFamily="34" charset="-120"/>
                <a:ea typeface="微軟正黑體" pitchFamily="34" charset="-120"/>
                <a:cs typeface="Times New Roman" charset="0"/>
              </a:rPr>
              <a:t>」</a:t>
            </a:r>
            <a:endParaRPr lang="en-US" altLang="zh-TW" sz="1600" b="1" kern="1200">
              <a:solidFill>
                <a:schemeClr val="tx1"/>
              </a:solidFill>
              <a:latin typeface="微軟正黑體" pitchFamily="34" charset="-120"/>
              <a:ea typeface="微軟正黑體" pitchFamily="34" charset="-120"/>
              <a:cs typeface="Times New Roman" charset="0"/>
            </a:endParaRPr>
          </a:p>
          <a:p>
            <a:pPr marL="342900" indent="-342900" algn="l" eaLnBrk="0" fontAlgn="base" hangingPunct="0">
              <a:lnSpc>
                <a:spcPct val="100000"/>
              </a:lnSpc>
              <a:spcBef>
                <a:spcPct val="20000"/>
              </a:spcBef>
              <a:spcAft>
                <a:spcPts val="0"/>
              </a:spcAft>
              <a:buFont typeface="Arial" pitchFamily="34" charset="0"/>
              <a:buChar char="•"/>
            </a:pPr>
            <a:endParaRPr lang="zh-TW" altLang="en-US" sz="3200" kern="1200">
              <a:solidFill>
                <a:schemeClr val="tx1"/>
              </a:solidFill>
              <a:latin typeface="Calibri" charset="0"/>
              <a:ea typeface="新細明體" pitchFamily="18" charset="-120"/>
              <a:cs typeface="新細明體" pitchFamily="18" charset="-120"/>
            </a:endParaRPr>
          </a:p>
        </p:txBody>
      </p:sp>
      <p:sp>
        <p:nvSpPr>
          <p:cNvPr id="906" name="矩形"/>
          <p:cNvSpPr>
            <a:spLocks/>
          </p:cNvSpPr>
          <p:nvPr/>
        </p:nvSpPr>
        <p:spPr>
          <a:xfrm>
            <a:off x="4749687" y="3861048"/>
            <a:ext cx="4392488" cy="360040"/>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342900" indent="-342900" algn="l" eaLnBrk="0" fontAlgn="base" hangingPunct="0">
              <a:lnSpc>
                <a:spcPct val="100000"/>
              </a:lnSpc>
              <a:spcBef>
                <a:spcPct val="20000"/>
              </a:spcBef>
              <a:spcAft>
                <a:spcPts val="0"/>
              </a:spcAft>
              <a:buFont typeface="Wingdings" pitchFamily="2" charset="2"/>
              <a:buChar char="Ø"/>
            </a:pPr>
            <a:r>
              <a:rPr lang="zh-TW" altLang="en-US" sz="1600" b="1" kern="1200" dirty="0">
                <a:solidFill>
                  <a:schemeClr val="tx1"/>
                </a:solidFill>
                <a:latin typeface="微軟正黑體" pitchFamily="34" charset="-120"/>
                <a:ea typeface="微軟正黑體" pitchFamily="34" charset="-120"/>
                <a:cs typeface="Times New Roman" charset="0"/>
              </a:rPr>
              <a:t>選擇您手機或平板電腦的作業系統</a:t>
            </a:r>
            <a:r>
              <a:rPr lang="zh-TW" altLang="en-US" sz="1600" b="1" kern="1200" dirty="0">
                <a:solidFill>
                  <a:schemeClr val="tx1"/>
                </a:solidFill>
                <a:latin typeface="新細明體" pitchFamily="18" charset="-120"/>
                <a:ea typeface="新細明體" pitchFamily="18" charset="-120"/>
                <a:cs typeface="Times New Roman" charset="0"/>
              </a:rPr>
              <a:t>，</a:t>
            </a:r>
            <a:r>
              <a:rPr lang="zh-TW" altLang="en-US" sz="1600" b="1" kern="1200" dirty="0">
                <a:solidFill>
                  <a:schemeClr val="tx1"/>
                </a:solidFill>
                <a:latin typeface="微軟正黑體" pitchFamily="34" charset="-120"/>
                <a:ea typeface="微軟正黑體" pitchFamily="34" charset="-120"/>
                <a:cs typeface="Times New Roman" charset="0"/>
              </a:rPr>
              <a:t>掃描</a:t>
            </a:r>
            <a:r>
              <a:rPr lang="en-US" altLang="zh-TW" sz="1600" b="1" kern="1200" dirty="0">
                <a:solidFill>
                  <a:schemeClr val="tx1"/>
                </a:solidFill>
                <a:latin typeface="微軟正黑體" pitchFamily="34" charset="-120"/>
                <a:ea typeface="微軟正黑體" pitchFamily="34" charset="-120"/>
                <a:cs typeface="Times New Roman" charset="0"/>
              </a:rPr>
              <a:t>QR code</a:t>
            </a:r>
            <a:r>
              <a:rPr lang="zh-TW" altLang="en-US" sz="1600" b="1" kern="1200" dirty="0">
                <a:solidFill>
                  <a:schemeClr val="tx1"/>
                </a:solidFill>
                <a:latin typeface="微軟正黑體" pitchFamily="34" charset="-120"/>
                <a:ea typeface="微軟正黑體" pitchFamily="34" charset="-120"/>
                <a:cs typeface="Times New Roman" charset="0"/>
              </a:rPr>
              <a:t>或下載</a:t>
            </a:r>
            <a:endParaRPr lang="en-US" altLang="zh-TW" sz="1600" b="1" kern="1200" dirty="0">
              <a:solidFill>
                <a:schemeClr val="tx1"/>
              </a:solidFill>
              <a:latin typeface="微軟正黑體" pitchFamily="34" charset="-120"/>
              <a:ea typeface="微軟正黑體" pitchFamily="34" charset="-120"/>
              <a:cs typeface="Times New Roman" charset="0"/>
            </a:endParaRPr>
          </a:p>
          <a:p>
            <a:pPr marL="342900" indent="-342900" algn="l" eaLnBrk="0" fontAlgn="base" hangingPunct="0">
              <a:lnSpc>
                <a:spcPct val="100000"/>
              </a:lnSpc>
              <a:spcBef>
                <a:spcPct val="20000"/>
              </a:spcBef>
              <a:spcAft>
                <a:spcPts val="0"/>
              </a:spcAft>
              <a:buFont typeface="Arial" pitchFamily="34" charset="0"/>
              <a:buChar char="•"/>
            </a:pPr>
            <a:endParaRPr lang="zh-TW" altLang="en-US" sz="3200" kern="1200" dirty="0">
              <a:solidFill>
                <a:schemeClr val="tx1"/>
              </a:solidFill>
              <a:latin typeface="Calibri" charset="0"/>
              <a:ea typeface="新細明體" pitchFamily="18" charset="-120"/>
              <a:cs typeface="新細明體" pitchFamily="18" charset="-120"/>
            </a:endParaRPr>
          </a:p>
        </p:txBody>
      </p:sp>
      <p:sp>
        <p:nvSpPr>
          <p:cNvPr id="907" name="橢圓"/>
          <p:cNvSpPr>
            <a:spLocks/>
          </p:cNvSpPr>
          <p:nvPr/>
        </p:nvSpPr>
        <p:spPr>
          <a:xfrm>
            <a:off x="5796136" y="5140696"/>
            <a:ext cx="720080" cy="324035"/>
          </a:xfrm>
          <a:prstGeom prst="ellipse">
            <a:avLst/>
          </a:prstGeom>
          <a:noFill/>
          <a:ln w="25400" cmpd="sng">
            <a:solidFill>
              <a:srgbClr val="FF0000"/>
            </a:solidFill>
            <a:prstDash val="solid"/>
            <a:miter/>
          </a:ln>
        </p:spPr>
      </p:sp>
      <p:pic>
        <p:nvPicPr>
          <p:cNvPr id="908" name="圖片"/>
          <p:cNvPicPr>
            <a:picLocks noChangeAspect="1"/>
          </p:cNvPicPr>
          <p:nvPr/>
        </p:nvPicPr>
        <p:blipFill>
          <a:blip r:embed="rId4" cstate="print">
            <a:lum/>
          </a:blip>
          <a:stretch>
            <a:fillRect/>
          </a:stretch>
        </p:blipFill>
        <p:spPr>
          <a:xfrm>
            <a:off x="5758602" y="6263952"/>
            <a:ext cx="792087" cy="393031"/>
          </a:xfrm>
          <a:prstGeom prst="rect">
            <a:avLst/>
          </a:prstGeom>
          <a:noFill/>
          <a:ln w="9525" cmpd="sng">
            <a:noFill/>
            <a:prstDash val="solid"/>
            <a:miter/>
          </a:ln>
        </p:spPr>
      </p:pic>
      <p:sp>
        <p:nvSpPr>
          <p:cNvPr id="909" name="直線"/>
          <p:cNvSpPr>
            <a:spLocks/>
          </p:cNvSpPr>
          <p:nvPr/>
        </p:nvSpPr>
        <p:spPr>
          <a:xfrm>
            <a:off x="5902618" y="4941168"/>
            <a:ext cx="504055" cy="0"/>
          </a:xfrm>
          <a:prstGeom prst="line">
            <a:avLst/>
          </a:prstGeom>
          <a:noFill/>
          <a:ln w="25400" cmpd="sng">
            <a:solidFill>
              <a:srgbClr val="FF0000"/>
            </a:solidFill>
            <a:prstDash val="solid"/>
            <a:miter/>
          </a:ln>
        </p:spPr>
      </p:sp>
      <p:pic>
        <p:nvPicPr>
          <p:cNvPr id="910" name="圖片"/>
          <p:cNvPicPr>
            <a:picLocks noChangeAspect="1"/>
          </p:cNvPicPr>
          <p:nvPr/>
        </p:nvPicPr>
        <p:blipFill>
          <a:blip r:embed="rId5" cstate="print">
            <a:lum/>
          </a:blip>
          <a:stretch>
            <a:fillRect/>
          </a:stretch>
        </p:blipFill>
        <p:spPr>
          <a:xfrm>
            <a:off x="5902618" y="6093296"/>
            <a:ext cx="506413" cy="23812"/>
          </a:xfrm>
          <a:prstGeom prst="rect">
            <a:avLst/>
          </a:prstGeom>
          <a:noFill/>
          <a:ln w="9525" cmpd="sng">
            <a:noFill/>
            <a:prstDash val="solid"/>
            <a:miter/>
          </a:ln>
        </p:spPr>
      </p:pic>
      <p:pic>
        <p:nvPicPr>
          <p:cNvPr id="911" name="圖片"/>
          <p:cNvPicPr>
            <a:picLocks noChangeAspect="1"/>
          </p:cNvPicPr>
          <p:nvPr/>
        </p:nvPicPr>
        <p:blipFill>
          <a:blip r:embed="rId5" cstate="print">
            <a:lum/>
          </a:blip>
          <a:stretch>
            <a:fillRect/>
          </a:stretch>
        </p:blipFill>
        <p:spPr>
          <a:xfrm>
            <a:off x="7919193" y="4946883"/>
            <a:ext cx="506413" cy="23812"/>
          </a:xfrm>
          <a:prstGeom prst="rect">
            <a:avLst/>
          </a:prstGeom>
          <a:noFill/>
          <a:ln w="9525" cmpd="sng">
            <a:noFill/>
            <a:prstDash val="solid"/>
            <a:miter/>
          </a:ln>
        </p:spPr>
      </p:pic>
      <p:pic>
        <p:nvPicPr>
          <p:cNvPr id="912" name="圖片"/>
          <p:cNvPicPr>
            <a:picLocks noChangeAspect="1"/>
          </p:cNvPicPr>
          <p:nvPr/>
        </p:nvPicPr>
        <p:blipFill>
          <a:blip r:embed="rId5" cstate="print">
            <a:lum/>
          </a:blip>
          <a:stretch>
            <a:fillRect/>
          </a:stretch>
        </p:blipFill>
        <p:spPr>
          <a:xfrm>
            <a:off x="7920372" y="6105202"/>
            <a:ext cx="506413" cy="23812"/>
          </a:xfrm>
          <a:prstGeom prst="rect">
            <a:avLst/>
          </a:prstGeom>
          <a:noFill/>
          <a:ln w="9525" cmpd="sng">
            <a:noFill/>
            <a:prstDash val="solid"/>
            <a:miter/>
          </a:ln>
        </p:spPr>
      </p:pic>
      <p:pic>
        <p:nvPicPr>
          <p:cNvPr id="913" name="圖片"/>
          <p:cNvPicPr>
            <a:picLocks noChangeAspect="1"/>
          </p:cNvPicPr>
          <p:nvPr/>
        </p:nvPicPr>
        <p:blipFill>
          <a:blip r:embed="rId6" cstate="print">
            <a:lum/>
          </a:blip>
          <a:stretch>
            <a:fillRect/>
          </a:stretch>
        </p:blipFill>
        <p:spPr>
          <a:xfrm>
            <a:off x="7812361" y="5149949"/>
            <a:ext cx="734452" cy="347663"/>
          </a:xfrm>
          <a:prstGeom prst="rect">
            <a:avLst/>
          </a:prstGeom>
          <a:noFill/>
          <a:ln w="9525" cmpd="sng">
            <a:noFill/>
            <a:prstDash val="solid"/>
            <a:miter/>
          </a:ln>
        </p:spPr>
      </p:pic>
      <p:pic>
        <p:nvPicPr>
          <p:cNvPr id="914" name="圖片"/>
          <p:cNvPicPr>
            <a:picLocks noChangeAspect="1"/>
          </p:cNvPicPr>
          <p:nvPr/>
        </p:nvPicPr>
        <p:blipFill>
          <a:blip r:embed="rId6" cstate="print">
            <a:lum/>
          </a:blip>
          <a:stretch>
            <a:fillRect/>
          </a:stretch>
        </p:blipFill>
        <p:spPr>
          <a:xfrm>
            <a:off x="7812360" y="6309320"/>
            <a:ext cx="734452" cy="347663"/>
          </a:xfrm>
          <a:prstGeom prst="rect">
            <a:avLst/>
          </a:prstGeom>
          <a:noFill/>
          <a:ln w="9525" cmpd="sng">
            <a:noFill/>
            <a:prstDash val="solid"/>
            <a:miter/>
          </a:ln>
        </p:spPr>
      </p:pic>
      <p:pic>
        <p:nvPicPr>
          <p:cNvPr id="19" name="圖片 18"/>
          <p:cNvPicPr/>
          <p:nvPr/>
        </p:nvPicPr>
        <p:blipFill>
          <a:blip r:embed="rId7" cstate="print"/>
          <a:srcRect l="3973" t="3215" r="4648" b="28618"/>
          <a:stretch>
            <a:fillRect/>
          </a:stretch>
        </p:blipFill>
        <p:spPr bwMode="auto">
          <a:xfrm>
            <a:off x="4788030" y="1844780"/>
            <a:ext cx="4032560" cy="1944270"/>
          </a:xfrm>
          <a:prstGeom prst="rect">
            <a:avLst/>
          </a:prstGeom>
          <a:noFill/>
          <a:ln w="9525">
            <a:noFill/>
            <a:miter lim="800000"/>
            <a:headEnd/>
            <a:tailEnd/>
          </a:ln>
        </p:spPr>
      </p:pic>
      <p:sp>
        <p:nvSpPr>
          <p:cNvPr id="905" name="橢圓"/>
          <p:cNvSpPr>
            <a:spLocks/>
          </p:cNvSpPr>
          <p:nvPr/>
        </p:nvSpPr>
        <p:spPr>
          <a:xfrm>
            <a:off x="7884460" y="3068950"/>
            <a:ext cx="936130" cy="504056"/>
          </a:xfrm>
          <a:prstGeom prst="ellipse">
            <a:avLst/>
          </a:prstGeom>
          <a:noFill/>
          <a:ln w="25400" cmpd="sng">
            <a:solidFill>
              <a:srgbClr val="FF0000"/>
            </a:solidFill>
            <a:prstDash val="solid"/>
            <a:miter/>
          </a:ln>
        </p:spPr>
      </p:sp>
    </p:spTree>
    <p:extLst>
      <p:ext uri="{BB962C8B-B14F-4D97-AF65-F5344CB8AC3E}">
        <p14:creationId xmlns:p14="http://schemas.microsoft.com/office/powerpoint/2010/main" val="19069861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橢圓"/>
          <p:cNvSpPr>
            <a:spLocks/>
          </p:cNvSpPr>
          <p:nvPr/>
        </p:nvSpPr>
        <p:spPr>
          <a:xfrm>
            <a:off x="3851275" y="-459432"/>
            <a:ext cx="7850188" cy="7561263"/>
          </a:xfrm>
          <a:prstGeom prst="ellipse">
            <a:avLst/>
          </a:prstGeom>
          <a:solidFill>
            <a:srgbClr val="DFF0F1"/>
          </a:solidFill>
          <a:ln w="25400" cmpd="sng">
            <a:noFill/>
            <a:prstDash val="solid"/>
            <a:miter/>
          </a:ln>
        </p:spPr>
      </p:sp>
      <p:sp>
        <p:nvSpPr>
          <p:cNvPr id="916" name="文字方塊"/>
          <p:cNvSpPr>
            <a:spLocks noGrp="1"/>
          </p:cNvSpPr>
          <p:nvPr>
            <p:ph type="ctrTitle" idx="4294967295"/>
          </p:nvPr>
        </p:nvSpPr>
        <p:spPr>
          <a:xfrm>
            <a:off x="971550" y="2781300"/>
            <a:ext cx="7772400" cy="1470025"/>
          </a:xfrm>
          <a:prstGeom prst="rect">
            <a:avLst/>
          </a:prstGeom>
          <a:noFill/>
          <a:ln w="9525" cmpd="sng">
            <a:noFill/>
            <a:prstDash val="solid"/>
            <a:miter/>
          </a:ln>
          <a:effectLst>
            <a:prstShdw prst="shdw14" dist="26181" dir="4557788">
              <a:srgbClr val="000000">
                <a:alpha val="37890"/>
              </a:srgbClr>
            </a:prstShdw>
          </a:effectLst>
        </p:spPr>
        <p:txBody>
          <a:bodyPr vert="horz" wrap="square" lIns="91440" tIns="45720" rIns="91440" bIns="45720" anchor="ctr" anchorCtr="0">
            <a:prstTxWarp prst="textNoShape">
              <a:avLst/>
            </a:prstTxWarp>
          </a:bodyPr>
          <a:lstStyle/>
          <a:p>
            <a:pPr marL="0" indent="0" algn="ctr" eaLnBrk="1" fontAlgn="auto" hangingPunct="1">
              <a:lnSpc>
                <a:spcPct val="100000"/>
              </a:lnSpc>
              <a:spcBef>
                <a:spcPts val="0"/>
              </a:spcBef>
              <a:spcAft>
                <a:spcPts val="0"/>
              </a:spcAft>
              <a:buNone/>
            </a:pPr>
            <a:r>
              <a:rPr lang="zh-TW" altLang="en-US" sz="5400" b="1">
                <a:solidFill>
                  <a:srgbClr val="003399"/>
                </a:solidFill>
                <a:latin typeface="標楷體" pitchFamily="65" charset="-120"/>
                <a:ea typeface="標楷體" pitchFamily="65" charset="-120"/>
                <a:cs typeface="新細明體" pitchFamily="18" charset="-120"/>
              </a:rPr>
              <a:t>敬請指教，謝謝！</a:t>
            </a:r>
          </a:p>
        </p:txBody>
      </p:sp>
      <p:pic>
        <p:nvPicPr>
          <p:cNvPr id="917" name="圖片" descr="heartlogo-01.png"/>
          <p:cNvPicPr>
            <a:picLocks noChangeAspect="1"/>
          </p:cNvPicPr>
          <p:nvPr/>
        </p:nvPicPr>
        <p:blipFill>
          <a:blip r:embed="rId3" cstate="print">
            <a:lum/>
          </a:blip>
          <a:stretch>
            <a:fillRect/>
          </a:stretch>
        </p:blipFill>
        <p:spPr>
          <a:xfrm>
            <a:off x="684213" y="765175"/>
            <a:ext cx="2813050" cy="1755774"/>
          </a:xfrm>
          <a:prstGeom prst="rect">
            <a:avLst/>
          </a:prstGeom>
          <a:noFill/>
          <a:ln w="9525" cmpd="sng">
            <a:noFill/>
            <a:prstDash val="solid"/>
            <a:miter/>
          </a:ln>
        </p:spPr>
      </p:pic>
      <p:sp>
        <p:nvSpPr>
          <p:cNvPr id="918" name="橢圓"/>
          <p:cNvSpPr>
            <a:spLocks/>
          </p:cNvSpPr>
          <p:nvPr/>
        </p:nvSpPr>
        <p:spPr>
          <a:xfrm>
            <a:off x="-252412" y="4724400"/>
            <a:ext cx="5076826" cy="4891088"/>
          </a:xfrm>
          <a:prstGeom prst="ellipse">
            <a:avLst/>
          </a:prstGeom>
          <a:solidFill>
            <a:srgbClr val="DFF0F1"/>
          </a:solidFill>
          <a:ln w="25400" cmpd="sng">
            <a:noFill/>
            <a:prstDash val="solid"/>
            <a:miter/>
          </a:ln>
        </p:spPr>
      </p:sp>
      <p:sp>
        <p:nvSpPr>
          <p:cNvPr id="919" name="文字方塊"/>
          <p:cNvSpPr>
            <a:spLocks noGrp="1"/>
          </p:cNvSpPr>
          <p:nvPr>
            <p:ph type="sldNum" idx="4294967295"/>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56</a:t>
            </a:fld>
            <a:endParaRPr lang="zh-TW" altLang="en-US" sz="1200">
              <a:solidFill>
                <a:srgbClr val="898989"/>
              </a:solidFill>
              <a:latin typeface="Calibri" charset="0"/>
              <a:ea typeface="新細明體" pitchFamily="18" charset="-120"/>
              <a:cs typeface="新細明體" pitchFamily="18" charset="-120"/>
            </a:endParaRPr>
          </a:p>
        </p:txBody>
      </p:sp>
      <p:sp>
        <p:nvSpPr>
          <p:cNvPr id="920" name="矩形"/>
          <p:cNvSpPr>
            <a:spLocks/>
          </p:cNvSpPr>
          <p:nvPr/>
        </p:nvSpPr>
        <p:spPr>
          <a:xfrm>
            <a:off x="323528" y="4216568"/>
            <a:ext cx="8424936" cy="1015662"/>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457200" lvl="1" indent="0" algn="l">
              <a:lnSpc>
                <a:spcPct val="100000"/>
              </a:lnSpc>
              <a:spcBef>
                <a:spcPts val="0"/>
              </a:spcBef>
              <a:spcAft>
                <a:spcPts val="0"/>
              </a:spcAft>
              <a:buNone/>
            </a:pPr>
            <a:r>
              <a:rPr lang="zh-TW" altLang="en-US" sz="3200" b="1">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Times New Roman" charset="0"/>
              </a:rPr>
              <a:t>健保署全球資訊網 </a:t>
            </a:r>
            <a:r>
              <a:rPr lang="en-US" altLang="zh-TW" sz="3200" b="1">
                <a:solidFill>
                  <a:srgbClr val="003399"/>
                </a:solidFill>
                <a:effectLst>
                  <a:outerShdw blurRad="38100" dist="38100" dir="2700000" algn="tl">
                    <a:srgbClr val="000000">
                      <a:alpha val="43137"/>
                    </a:srgbClr>
                  </a:outerShdw>
                </a:effectLst>
                <a:latin typeface="微軟正黑體" pitchFamily="34" charset="-120"/>
                <a:ea typeface="微軟正黑體" pitchFamily="34" charset="-120"/>
                <a:cs typeface="Times New Roman" charset="0"/>
              </a:rPr>
              <a:t>http://www.nhi.gov.tw</a:t>
            </a:r>
          </a:p>
          <a:p>
            <a:pPr marL="444500" indent="0" algn="l">
              <a:lnSpc>
                <a:spcPct val="100000"/>
              </a:lnSpc>
              <a:spcBef>
                <a:spcPts val="0"/>
              </a:spcBef>
              <a:spcAft>
                <a:spcPts val="0"/>
              </a:spcAft>
              <a:buNone/>
            </a:pPr>
            <a:endParaRPr lang="zh-TW" altLang="en-US" sz="2800">
              <a:solidFill>
                <a:srgbClr val="7030A0"/>
              </a:solidFill>
              <a:latin typeface="微軟正黑體" pitchFamily="34" charset="-120"/>
              <a:ea typeface="微軟正黑體" pitchFamily="34" charset="-120"/>
              <a:cs typeface="Times New Roman" charset="0"/>
            </a:endParaRPr>
          </a:p>
        </p:txBody>
      </p:sp>
    </p:spTree>
    <p:extLst>
      <p:ext uri="{BB962C8B-B14F-4D97-AF65-F5344CB8AC3E}">
        <p14:creationId xmlns:p14="http://schemas.microsoft.com/office/powerpoint/2010/main" val="714385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五邊形 39"/>
          <p:cNvSpPr/>
          <p:nvPr/>
        </p:nvSpPr>
        <p:spPr>
          <a:xfrm>
            <a:off x="395536" y="1628800"/>
            <a:ext cx="3025775" cy="1152128"/>
          </a:xfrm>
          <a:prstGeom prst="homePlate">
            <a:avLst>
              <a:gd name="adj" fmla="val 36101"/>
            </a:avLst>
          </a:prstGeom>
          <a:noFill/>
          <a:ln w="57150">
            <a:solidFill>
              <a:srgbClr val="C04F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3" name="圓角矩形 32"/>
          <p:cNvSpPr/>
          <p:nvPr/>
        </p:nvSpPr>
        <p:spPr>
          <a:xfrm>
            <a:off x="3491880" y="1412776"/>
            <a:ext cx="2374900" cy="1944216"/>
          </a:xfrm>
          <a:prstGeom prst="roundRect">
            <a:avLst/>
          </a:prstGeom>
          <a:noFill/>
          <a:ln w="57150">
            <a:solidFill>
              <a:srgbClr val="C04F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2" name="群組 86"/>
          <p:cNvGrpSpPr>
            <a:grpSpLocks/>
          </p:cNvGrpSpPr>
          <p:nvPr/>
        </p:nvGrpSpPr>
        <p:grpSpPr bwMode="auto">
          <a:xfrm>
            <a:off x="879475" y="4797425"/>
            <a:ext cx="1963738" cy="1146175"/>
            <a:chOff x="539552" y="4365104"/>
            <a:chExt cx="2592288" cy="1512168"/>
          </a:xfrm>
        </p:grpSpPr>
        <p:pic>
          <p:nvPicPr>
            <p:cNvPr id="1066" name="圖片 83" descr="church20family4.gif"/>
            <p:cNvPicPr>
              <a:picLocks noChangeAspect="1"/>
            </p:cNvPicPr>
            <p:nvPr/>
          </p:nvPicPr>
          <p:blipFill>
            <a:blip r:embed="rId4" cstate="print"/>
            <a:srcRect l="14301" t="45737" r="14301" b="-1157"/>
            <a:stretch>
              <a:fillRect/>
            </a:stretch>
          </p:blipFill>
          <p:spPr bwMode="auto">
            <a:xfrm>
              <a:off x="611560" y="4509120"/>
              <a:ext cx="2385496" cy="1368152"/>
            </a:xfrm>
            <a:prstGeom prst="rect">
              <a:avLst/>
            </a:prstGeom>
            <a:noFill/>
            <a:ln w="9525">
              <a:noFill/>
              <a:miter lim="800000"/>
              <a:headEnd/>
              <a:tailEnd/>
            </a:ln>
          </p:spPr>
        </p:pic>
        <p:sp>
          <p:nvSpPr>
            <p:cNvPr id="85" name="矩形 84"/>
            <p:cNvSpPr/>
            <p:nvPr/>
          </p:nvSpPr>
          <p:spPr>
            <a:xfrm>
              <a:off x="539552" y="4365104"/>
              <a:ext cx="505046" cy="360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86" name="矩形 85"/>
            <p:cNvSpPr/>
            <p:nvPr/>
          </p:nvSpPr>
          <p:spPr>
            <a:xfrm>
              <a:off x="2626794" y="4436314"/>
              <a:ext cx="505046" cy="360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grpSp>
      <p:sp>
        <p:nvSpPr>
          <p:cNvPr id="1031" name="Rectangle 13"/>
          <p:cNvSpPr>
            <a:spLocks noChangeArrowheads="1"/>
          </p:cNvSpPr>
          <p:nvPr/>
        </p:nvSpPr>
        <p:spPr bwMode="auto">
          <a:xfrm>
            <a:off x="611561" y="6021288"/>
            <a:ext cx="2520280" cy="369332"/>
          </a:xfrm>
          <a:prstGeom prst="rect">
            <a:avLst/>
          </a:prstGeom>
          <a:noFill/>
          <a:ln w="9525">
            <a:noFill/>
            <a:miter lim="800000"/>
            <a:headEnd/>
            <a:tailEnd/>
          </a:ln>
        </p:spPr>
        <p:txBody>
          <a:bodyPr wrap="square" lIns="0" tIns="0" rIns="0" bIns="0">
            <a:spAutoFit/>
          </a:bodyPr>
          <a:lstStyle/>
          <a:p>
            <a:pPr algn="ctr" eaLnBrk="0" hangingPunct="0">
              <a:lnSpc>
                <a:spcPct val="100000"/>
              </a:lnSpc>
            </a:pPr>
            <a:r>
              <a:rPr kumimoji="0" lang="zh-TW" altLang="en-US" sz="2400" b="1" dirty="0">
                <a:solidFill>
                  <a:srgbClr val="FF0066"/>
                </a:solidFill>
                <a:latin typeface="微軟正黑體" pitchFamily="34" charset="-120"/>
                <a:ea typeface="微軟正黑體" pitchFamily="34" charset="-120"/>
              </a:rPr>
              <a:t>保險</a:t>
            </a:r>
            <a:r>
              <a:rPr kumimoji="0" lang="zh-TW" altLang="en-US" sz="2400" b="1" dirty="0" smtClean="0">
                <a:solidFill>
                  <a:srgbClr val="FF0066"/>
                </a:solidFill>
                <a:latin typeface="微軟正黑體" pitchFamily="34" charset="-120"/>
                <a:ea typeface="微軟正黑體" pitchFamily="34" charset="-120"/>
              </a:rPr>
              <a:t>對象</a:t>
            </a:r>
            <a:endParaRPr kumimoji="0" lang="en-US" altLang="zh-TW" sz="2400" b="1" dirty="0" smtClean="0">
              <a:solidFill>
                <a:srgbClr val="FF0066"/>
              </a:solidFill>
              <a:latin typeface="微軟正黑體" pitchFamily="34" charset="-120"/>
              <a:ea typeface="微軟正黑體" pitchFamily="34" charset="-120"/>
            </a:endParaRPr>
          </a:p>
        </p:txBody>
      </p:sp>
      <p:grpSp>
        <p:nvGrpSpPr>
          <p:cNvPr id="3" name="群組 81"/>
          <p:cNvGrpSpPr>
            <a:grpSpLocks/>
          </p:cNvGrpSpPr>
          <p:nvPr/>
        </p:nvGrpSpPr>
        <p:grpSpPr bwMode="auto">
          <a:xfrm>
            <a:off x="3779838" y="4797425"/>
            <a:ext cx="1303337" cy="368300"/>
            <a:chOff x="3779912" y="4580458"/>
            <a:chExt cx="1303883" cy="369332"/>
          </a:xfrm>
        </p:grpSpPr>
        <p:sp>
          <p:nvSpPr>
            <p:cNvPr id="69" name="矩形 68"/>
            <p:cNvSpPr/>
            <p:nvPr/>
          </p:nvSpPr>
          <p:spPr>
            <a:xfrm>
              <a:off x="3779912" y="4580458"/>
              <a:ext cx="1295943" cy="361373"/>
            </a:xfrm>
            <a:prstGeom prst="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1065" name="Rectangle 16"/>
            <p:cNvSpPr>
              <a:spLocks noChangeArrowheads="1"/>
            </p:cNvSpPr>
            <p:nvPr/>
          </p:nvSpPr>
          <p:spPr bwMode="auto">
            <a:xfrm>
              <a:off x="3852689" y="4580458"/>
              <a:ext cx="1231106" cy="369332"/>
            </a:xfrm>
            <a:prstGeom prst="rect">
              <a:avLst/>
            </a:prstGeom>
            <a:noFill/>
            <a:ln w="9525">
              <a:noFill/>
              <a:miter lim="800000"/>
              <a:headEnd/>
              <a:tailEnd/>
            </a:ln>
          </p:spPr>
          <p:txBody>
            <a:bodyPr wrap="none" lIns="0" tIns="0" rIns="0" bIns="0">
              <a:spAutoFit/>
            </a:bodyPr>
            <a:lstStyle/>
            <a:p>
              <a:pPr algn="ctr" eaLnBrk="0" hangingPunct="0">
                <a:lnSpc>
                  <a:spcPct val="100000"/>
                </a:lnSpc>
              </a:pPr>
              <a:r>
                <a:rPr kumimoji="0" lang="zh-TW" altLang="en-US" sz="2400" b="1" dirty="0">
                  <a:solidFill>
                    <a:srgbClr val="002060"/>
                  </a:solidFill>
                  <a:latin typeface="微軟正黑體" pitchFamily="34" charset="-120"/>
                  <a:ea typeface="微軟正黑體" pitchFamily="34" charset="-120"/>
                </a:rPr>
                <a:t>部分負擔</a:t>
              </a:r>
            </a:p>
          </p:txBody>
        </p:sp>
      </p:grpSp>
      <p:pic>
        <p:nvPicPr>
          <p:cNvPr id="1033" name="Picture 6" descr="01"/>
          <p:cNvPicPr>
            <a:picLocks noChangeAspect="1" noChangeArrowheads="1"/>
          </p:cNvPicPr>
          <p:nvPr/>
        </p:nvPicPr>
        <p:blipFill>
          <a:blip r:embed="rId5" cstate="print"/>
          <a:srcRect/>
          <a:stretch>
            <a:fillRect/>
          </a:stretch>
        </p:blipFill>
        <p:spPr bwMode="auto">
          <a:xfrm>
            <a:off x="6084888" y="4773613"/>
            <a:ext cx="1800225" cy="1319212"/>
          </a:xfrm>
          <a:prstGeom prst="rect">
            <a:avLst/>
          </a:prstGeom>
          <a:noFill/>
          <a:ln w="9525">
            <a:noFill/>
            <a:miter lim="800000"/>
            <a:headEnd/>
            <a:tailEnd/>
          </a:ln>
        </p:spPr>
      </p:pic>
      <p:sp>
        <p:nvSpPr>
          <p:cNvPr id="1034" name="Rectangle 10"/>
          <p:cNvSpPr>
            <a:spLocks noChangeArrowheads="1"/>
          </p:cNvSpPr>
          <p:nvPr/>
        </p:nvSpPr>
        <p:spPr bwMode="auto">
          <a:xfrm>
            <a:off x="6156176" y="6021288"/>
            <a:ext cx="1943100" cy="369887"/>
          </a:xfrm>
          <a:prstGeom prst="rect">
            <a:avLst/>
          </a:prstGeom>
          <a:noFill/>
          <a:ln w="9525">
            <a:noFill/>
            <a:miter lim="800000"/>
            <a:headEnd/>
            <a:tailEnd/>
          </a:ln>
        </p:spPr>
        <p:txBody>
          <a:bodyPr lIns="0" tIns="0" rIns="0" bIns="0">
            <a:spAutoFit/>
          </a:bodyPr>
          <a:lstStyle/>
          <a:p>
            <a:pPr algn="ctr" eaLnBrk="0" hangingPunct="0">
              <a:lnSpc>
                <a:spcPct val="100000"/>
              </a:lnSpc>
            </a:pPr>
            <a:r>
              <a:rPr kumimoji="0" lang="zh-TW" altLang="en-US" sz="2400" b="1" dirty="0">
                <a:solidFill>
                  <a:srgbClr val="FF0066"/>
                </a:solidFill>
                <a:latin typeface="微軟正黑體" pitchFamily="34" charset="-120"/>
                <a:ea typeface="微軟正黑體" pitchFamily="34" charset="-120"/>
              </a:rPr>
              <a:t>醫療提供者</a:t>
            </a:r>
          </a:p>
        </p:txBody>
      </p:sp>
      <p:grpSp>
        <p:nvGrpSpPr>
          <p:cNvPr id="4" name="群組 72"/>
          <p:cNvGrpSpPr>
            <a:grpSpLocks/>
          </p:cNvGrpSpPr>
          <p:nvPr/>
        </p:nvGrpSpPr>
        <p:grpSpPr bwMode="auto">
          <a:xfrm>
            <a:off x="3276600" y="5300663"/>
            <a:ext cx="2447925" cy="361950"/>
            <a:chOff x="3347864" y="5157192"/>
            <a:chExt cx="2448272" cy="361628"/>
          </a:xfrm>
        </p:grpSpPr>
        <p:cxnSp>
          <p:nvCxnSpPr>
            <p:cNvPr id="74" name="直線單箭頭接點 73"/>
            <p:cNvCxnSpPr/>
            <p:nvPr/>
          </p:nvCxnSpPr>
          <p:spPr>
            <a:xfrm rot="10800000">
              <a:off x="3347864" y="5517233"/>
              <a:ext cx="2448272" cy="1587"/>
            </a:xfrm>
            <a:prstGeom prst="straightConnector1">
              <a:avLst/>
            </a:prstGeom>
            <a:ln w="1016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V="1">
              <a:off x="3419312" y="5157192"/>
              <a:ext cx="2305377" cy="9517"/>
            </a:xfrm>
            <a:prstGeom prst="straightConnector1">
              <a:avLst/>
            </a:prstGeom>
            <a:ln w="1016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直線單箭頭接點 76"/>
          <p:cNvCxnSpPr/>
          <p:nvPr/>
        </p:nvCxnSpPr>
        <p:spPr>
          <a:xfrm rot="2787723">
            <a:off x="5716351" y="3903214"/>
            <a:ext cx="1905000" cy="1587"/>
          </a:xfrm>
          <a:prstGeom prst="straightConnector1">
            <a:avLst/>
          </a:prstGeom>
          <a:ln w="1016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rot="13587723" flipV="1">
            <a:off x="5377627" y="4077231"/>
            <a:ext cx="1793875" cy="12700"/>
          </a:xfrm>
          <a:prstGeom prst="straightConnector1">
            <a:avLst/>
          </a:prstGeom>
          <a:ln w="1016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026" name="Object 2"/>
          <p:cNvGraphicFramePr>
            <a:graphicFrameLocks noChangeAspect="1"/>
          </p:cNvGraphicFramePr>
          <p:nvPr/>
        </p:nvGraphicFramePr>
        <p:xfrm>
          <a:off x="4211960" y="1484784"/>
          <a:ext cx="1005847" cy="994766"/>
        </p:xfrm>
        <a:graphic>
          <a:graphicData uri="http://schemas.openxmlformats.org/presentationml/2006/ole">
            <mc:AlternateContent xmlns:mc="http://schemas.openxmlformats.org/markup-compatibility/2006">
              <mc:Choice xmlns:v="urn:schemas-microsoft-com:vml" Requires="v">
                <p:oleObj spid="_x0000_s1027" r:id="rId6" imgW="9142857" imgH="9057143" progId="">
                  <p:embed/>
                </p:oleObj>
              </mc:Choice>
              <mc:Fallback>
                <p:oleObj r:id="rId6" imgW="9142857" imgH="9057143"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1484784"/>
                        <a:ext cx="1005847" cy="9947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8" name="文字方塊 82"/>
          <p:cNvSpPr txBox="1">
            <a:spLocks noChangeArrowheads="1"/>
          </p:cNvSpPr>
          <p:nvPr/>
        </p:nvSpPr>
        <p:spPr bwMode="auto">
          <a:xfrm>
            <a:off x="3563888" y="2420888"/>
            <a:ext cx="2249334" cy="800219"/>
          </a:xfrm>
          <a:prstGeom prst="rect">
            <a:avLst/>
          </a:prstGeom>
          <a:noFill/>
          <a:ln w="9525">
            <a:noFill/>
            <a:miter lim="800000"/>
            <a:headEnd/>
            <a:tailEnd/>
          </a:ln>
        </p:spPr>
        <p:txBody>
          <a:bodyPr wrap="none">
            <a:spAutoFit/>
          </a:bodyPr>
          <a:lstStyle/>
          <a:p>
            <a:pPr algn="ctr">
              <a:lnSpc>
                <a:spcPct val="100000"/>
              </a:lnSpc>
            </a:pPr>
            <a:r>
              <a:rPr kumimoji="0" lang="zh-TW" altLang="en-US" sz="2300" b="1" dirty="0" smtClean="0">
                <a:solidFill>
                  <a:srgbClr val="002060"/>
                </a:solidFill>
                <a:latin typeface="微軟正黑體" pitchFamily="34" charset="-120"/>
                <a:ea typeface="微軟正黑體" pitchFamily="34" charset="-120"/>
              </a:rPr>
              <a:t>衛生福利部</a:t>
            </a:r>
            <a:endParaRPr kumimoji="0" lang="en-US" altLang="zh-TW" sz="2300" b="1" dirty="0" smtClean="0">
              <a:solidFill>
                <a:srgbClr val="002060"/>
              </a:solidFill>
              <a:latin typeface="微軟正黑體" pitchFamily="34" charset="-120"/>
              <a:ea typeface="微軟正黑體" pitchFamily="34" charset="-120"/>
            </a:endParaRPr>
          </a:p>
          <a:p>
            <a:pPr algn="ctr">
              <a:lnSpc>
                <a:spcPct val="100000"/>
              </a:lnSpc>
            </a:pPr>
            <a:r>
              <a:rPr kumimoji="0" lang="zh-TW" altLang="en-US" sz="2300" b="1" dirty="0" smtClean="0">
                <a:solidFill>
                  <a:srgbClr val="002060"/>
                </a:solidFill>
                <a:latin typeface="微軟正黑體" pitchFamily="34" charset="-120"/>
                <a:ea typeface="微軟正黑體" pitchFamily="34" charset="-120"/>
              </a:rPr>
              <a:t>中央健康保險署</a:t>
            </a:r>
            <a:endParaRPr kumimoji="0" lang="zh-TW" altLang="en-US" sz="2300" b="1" dirty="0">
              <a:solidFill>
                <a:srgbClr val="002060"/>
              </a:solidFill>
              <a:latin typeface="微軟正黑體" pitchFamily="34" charset="-120"/>
              <a:ea typeface="微軟正黑體" pitchFamily="34" charset="-120"/>
            </a:endParaRPr>
          </a:p>
        </p:txBody>
      </p:sp>
      <p:sp>
        <p:nvSpPr>
          <p:cNvPr id="1039" name="Rectangle 13"/>
          <p:cNvSpPr>
            <a:spLocks noChangeArrowheads="1"/>
          </p:cNvSpPr>
          <p:nvPr/>
        </p:nvSpPr>
        <p:spPr bwMode="auto">
          <a:xfrm>
            <a:off x="1907704" y="1916832"/>
            <a:ext cx="1150938" cy="738664"/>
          </a:xfrm>
          <a:prstGeom prst="rect">
            <a:avLst/>
          </a:prstGeom>
          <a:noFill/>
          <a:ln w="9525">
            <a:noFill/>
            <a:miter lim="800000"/>
            <a:headEnd/>
            <a:tailEnd/>
          </a:ln>
        </p:spPr>
        <p:txBody>
          <a:bodyPr lIns="0" tIns="0" rIns="0" bIns="0">
            <a:spAutoFit/>
          </a:bodyPr>
          <a:lstStyle/>
          <a:p>
            <a:pPr algn="ctr" eaLnBrk="0" hangingPunct="0">
              <a:lnSpc>
                <a:spcPct val="100000"/>
              </a:lnSpc>
            </a:pPr>
            <a:r>
              <a:rPr kumimoji="0" lang="zh-TW" altLang="en-US" sz="2400" b="1" dirty="0">
                <a:solidFill>
                  <a:srgbClr val="FF0066"/>
                </a:solidFill>
                <a:latin typeface="微軟正黑體" pitchFamily="34" charset="-120"/>
                <a:ea typeface="微軟正黑體" pitchFamily="34" charset="-120"/>
              </a:rPr>
              <a:t>補充性財源</a:t>
            </a:r>
          </a:p>
        </p:txBody>
      </p:sp>
      <p:pic>
        <p:nvPicPr>
          <p:cNvPr id="1040" name="圖片 28" descr="fags_cigarette_drug_241981_l.jpg"/>
          <p:cNvPicPr>
            <a:picLocks noChangeAspect="1"/>
          </p:cNvPicPr>
          <p:nvPr/>
        </p:nvPicPr>
        <p:blipFill>
          <a:blip r:embed="rId8" cstate="print"/>
          <a:srcRect r="19403" b="4272"/>
          <a:stretch>
            <a:fillRect/>
          </a:stretch>
        </p:blipFill>
        <p:spPr bwMode="auto">
          <a:xfrm>
            <a:off x="1187624" y="1988840"/>
            <a:ext cx="720725" cy="639763"/>
          </a:xfrm>
          <a:prstGeom prst="rect">
            <a:avLst/>
          </a:prstGeom>
          <a:noFill/>
          <a:ln w="9525">
            <a:noFill/>
            <a:miter lim="800000"/>
            <a:headEnd/>
            <a:tailEnd/>
          </a:ln>
        </p:spPr>
      </p:pic>
      <p:pic>
        <p:nvPicPr>
          <p:cNvPr id="1041" name="圖片 29" descr="110_F_26869192_RC4Ndmm9R0U3wMTteNKviOpTFxQjYnHq.jpg"/>
          <p:cNvPicPr>
            <a:picLocks noChangeAspect="1"/>
          </p:cNvPicPr>
          <p:nvPr/>
        </p:nvPicPr>
        <p:blipFill>
          <a:blip r:embed="rId9" cstate="print"/>
          <a:srcRect/>
          <a:stretch>
            <a:fillRect/>
          </a:stretch>
        </p:blipFill>
        <p:spPr bwMode="auto">
          <a:xfrm>
            <a:off x="395536" y="1916832"/>
            <a:ext cx="720725" cy="720725"/>
          </a:xfrm>
          <a:prstGeom prst="rect">
            <a:avLst/>
          </a:prstGeom>
          <a:noFill/>
          <a:ln w="9525">
            <a:noFill/>
            <a:miter lim="800000"/>
            <a:headEnd/>
            <a:tailEnd/>
          </a:ln>
        </p:spPr>
      </p:pic>
      <p:sp>
        <p:nvSpPr>
          <p:cNvPr id="37" name="圓角矩形 36"/>
          <p:cNvSpPr/>
          <p:nvPr/>
        </p:nvSpPr>
        <p:spPr>
          <a:xfrm>
            <a:off x="684213" y="4797425"/>
            <a:ext cx="2374900" cy="1727200"/>
          </a:xfrm>
          <a:prstGeom prst="roundRect">
            <a:avLst/>
          </a:prstGeom>
          <a:noFill/>
          <a:ln w="57150">
            <a:solidFill>
              <a:srgbClr val="C04F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38" name="圓角矩形 37"/>
          <p:cNvSpPr/>
          <p:nvPr/>
        </p:nvSpPr>
        <p:spPr>
          <a:xfrm>
            <a:off x="5867400" y="4797425"/>
            <a:ext cx="2376488" cy="1727200"/>
          </a:xfrm>
          <a:prstGeom prst="roundRect">
            <a:avLst/>
          </a:prstGeom>
          <a:noFill/>
          <a:ln w="57150">
            <a:solidFill>
              <a:srgbClr val="C04F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grpSp>
        <p:nvGrpSpPr>
          <p:cNvPr id="5" name="群組 59"/>
          <p:cNvGrpSpPr>
            <a:grpSpLocks/>
          </p:cNvGrpSpPr>
          <p:nvPr/>
        </p:nvGrpSpPr>
        <p:grpSpPr bwMode="auto">
          <a:xfrm rot="-2638697">
            <a:off x="1880518" y="3663032"/>
            <a:ext cx="1906588" cy="484188"/>
            <a:chOff x="3347864" y="5157192"/>
            <a:chExt cx="2448272" cy="361628"/>
          </a:xfrm>
        </p:grpSpPr>
        <p:cxnSp>
          <p:nvCxnSpPr>
            <p:cNvPr id="61" name="直線單箭頭接點 60"/>
            <p:cNvCxnSpPr/>
            <p:nvPr/>
          </p:nvCxnSpPr>
          <p:spPr>
            <a:xfrm rot="10800000">
              <a:off x="3347395" y="5510154"/>
              <a:ext cx="2448271" cy="1185"/>
            </a:xfrm>
            <a:prstGeom prst="straightConnector1">
              <a:avLst/>
            </a:prstGeom>
            <a:ln w="1016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3414420" y="5153450"/>
              <a:ext cx="2305575" cy="9485"/>
            </a:xfrm>
            <a:prstGeom prst="straightConnector1">
              <a:avLst/>
            </a:prstGeom>
            <a:ln w="1016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群組 65"/>
          <p:cNvGrpSpPr>
            <a:grpSpLocks/>
          </p:cNvGrpSpPr>
          <p:nvPr/>
        </p:nvGrpSpPr>
        <p:grpSpPr bwMode="auto">
          <a:xfrm>
            <a:off x="4788024" y="4077072"/>
            <a:ext cx="1296988" cy="368300"/>
            <a:chOff x="4788024" y="3779748"/>
            <a:chExt cx="1296144" cy="369332"/>
          </a:xfrm>
        </p:grpSpPr>
        <p:sp>
          <p:nvSpPr>
            <p:cNvPr id="52" name="矩形 51"/>
            <p:cNvSpPr/>
            <p:nvPr/>
          </p:nvSpPr>
          <p:spPr>
            <a:xfrm>
              <a:off x="4788024" y="3789300"/>
              <a:ext cx="1296144" cy="359780"/>
            </a:xfrm>
            <a:prstGeom prst="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1059" name="Rectangle 10"/>
            <p:cNvSpPr>
              <a:spLocks noChangeArrowheads="1"/>
            </p:cNvSpPr>
            <p:nvPr/>
          </p:nvSpPr>
          <p:spPr bwMode="auto">
            <a:xfrm>
              <a:off x="4853062" y="3779748"/>
              <a:ext cx="1231106" cy="369332"/>
            </a:xfrm>
            <a:prstGeom prst="rect">
              <a:avLst/>
            </a:prstGeom>
            <a:noFill/>
            <a:ln w="9525">
              <a:noFill/>
              <a:miter lim="800000"/>
              <a:headEnd/>
              <a:tailEnd/>
            </a:ln>
          </p:spPr>
          <p:txBody>
            <a:bodyPr lIns="0" tIns="0" rIns="0" bIns="0">
              <a:spAutoFit/>
            </a:bodyPr>
            <a:lstStyle/>
            <a:p>
              <a:pPr algn="ctr" eaLnBrk="0" hangingPunct="0">
                <a:lnSpc>
                  <a:spcPct val="100000"/>
                </a:lnSpc>
              </a:pPr>
              <a:r>
                <a:rPr kumimoji="0" lang="zh-TW" altLang="en-US" sz="2400" b="1" dirty="0">
                  <a:solidFill>
                    <a:srgbClr val="002060"/>
                  </a:solidFill>
                  <a:latin typeface="微軟正黑體" pitchFamily="34" charset="-120"/>
                  <a:ea typeface="微軟正黑體" pitchFamily="34" charset="-120"/>
                </a:rPr>
                <a:t>費用申報</a:t>
              </a:r>
            </a:p>
          </p:txBody>
        </p:sp>
      </p:grpSp>
      <p:grpSp>
        <p:nvGrpSpPr>
          <p:cNvPr id="7" name="群組 64"/>
          <p:cNvGrpSpPr>
            <a:grpSpLocks/>
          </p:cNvGrpSpPr>
          <p:nvPr/>
        </p:nvGrpSpPr>
        <p:grpSpPr bwMode="auto">
          <a:xfrm>
            <a:off x="6875463" y="3284542"/>
            <a:ext cx="1512887" cy="422275"/>
            <a:chOff x="6300192" y="3059668"/>
            <a:chExt cx="1296144" cy="359862"/>
          </a:xfrm>
        </p:grpSpPr>
        <p:sp>
          <p:nvSpPr>
            <p:cNvPr id="54" name="矩形 53"/>
            <p:cNvSpPr/>
            <p:nvPr/>
          </p:nvSpPr>
          <p:spPr>
            <a:xfrm>
              <a:off x="6300192" y="3059668"/>
              <a:ext cx="1296144" cy="359862"/>
            </a:xfrm>
            <a:prstGeom prst="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1057" name="Rectangle 10"/>
            <p:cNvSpPr>
              <a:spLocks noChangeArrowheads="1"/>
            </p:cNvSpPr>
            <p:nvPr/>
          </p:nvSpPr>
          <p:spPr bwMode="auto">
            <a:xfrm>
              <a:off x="6372200" y="3059668"/>
              <a:ext cx="1219200" cy="314744"/>
            </a:xfrm>
            <a:prstGeom prst="rect">
              <a:avLst/>
            </a:prstGeom>
            <a:noFill/>
            <a:ln w="9525">
              <a:noFill/>
              <a:miter lim="800000"/>
              <a:headEnd/>
              <a:tailEnd/>
            </a:ln>
          </p:spPr>
          <p:txBody>
            <a:bodyPr lIns="0" tIns="0" rIns="0" bIns="0">
              <a:spAutoFit/>
            </a:bodyPr>
            <a:lstStyle/>
            <a:p>
              <a:pPr algn="ctr" eaLnBrk="0" hangingPunct="0">
                <a:lnSpc>
                  <a:spcPct val="100000"/>
                </a:lnSpc>
              </a:pPr>
              <a:r>
                <a:rPr kumimoji="0" lang="zh-TW" altLang="en-US" sz="2400" b="1" dirty="0">
                  <a:solidFill>
                    <a:srgbClr val="002060"/>
                  </a:solidFill>
                  <a:latin typeface="微軟正黑體" pitchFamily="34" charset="-120"/>
                  <a:ea typeface="微軟正黑體" pitchFamily="34" charset="-120"/>
                </a:rPr>
                <a:t>支付費用</a:t>
              </a:r>
            </a:p>
          </p:txBody>
        </p:sp>
      </p:grpSp>
      <p:sp>
        <p:nvSpPr>
          <p:cNvPr id="63" name="矩形 62"/>
          <p:cNvSpPr/>
          <p:nvPr/>
        </p:nvSpPr>
        <p:spPr>
          <a:xfrm>
            <a:off x="3131840" y="4077072"/>
            <a:ext cx="1295400" cy="358775"/>
          </a:xfrm>
          <a:prstGeom prst="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1048" name="Rectangle 10"/>
          <p:cNvSpPr>
            <a:spLocks noChangeArrowheads="1"/>
          </p:cNvSpPr>
          <p:nvPr/>
        </p:nvSpPr>
        <p:spPr bwMode="auto">
          <a:xfrm>
            <a:off x="3131840" y="4077072"/>
            <a:ext cx="1230312" cy="368300"/>
          </a:xfrm>
          <a:prstGeom prst="rect">
            <a:avLst/>
          </a:prstGeom>
          <a:noFill/>
          <a:ln w="9525">
            <a:noFill/>
            <a:miter lim="800000"/>
            <a:headEnd/>
            <a:tailEnd/>
          </a:ln>
        </p:spPr>
        <p:txBody>
          <a:bodyPr lIns="0" tIns="0" rIns="0" bIns="0">
            <a:spAutoFit/>
          </a:bodyPr>
          <a:lstStyle/>
          <a:p>
            <a:pPr algn="ctr" eaLnBrk="0" hangingPunct="0">
              <a:lnSpc>
                <a:spcPct val="100000"/>
              </a:lnSpc>
            </a:pPr>
            <a:r>
              <a:rPr kumimoji="0" lang="zh-TW" altLang="en-US" sz="2400" b="1" dirty="0">
                <a:solidFill>
                  <a:srgbClr val="002060"/>
                </a:solidFill>
                <a:latin typeface="微軟正黑體" pitchFamily="34" charset="-120"/>
                <a:ea typeface="微軟正黑體" pitchFamily="34" charset="-120"/>
              </a:rPr>
              <a:t>健保</a:t>
            </a:r>
            <a:r>
              <a:rPr kumimoji="0" lang="en-US" altLang="zh-TW" sz="2400" b="1" dirty="0">
                <a:solidFill>
                  <a:srgbClr val="002060"/>
                </a:solidFill>
                <a:latin typeface="微軟正黑體" pitchFamily="34" charset="-120"/>
                <a:ea typeface="微軟正黑體" pitchFamily="34" charset="-120"/>
              </a:rPr>
              <a:t>IC</a:t>
            </a:r>
            <a:r>
              <a:rPr kumimoji="0" lang="zh-TW" altLang="en-US" sz="2400" b="1" dirty="0">
                <a:solidFill>
                  <a:srgbClr val="002060"/>
                </a:solidFill>
                <a:latin typeface="微軟正黑體" pitchFamily="34" charset="-120"/>
                <a:ea typeface="微軟正黑體" pitchFamily="34" charset="-120"/>
              </a:rPr>
              <a:t>卡</a:t>
            </a:r>
          </a:p>
        </p:txBody>
      </p:sp>
      <p:grpSp>
        <p:nvGrpSpPr>
          <p:cNvPr id="8" name="群組 67"/>
          <p:cNvGrpSpPr>
            <a:grpSpLocks/>
          </p:cNvGrpSpPr>
          <p:nvPr/>
        </p:nvGrpSpPr>
        <p:grpSpPr bwMode="auto">
          <a:xfrm>
            <a:off x="1323975" y="3284538"/>
            <a:ext cx="1447800" cy="369887"/>
            <a:chOff x="1187624" y="3573016"/>
            <a:chExt cx="1447130" cy="369332"/>
          </a:xfrm>
        </p:grpSpPr>
        <p:sp>
          <p:nvSpPr>
            <p:cNvPr id="55" name="矩形 54"/>
            <p:cNvSpPr/>
            <p:nvPr/>
          </p:nvSpPr>
          <p:spPr>
            <a:xfrm>
              <a:off x="1187624" y="3573016"/>
              <a:ext cx="1296388" cy="359821"/>
            </a:xfrm>
            <a:prstGeom prst="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1055" name="Rectangle 10"/>
            <p:cNvSpPr>
              <a:spLocks noChangeArrowheads="1"/>
            </p:cNvSpPr>
            <p:nvPr/>
          </p:nvSpPr>
          <p:spPr bwMode="auto">
            <a:xfrm>
              <a:off x="1403648" y="3573016"/>
              <a:ext cx="1231106" cy="369332"/>
            </a:xfrm>
            <a:prstGeom prst="rect">
              <a:avLst/>
            </a:prstGeom>
            <a:noFill/>
            <a:ln w="9525">
              <a:noFill/>
              <a:miter lim="800000"/>
              <a:headEnd/>
              <a:tailEnd/>
            </a:ln>
          </p:spPr>
          <p:txBody>
            <a:bodyPr lIns="0" tIns="0" rIns="0" bIns="0">
              <a:spAutoFit/>
            </a:bodyPr>
            <a:lstStyle/>
            <a:p>
              <a:pPr eaLnBrk="0" hangingPunct="0">
                <a:lnSpc>
                  <a:spcPct val="100000"/>
                </a:lnSpc>
              </a:pPr>
              <a:r>
                <a:rPr kumimoji="0" lang="zh-TW" altLang="en-US" sz="2400" b="1" dirty="0">
                  <a:solidFill>
                    <a:srgbClr val="002060"/>
                  </a:solidFill>
                  <a:latin typeface="微軟正黑體" pitchFamily="34" charset="-120"/>
                  <a:ea typeface="微軟正黑體" pitchFamily="34" charset="-120"/>
                </a:rPr>
                <a:t>保險費</a:t>
              </a:r>
            </a:p>
          </p:txBody>
        </p:sp>
      </p:grpSp>
      <p:grpSp>
        <p:nvGrpSpPr>
          <p:cNvPr id="9" name="群組 70"/>
          <p:cNvGrpSpPr>
            <a:grpSpLocks/>
          </p:cNvGrpSpPr>
          <p:nvPr/>
        </p:nvGrpSpPr>
        <p:grpSpPr bwMode="auto">
          <a:xfrm>
            <a:off x="3851275" y="5795963"/>
            <a:ext cx="1296988" cy="369887"/>
            <a:chOff x="4788024" y="3779748"/>
            <a:chExt cx="1296144" cy="369332"/>
          </a:xfrm>
        </p:grpSpPr>
        <p:sp>
          <p:nvSpPr>
            <p:cNvPr id="72" name="矩形 71"/>
            <p:cNvSpPr/>
            <p:nvPr/>
          </p:nvSpPr>
          <p:spPr>
            <a:xfrm>
              <a:off x="4788024" y="3789259"/>
              <a:ext cx="1296144" cy="359821"/>
            </a:xfrm>
            <a:prstGeom prst="rect">
              <a:avLst/>
            </a:prstGeom>
            <a:solidFill>
              <a:srgbClr val="FFFF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kumimoji="0" lang="zh-TW" altLang="en-US"/>
            </a:p>
          </p:txBody>
        </p:sp>
        <p:sp>
          <p:nvSpPr>
            <p:cNvPr id="1053" name="Rectangle 10"/>
            <p:cNvSpPr>
              <a:spLocks noChangeArrowheads="1"/>
            </p:cNvSpPr>
            <p:nvPr/>
          </p:nvSpPr>
          <p:spPr bwMode="auto">
            <a:xfrm>
              <a:off x="4853062" y="3779748"/>
              <a:ext cx="1231106" cy="369332"/>
            </a:xfrm>
            <a:prstGeom prst="rect">
              <a:avLst/>
            </a:prstGeom>
            <a:noFill/>
            <a:ln w="9525">
              <a:noFill/>
              <a:miter lim="800000"/>
              <a:headEnd/>
              <a:tailEnd/>
            </a:ln>
          </p:spPr>
          <p:txBody>
            <a:bodyPr lIns="0" tIns="0" rIns="0" bIns="0">
              <a:spAutoFit/>
            </a:bodyPr>
            <a:lstStyle/>
            <a:p>
              <a:pPr algn="ctr" eaLnBrk="0" hangingPunct="0">
                <a:lnSpc>
                  <a:spcPct val="100000"/>
                </a:lnSpc>
              </a:pPr>
              <a:r>
                <a:rPr kumimoji="0" lang="zh-TW" altLang="en-US" sz="2400" b="1" dirty="0">
                  <a:solidFill>
                    <a:srgbClr val="002060"/>
                  </a:solidFill>
                  <a:latin typeface="微軟正黑體" pitchFamily="34" charset="-120"/>
                  <a:ea typeface="微軟正黑體" pitchFamily="34" charset="-120"/>
                </a:rPr>
                <a:t>醫療服務</a:t>
              </a:r>
            </a:p>
          </p:txBody>
        </p:sp>
      </p:grpSp>
      <p:sp>
        <p:nvSpPr>
          <p:cNvPr id="45" name="五邊形 44"/>
          <p:cNvSpPr/>
          <p:nvPr/>
        </p:nvSpPr>
        <p:spPr>
          <a:xfrm rot="10800000">
            <a:off x="5940152" y="1628800"/>
            <a:ext cx="3025775" cy="1152128"/>
          </a:xfrm>
          <a:prstGeom prst="homePlate">
            <a:avLst>
              <a:gd name="adj" fmla="val 36101"/>
            </a:avLst>
          </a:prstGeom>
          <a:noFill/>
          <a:ln w="57150">
            <a:solidFill>
              <a:srgbClr val="C04F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46" name="Rectangle 13"/>
          <p:cNvSpPr>
            <a:spLocks noChangeArrowheads="1"/>
          </p:cNvSpPr>
          <p:nvPr/>
        </p:nvSpPr>
        <p:spPr bwMode="auto">
          <a:xfrm>
            <a:off x="6156176" y="1772816"/>
            <a:ext cx="2736304" cy="707886"/>
          </a:xfrm>
          <a:prstGeom prst="rect">
            <a:avLst/>
          </a:prstGeom>
          <a:noFill/>
          <a:ln w="9525">
            <a:noFill/>
            <a:miter lim="800000"/>
            <a:headEnd/>
            <a:tailEnd/>
          </a:ln>
        </p:spPr>
        <p:txBody>
          <a:bodyPr wrap="square" lIns="0" tIns="0" rIns="0" bIns="0">
            <a:spAutoFit/>
          </a:bodyPr>
          <a:lstStyle/>
          <a:p>
            <a:pPr algn="ctr" eaLnBrk="0" hangingPunct="0">
              <a:lnSpc>
                <a:spcPct val="100000"/>
              </a:lnSpc>
            </a:pPr>
            <a:r>
              <a:rPr lang="en-US" altLang="zh-TW" sz="2400" b="1" dirty="0" smtClean="0">
                <a:solidFill>
                  <a:srgbClr val="FF0066"/>
                </a:solidFill>
                <a:latin typeface="微軟正黑體" pitchFamily="34" charset="-120"/>
                <a:ea typeface="微軟正黑體" pitchFamily="34" charset="-120"/>
              </a:rPr>
              <a:t>102</a:t>
            </a:r>
            <a:r>
              <a:rPr lang="zh-TW" altLang="en-US" sz="2400" b="1" dirty="0" smtClean="0">
                <a:solidFill>
                  <a:srgbClr val="FF0066"/>
                </a:solidFill>
                <a:latin typeface="微軟正黑體" pitchFamily="34" charset="-120"/>
                <a:ea typeface="微軟正黑體" pitchFamily="34" charset="-120"/>
              </a:rPr>
              <a:t>年</a:t>
            </a:r>
            <a:endParaRPr lang="en-US" altLang="zh-TW" sz="2400" b="1" dirty="0" smtClean="0">
              <a:solidFill>
                <a:srgbClr val="FF0066"/>
              </a:solidFill>
              <a:latin typeface="微軟正黑體" pitchFamily="34" charset="-120"/>
              <a:ea typeface="微軟正黑體" pitchFamily="34" charset="-120"/>
            </a:endParaRPr>
          </a:p>
          <a:p>
            <a:pPr algn="ctr" eaLnBrk="0" hangingPunct="0">
              <a:lnSpc>
                <a:spcPct val="100000"/>
              </a:lnSpc>
            </a:pPr>
            <a:r>
              <a:rPr kumimoji="0" lang="zh-TW" altLang="en-US" sz="2200" b="1" dirty="0" smtClean="0">
                <a:solidFill>
                  <a:srgbClr val="FF0066"/>
                </a:solidFill>
                <a:latin typeface="微軟正黑體" pitchFamily="34" charset="-120"/>
                <a:ea typeface="微軟正黑體" pitchFamily="34" charset="-120"/>
              </a:rPr>
              <a:t>二代健保補充保險費</a:t>
            </a:r>
            <a:endParaRPr kumimoji="0" lang="zh-TW" altLang="en-US" sz="2200" b="1" dirty="0">
              <a:solidFill>
                <a:srgbClr val="FF0066"/>
              </a:solidFill>
              <a:latin typeface="微軟正黑體" pitchFamily="34" charset="-120"/>
              <a:ea typeface="微軟正黑體" pitchFamily="34" charset="-120"/>
            </a:endParaRPr>
          </a:p>
        </p:txBody>
      </p:sp>
      <p:sp>
        <p:nvSpPr>
          <p:cNvPr id="49" name="標題 1"/>
          <p:cNvSpPr>
            <a:spLocks noGrp="1"/>
          </p:cNvSpPr>
          <p:nvPr>
            <p:ph type="title"/>
          </p:nvPr>
        </p:nvSpPr>
        <p:spPr>
          <a:xfrm>
            <a:off x="2700338" y="125413"/>
            <a:ext cx="5481637" cy="1143000"/>
          </a:xfrm>
        </p:spPr>
        <p:txBody>
          <a:bodyPr/>
          <a:lstStyle/>
          <a:p>
            <a:pPr algn="l" eaLnBrk="1" hangingPunct="1"/>
            <a:r>
              <a:rPr lang="zh-TW" altLang="en-US" b="1" dirty="0" smtClean="0">
                <a:solidFill>
                  <a:srgbClr val="003399"/>
                </a:solidFill>
                <a:latin typeface="微軟正黑體" pitchFamily="34" charset="-120"/>
                <a:ea typeface="微軟正黑體" pitchFamily="34" charset="-120"/>
              </a:rPr>
              <a:t>全民健康保險的運作</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5" name="文字方塊"/>
          <p:cNvSpPr>
            <a:spLocks noGrp="1"/>
          </p:cNvSpPr>
          <p:nvPr>
            <p:ph type="title"/>
          </p:nvPr>
        </p:nvSpPr>
        <p:spPr>
          <a:xfrm>
            <a:off x="2627313" y="125413"/>
            <a:ext cx="6059486"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l" eaLnBrk="1" hangingPunct="1">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保險憑證</a:t>
            </a:r>
            <a:r>
              <a:rPr lang="en-US" altLang="zh-TW" sz="4400" b="1">
                <a:solidFill>
                  <a:srgbClr val="003399"/>
                </a:solidFill>
                <a:latin typeface="微軟正黑體" pitchFamily="34" charset="-120"/>
                <a:ea typeface="微軟正黑體" pitchFamily="34" charset="-120"/>
                <a:cs typeface="Times New Roman" charset="0"/>
              </a:rPr>
              <a:t>-</a:t>
            </a:r>
            <a:r>
              <a:rPr lang="zh-TW" altLang="en-US" sz="4400" b="1">
                <a:solidFill>
                  <a:srgbClr val="003399"/>
                </a:solidFill>
                <a:latin typeface="微軟正黑體" pitchFamily="34" charset="-120"/>
                <a:ea typeface="微軟正黑體" pitchFamily="34" charset="-120"/>
                <a:cs typeface="Times New Roman" charset="0"/>
              </a:rPr>
              <a:t>健保卡</a:t>
            </a:r>
          </a:p>
        </p:txBody>
      </p:sp>
      <p:pic>
        <p:nvPicPr>
          <p:cNvPr id="256" name="圖片" descr="健保卡-男.jpg"/>
          <p:cNvPicPr>
            <a:picLocks noChangeAspect="1"/>
          </p:cNvPicPr>
          <p:nvPr/>
        </p:nvPicPr>
        <p:blipFill>
          <a:blip r:embed="rId3" cstate="print">
            <a:lum/>
          </a:blip>
          <a:stretch>
            <a:fillRect/>
          </a:stretch>
        </p:blipFill>
        <p:spPr>
          <a:xfrm>
            <a:off x="3406775" y="1628775"/>
            <a:ext cx="2460625" cy="1528763"/>
          </a:xfrm>
          <a:prstGeom prst="rect">
            <a:avLst/>
          </a:prstGeom>
          <a:noFill/>
          <a:ln w="9525" cmpd="sng">
            <a:noFill/>
            <a:prstDash val="solid"/>
            <a:miter/>
          </a:ln>
        </p:spPr>
      </p:pic>
      <p:sp>
        <p:nvSpPr>
          <p:cNvPr id="257" name="向上箭號"/>
          <p:cNvSpPr>
            <a:spLocks/>
          </p:cNvSpPr>
          <p:nvPr/>
        </p:nvSpPr>
        <p:spPr>
          <a:xfrm>
            <a:off x="2022475" y="3284537"/>
            <a:ext cx="5207000" cy="2144712"/>
          </a:xfrm>
          <a:prstGeom prst="upArrow">
            <a:avLst>
              <a:gd name="adj1" fmla="val 57824"/>
              <a:gd name="adj2" fmla="val 54393"/>
            </a:avLst>
          </a:prstGeom>
          <a:gradFill rotWithShape="1">
            <a:gsLst>
              <a:gs pos="0">
                <a:srgbClr val="C2D69A">
                  <a:alpha val="100000"/>
                </a:srgbClr>
              </a:gs>
              <a:gs pos="100000">
                <a:srgbClr val="FFFFFF">
                  <a:alpha val="100000"/>
                </a:srgbClr>
              </a:gs>
            </a:gsLst>
            <a:lin ang="5400000"/>
          </a:gradFill>
          <a:ln w="9525" cmpd="sng">
            <a:noFill/>
            <a:prstDash val="solid"/>
            <a:miter/>
          </a:ln>
        </p:spPr>
      </p:sp>
      <p:sp>
        <p:nvSpPr>
          <p:cNvPr id="258" name="矩形"/>
          <p:cNvSpPr>
            <a:spLocks/>
          </p:cNvSpPr>
          <p:nvPr/>
        </p:nvSpPr>
        <p:spPr>
          <a:xfrm>
            <a:off x="3580150" y="3933825"/>
            <a:ext cx="2031325" cy="461665"/>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hangingPunct="0">
              <a:lnSpc>
                <a:spcPct val="100000"/>
              </a:lnSpc>
              <a:spcBef>
                <a:spcPts val="0"/>
              </a:spcBef>
              <a:spcAft>
                <a:spcPts val="0"/>
              </a:spcAft>
              <a:buNone/>
            </a:pPr>
            <a:r>
              <a:rPr lang="zh-TW" altLang="en-US" sz="2400" b="1">
                <a:solidFill>
                  <a:schemeClr val="tx2"/>
                </a:solidFill>
                <a:latin typeface="微軟正黑體" pitchFamily="34" charset="-120"/>
                <a:ea typeface="微軟正黑體" pitchFamily="34" charset="-120"/>
                <a:cs typeface="新細明體" pitchFamily="18" charset="-120"/>
              </a:rPr>
              <a:t>健保卡的功能</a:t>
            </a:r>
            <a:endParaRPr lang="en-US" altLang="zh-TW" sz="2400" b="1">
              <a:solidFill>
                <a:schemeClr val="tx2"/>
              </a:solidFill>
              <a:latin typeface="微軟正黑體" pitchFamily="34" charset="-120"/>
              <a:ea typeface="微軟正黑體" pitchFamily="34" charset="-120"/>
              <a:cs typeface="新細明體" pitchFamily="18" charset="-120"/>
            </a:endParaRPr>
          </a:p>
        </p:txBody>
      </p:sp>
      <p:grpSp>
        <p:nvGrpSpPr>
          <p:cNvPr id="263" name="群組"/>
          <p:cNvGrpSpPr>
            <a:grpSpLocks/>
          </p:cNvGrpSpPr>
          <p:nvPr/>
        </p:nvGrpSpPr>
        <p:grpSpPr>
          <a:xfrm>
            <a:off x="1090612" y="4611687"/>
            <a:ext cx="1398587" cy="1423987"/>
            <a:chOff x="1090612" y="4611687"/>
            <a:chExt cx="1398587" cy="1423987"/>
          </a:xfrm>
        </p:grpSpPr>
        <p:grpSp>
          <p:nvGrpSpPr>
            <p:cNvPr id="261" name="群組"/>
            <p:cNvGrpSpPr>
              <a:grpSpLocks/>
            </p:cNvGrpSpPr>
            <p:nvPr/>
          </p:nvGrpSpPr>
          <p:grpSpPr>
            <a:xfrm>
              <a:off x="1090612" y="4611687"/>
              <a:ext cx="1398587" cy="1423987"/>
              <a:chOff x="1090612" y="4611687"/>
              <a:chExt cx="1398587" cy="1423987"/>
            </a:xfrm>
          </p:grpSpPr>
          <p:sp>
            <p:nvSpPr>
              <p:cNvPr id="259" name="橢圓"/>
              <p:cNvSpPr>
                <a:spLocks/>
              </p:cNvSpPr>
              <p:nvPr/>
            </p:nvSpPr>
            <p:spPr>
              <a:xfrm>
                <a:off x="1090612" y="4611687"/>
                <a:ext cx="1398587" cy="1423987"/>
              </a:xfrm>
              <a:prstGeom prst="ellipse">
                <a:avLst/>
              </a:prstGeom>
              <a:gradFill>
                <a:gsLst>
                  <a:gs pos="0">
                    <a:srgbClr val="CA6D20"/>
                  </a:gs>
                  <a:gs pos="80000">
                    <a:srgbClr val="FF8927"/>
                  </a:gs>
                  <a:gs pos="100000">
                    <a:srgbClr val="FF8A29"/>
                  </a:gs>
                </a:gsLst>
                <a:lin ang="16200000" scaled="1"/>
              </a:gradFill>
              <a:ln w="9525" cmpd="sng">
                <a:solidFill>
                  <a:srgbClr val="F59241"/>
                </a:solidFill>
                <a:prstDash val="solid"/>
                <a:miter/>
              </a:ln>
              <a:effectLst>
                <a:prstShdw prst="shdw14" dist="26181" dir="4557788">
                  <a:srgbClr val="000000">
                    <a:alpha val="35156"/>
                  </a:srgbClr>
                </a:prstShdw>
              </a:effectLst>
            </p:spPr>
          </p:sp>
          <p:sp>
            <p:nvSpPr>
              <p:cNvPr id="260" name="曲線"/>
              <p:cNvSpPr>
                <a:spLocks/>
              </p:cNvSpPr>
              <p:nvPr/>
            </p:nvSpPr>
            <p:spPr>
              <a:xfrm>
                <a:off x="1251283" y="4635421"/>
                <a:ext cx="1078077" cy="536538"/>
              </a:xfrm>
              <a:custGeom>
                <a:avLst/>
                <a:gdLst>
                  <a:gd name="T1" fmla="*/ 0 w 21600"/>
                  <a:gd name="T2" fmla="*/ 0 h 21600"/>
                  <a:gd name="T3" fmla="*/ 21600 w 21600"/>
                  <a:gd name="T4" fmla="*/ 21600 h 21600"/>
                </a:gdLst>
                <a:ahLst/>
                <a:cxnLst/>
                <a:rect l="T1" t="T2" r="T3" b="T4"/>
                <a:pathLst>
                  <a:path w="21600" h="21600">
                    <a:moveTo>
                      <a:pt x="21272" y="12165"/>
                    </a:moveTo>
                    <a:lnTo>
                      <a:pt x="21534" y="13408"/>
                    </a:lnTo>
                    <a:lnTo>
                      <a:pt x="21600" y="14592"/>
                    </a:lnTo>
                    <a:lnTo>
                      <a:pt x="21501" y="15653"/>
                    </a:lnTo>
                    <a:lnTo>
                      <a:pt x="21223" y="16685"/>
                    </a:lnTo>
                    <a:lnTo>
                      <a:pt x="20798" y="17565"/>
                    </a:lnTo>
                    <a:lnTo>
                      <a:pt x="20259" y="18323"/>
                    </a:lnTo>
                    <a:lnTo>
                      <a:pt x="19556" y="19051"/>
                    </a:lnTo>
                    <a:lnTo>
                      <a:pt x="18754" y="19688"/>
                    </a:lnTo>
                    <a:lnTo>
                      <a:pt x="17855" y="20234"/>
                    </a:lnTo>
                    <a:lnTo>
                      <a:pt x="16858" y="20720"/>
                    </a:lnTo>
                    <a:lnTo>
                      <a:pt x="15811" y="21053"/>
                    </a:lnTo>
                    <a:lnTo>
                      <a:pt x="14650" y="21357"/>
                    </a:lnTo>
                    <a:lnTo>
                      <a:pt x="13473" y="21539"/>
                    </a:lnTo>
                    <a:lnTo>
                      <a:pt x="12999" y="21600"/>
                    </a:lnTo>
                    <a:lnTo>
                      <a:pt x="7783" y="21600"/>
                    </a:lnTo>
                    <a:lnTo>
                      <a:pt x="7717" y="21600"/>
                    </a:lnTo>
                    <a:lnTo>
                      <a:pt x="6687" y="21478"/>
                    </a:lnTo>
                    <a:lnTo>
                      <a:pt x="5690" y="21357"/>
                    </a:lnTo>
                    <a:lnTo>
                      <a:pt x="4741" y="21114"/>
                    </a:lnTo>
                    <a:lnTo>
                      <a:pt x="3842" y="20902"/>
                    </a:lnTo>
                    <a:lnTo>
                      <a:pt x="3041" y="20538"/>
                    </a:lnTo>
                    <a:lnTo>
                      <a:pt x="2305" y="20113"/>
                    </a:lnTo>
                    <a:lnTo>
                      <a:pt x="1667" y="19658"/>
                    </a:lnTo>
                    <a:lnTo>
                      <a:pt x="1095" y="19112"/>
                    </a:lnTo>
                    <a:lnTo>
                      <a:pt x="637" y="18444"/>
                    </a:lnTo>
                    <a:lnTo>
                      <a:pt x="294" y="17686"/>
                    </a:lnTo>
                    <a:lnTo>
                      <a:pt x="98" y="16806"/>
                    </a:lnTo>
                    <a:lnTo>
                      <a:pt x="0" y="15896"/>
                    </a:lnTo>
                    <a:lnTo>
                      <a:pt x="0" y="15775"/>
                    </a:lnTo>
                    <a:lnTo>
                      <a:pt x="65" y="14774"/>
                    </a:lnTo>
                    <a:lnTo>
                      <a:pt x="261" y="13530"/>
                    </a:lnTo>
                    <a:lnTo>
                      <a:pt x="833" y="11224"/>
                    </a:lnTo>
                    <a:lnTo>
                      <a:pt x="1537" y="9070"/>
                    </a:lnTo>
                    <a:lnTo>
                      <a:pt x="2403" y="7129"/>
                    </a:lnTo>
                    <a:lnTo>
                      <a:pt x="3335" y="5339"/>
                    </a:lnTo>
                    <a:lnTo>
                      <a:pt x="4414" y="3792"/>
                    </a:lnTo>
                    <a:lnTo>
                      <a:pt x="5575" y="2487"/>
                    </a:lnTo>
                    <a:lnTo>
                      <a:pt x="6785" y="1425"/>
                    </a:lnTo>
                    <a:lnTo>
                      <a:pt x="8126" y="637"/>
                    </a:lnTo>
                    <a:lnTo>
                      <a:pt x="9500" y="182"/>
                    </a:lnTo>
                    <a:lnTo>
                      <a:pt x="10906" y="0"/>
                    </a:lnTo>
                    <a:lnTo>
                      <a:pt x="10906" y="0"/>
                    </a:lnTo>
                    <a:lnTo>
                      <a:pt x="12410" y="182"/>
                    </a:lnTo>
                    <a:lnTo>
                      <a:pt x="13849" y="697"/>
                    </a:lnTo>
                    <a:lnTo>
                      <a:pt x="15239" y="1607"/>
                    </a:lnTo>
                    <a:lnTo>
                      <a:pt x="16514" y="2730"/>
                    </a:lnTo>
                    <a:lnTo>
                      <a:pt x="17692" y="4156"/>
                    </a:lnTo>
                    <a:lnTo>
                      <a:pt x="18787" y="5885"/>
                    </a:lnTo>
                    <a:lnTo>
                      <a:pt x="19752" y="7766"/>
                    </a:lnTo>
                    <a:lnTo>
                      <a:pt x="20569" y="9859"/>
                    </a:lnTo>
                    <a:lnTo>
                      <a:pt x="21272" y="12165"/>
                    </a:lnTo>
                    <a:lnTo>
                      <a:pt x="21272" y="12165"/>
                    </a:lnTo>
                    <a:close/>
                  </a:path>
                </a:pathLst>
              </a:custGeom>
              <a:gradFill rotWithShape="1">
                <a:gsLst>
                  <a:gs pos="0">
                    <a:srgbClr val="FFFFFF">
                      <a:alpha val="100000"/>
                    </a:srgbClr>
                  </a:gs>
                  <a:gs pos="100000">
                    <a:srgbClr val="E46D0A">
                      <a:alpha val="100000"/>
                    </a:srgbClr>
                  </a:gs>
                </a:gsLst>
                <a:lin ang="5400000"/>
              </a:gradFill>
              <a:ln cmpd="sng">
                <a:noFill/>
                <a:prstDash val="solid"/>
                <a:miter/>
              </a:ln>
            </p:spPr>
          </p:sp>
        </p:grpSp>
        <p:sp>
          <p:nvSpPr>
            <p:cNvPr id="262" name="矩形"/>
            <p:cNvSpPr>
              <a:spLocks/>
            </p:cNvSpPr>
            <p:nvPr/>
          </p:nvSpPr>
          <p:spPr>
            <a:xfrm>
              <a:off x="1179145" y="5168757"/>
              <a:ext cx="1211436" cy="707598"/>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作業流程</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簡化</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sp>
        <p:nvSpPr>
          <p:cNvPr id="264" name="橢圓"/>
          <p:cNvSpPr>
            <a:spLocks/>
          </p:cNvSpPr>
          <p:nvPr/>
        </p:nvSpPr>
        <p:spPr>
          <a:xfrm>
            <a:off x="1090613" y="6145212"/>
            <a:ext cx="1485899" cy="411162"/>
          </a:xfrm>
          <a:prstGeom prst="ellipse">
            <a:avLst/>
          </a:prstGeom>
          <a:gradFill rotWithShape="1">
            <a:gsLst>
              <a:gs pos="0">
                <a:srgbClr val="EEECE1">
                  <a:alpha val="100000"/>
                </a:srgbClr>
              </a:gs>
              <a:gs pos="100000">
                <a:srgbClr val="FFFFFF">
                  <a:alpha val="100000"/>
                </a:srgbClr>
              </a:gs>
            </a:gsLst>
            <a:path path="shape"/>
          </a:gradFill>
          <a:ln w="9525" cmpd="sng">
            <a:noFill/>
            <a:prstDash val="solid"/>
            <a:miter/>
          </a:ln>
        </p:spPr>
      </p:sp>
      <p:grpSp>
        <p:nvGrpSpPr>
          <p:cNvPr id="270" name="群組"/>
          <p:cNvGrpSpPr>
            <a:grpSpLocks/>
          </p:cNvGrpSpPr>
          <p:nvPr/>
        </p:nvGrpSpPr>
        <p:grpSpPr>
          <a:xfrm>
            <a:off x="2882899" y="4611687"/>
            <a:ext cx="1524000" cy="1944687"/>
            <a:chOff x="2882899" y="4611687"/>
            <a:chExt cx="1524000" cy="1944687"/>
          </a:xfrm>
        </p:grpSpPr>
        <p:grpSp>
          <p:nvGrpSpPr>
            <p:cNvPr id="267" name="群組"/>
            <p:cNvGrpSpPr>
              <a:grpSpLocks/>
            </p:cNvGrpSpPr>
            <p:nvPr/>
          </p:nvGrpSpPr>
          <p:grpSpPr>
            <a:xfrm>
              <a:off x="2882899" y="4611687"/>
              <a:ext cx="1432342" cy="1428688"/>
              <a:chOff x="2882899" y="4611687"/>
              <a:chExt cx="1432342" cy="1428688"/>
            </a:xfrm>
          </p:grpSpPr>
          <p:sp>
            <p:nvSpPr>
              <p:cNvPr id="265" name="橢圓"/>
              <p:cNvSpPr>
                <a:spLocks/>
              </p:cNvSpPr>
              <p:nvPr/>
            </p:nvSpPr>
            <p:spPr>
              <a:xfrm>
                <a:off x="2882899" y="4611687"/>
                <a:ext cx="1432342" cy="1428688"/>
              </a:xfrm>
              <a:prstGeom prst="ellipse">
                <a:avLst/>
              </a:prstGeom>
              <a:gradFill rotWithShape="1">
                <a:gsLst>
                  <a:gs pos="0">
                    <a:srgbClr val="0000FF">
                      <a:alpha val="100000"/>
                    </a:srgbClr>
                  </a:gs>
                  <a:gs pos="100000">
                    <a:srgbClr val="000082">
                      <a:alpha val="100000"/>
                    </a:srgbClr>
                  </a:gs>
                </a:gsLst>
                <a:lin ang="5400000"/>
              </a:gradFill>
              <a:ln w="9525" cmpd="sng">
                <a:noFill/>
                <a:prstDash val="solid"/>
                <a:miter/>
              </a:ln>
            </p:spPr>
          </p:sp>
          <p:sp>
            <p:nvSpPr>
              <p:cNvPr id="266" name="曲線"/>
              <p:cNvSpPr>
                <a:spLocks/>
              </p:cNvSpPr>
              <p:nvPr/>
            </p:nvSpPr>
            <p:spPr>
              <a:xfrm>
                <a:off x="3046131" y="4635499"/>
                <a:ext cx="1108441" cy="540009"/>
              </a:xfrm>
              <a:custGeom>
                <a:avLst/>
                <a:gdLst>
                  <a:gd name="T1" fmla="*/ 0 w 21600"/>
                  <a:gd name="T2" fmla="*/ 0 h 21600"/>
                  <a:gd name="T3" fmla="*/ 21600 w 21600"/>
                  <a:gd name="T4" fmla="*/ 21600 h 21600"/>
                </a:gdLst>
                <a:ahLst/>
                <a:cxnLst/>
                <a:rect l="T1" t="T2" r="T3" b="T4"/>
                <a:pathLst>
                  <a:path w="21600" h="21600">
                    <a:moveTo>
                      <a:pt x="21272" y="12165"/>
                    </a:moveTo>
                    <a:lnTo>
                      <a:pt x="21534" y="13408"/>
                    </a:lnTo>
                    <a:lnTo>
                      <a:pt x="21600" y="14592"/>
                    </a:lnTo>
                    <a:lnTo>
                      <a:pt x="21501" y="15653"/>
                    </a:lnTo>
                    <a:lnTo>
                      <a:pt x="21223" y="16685"/>
                    </a:lnTo>
                    <a:lnTo>
                      <a:pt x="20798" y="17565"/>
                    </a:lnTo>
                    <a:lnTo>
                      <a:pt x="20259" y="18323"/>
                    </a:lnTo>
                    <a:lnTo>
                      <a:pt x="19556" y="19051"/>
                    </a:lnTo>
                    <a:lnTo>
                      <a:pt x="18754" y="19688"/>
                    </a:lnTo>
                    <a:lnTo>
                      <a:pt x="17855" y="20234"/>
                    </a:lnTo>
                    <a:lnTo>
                      <a:pt x="16858" y="20720"/>
                    </a:lnTo>
                    <a:lnTo>
                      <a:pt x="15811" y="21053"/>
                    </a:lnTo>
                    <a:lnTo>
                      <a:pt x="14650" y="21357"/>
                    </a:lnTo>
                    <a:lnTo>
                      <a:pt x="13473" y="21539"/>
                    </a:lnTo>
                    <a:lnTo>
                      <a:pt x="12999" y="21600"/>
                    </a:lnTo>
                    <a:lnTo>
                      <a:pt x="7783" y="21600"/>
                    </a:lnTo>
                    <a:lnTo>
                      <a:pt x="7717" y="21600"/>
                    </a:lnTo>
                    <a:lnTo>
                      <a:pt x="6687" y="21478"/>
                    </a:lnTo>
                    <a:lnTo>
                      <a:pt x="5690" y="21357"/>
                    </a:lnTo>
                    <a:lnTo>
                      <a:pt x="4741" y="21114"/>
                    </a:lnTo>
                    <a:lnTo>
                      <a:pt x="3842" y="20902"/>
                    </a:lnTo>
                    <a:lnTo>
                      <a:pt x="3041" y="20538"/>
                    </a:lnTo>
                    <a:lnTo>
                      <a:pt x="2305" y="20113"/>
                    </a:lnTo>
                    <a:lnTo>
                      <a:pt x="1667" y="19658"/>
                    </a:lnTo>
                    <a:lnTo>
                      <a:pt x="1095" y="19112"/>
                    </a:lnTo>
                    <a:lnTo>
                      <a:pt x="637" y="18444"/>
                    </a:lnTo>
                    <a:lnTo>
                      <a:pt x="294" y="17686"/>
                    </a:lnTo>
                    <a:lnTo>
                      <a:pt x="98" y="16806"/>
                    </a:lnTo>
                    <a:lnTo>
                      <a:pt x="0" y="15896"/>
                    </a:lnTo>
                    <a:lnTo>
                      <a:pt x="0" y="15775"/>
                    </a:lnTo>
                    <a:lnTo>
                      <a:pt x="65" y="14774"/>
                    </a:lnTo>
                    <a:lnTo>
                      <a:pt x="261" y="13530"/>
                    </a:lnTo>
                    <a:lnTo>
                      <a:pt x="833" y="11224"/>
                    </a:lnTo>
                    <a:lnTo>
                      <a:pt x="1537" y="9070"/>
                    </a:lnTo>
                    <a:lnTo>
                      <a:pt x="2403" y="7129"/>
                    </a:lnTo>
                    <a:lnTo>
                      <a:pt x="3335" y="5339"/>
                    </a:lnTo>
                    <a:lnTo>
                      <a:pt x="4414" y="3792"/>
                    </a:lnTo>
                    <a:lnTo>
                      <a:pt x="5575" y="2487"/>
                    </a:lnTo>
                    <a:lnTo>
                      <a:pt x="6785" y="1425"/>
                    </a:lnTo>
                    <a:lnTo>
                      <a:pt x="8126" y="637"/>
                    </a:lnTo>
                    <a:lnTo>
                      <a:pt x="9500" y="182"/>
                    </a:lnTo>
                    <a:lnTo>
                      <a:pt x="10906" y="0"/>
                    </a:lnTo>
                    <a:lnTo>
                      <a:pt x="10906" y="0"/>
                    </a:lnTo>
                    <a:lnTo>
                      <a:pt x="12410" y="182"/>
                    </a:lnTo>
                    <a:lnTo>
                      <a:pt x="13849" y="697"/>
                    </a:lnTo>
                    <a:lnTo>
                      <a:pt x="15239" y="1607"/>
                    </a:lnTo>
                    <a:lnTo>
                      <a:pt x="16514" y="2730"/>
                    </a:lnTo>
                    <a:lnTo>
                      <a:pt x="17692" y="4156"/>
                    </a:lnTo>
                    <a:lnTo>
                      <a:pt x="18787" y="5885"/>
                    </a:lnTo>
                    <a:lnTo>
                      <a:pt x="19752" y="7766"/>
                    </a:lnTo>
                    <a:lnTo>
                      <a:pt x="20569" y="9859"/>
                    </a:lnTo>
                    <a:lnTo>
                      <a:pt x="21272" y="12165"/>
                    </a:lnTo>
                    <a:lnTo>
                      <a:pt x="21272" y="12165"/>
                    </a:lnTo>
                    <a:close/>
                  </a:path>
                </a:pathLst>
              </a:custGeom>
              <a:gradFill rotWithShape="1">
                <a:gsLst>
                  <a:gs pos="0">
                    <a:srgbClr val="FFFFFF">
                      <a:alpha val="100000"/>
                    </a:srgbClr>
                  </a:gs>
                  <a:gs pos="100000">
                    <a:srgbClr val="0000FF">
                      <a:alpha val="100000"/>
                    </a:srgbClr>
                  </a:gs>
                </a:gsLst>
                <a:lin ang="5400000"/>
              </a:gradFill>
              <a:ln cmpd="sng">
                <a:noFill/>
                <a:prstDash val="solid"/>
                <a:miter/>
              </a:ln>
            </p:spPr>
          </p:sp>
        </p:grpSp>
        <p:sp>
          <p:nvSpPr>
            <p:cNvPr id="268" name="矩形"/>
            <p:cNvSpPr>
              <a:spLocks/>
            </p:cNvSpPr>
            <p:nvPr/>
          </p:nvSpPr>
          <p:spPr>
            <a:xfrm>
              <a:off x="2954687" y="5156021"/>
              <a:ext cx="1292184" cy="70837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醫療數據</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即時管理</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269" name="橢圓"/>
            <p:cNvSpPr>
              <a:spLocks/>
            </p:cNvSpPr>
            <p:nvPr/>
          </p:nvSpPr>
          <p:spPr>
            <a:xfrm>
              <a:off x="2918794" y="6144769"/>
              <a:ext cx="1488106" cy="411605"/>
            </a:xfrm>
            <a:prstGeom prst="ellipse">
              <a:avLst/>
            </a:prstGeom>
            <a:gradFill rotWithShape="1">
              <a:gsLst>
                <a:gs pos="0">
                  <a:srgbClr val="EEECE1">
                    <a:alpha val="100000"/>
                  </a:srgbClr>
                </a:gs>
                <a:gs pos="100000">
                  <a:srgbClr val="FFFFFF">
                    <a:alpha val="100000"/>
                  </a:srgbClr>
                </a:gs>
              </a:gsLst>
              <a:path path="shape"/>
            </a:gradFill>
            <a:ln w="9525" cmpd="sng">
              <a:noFill/>
              <a:prstDash val="solid"/>
              <a:miter/>
            </a:ln>
          </p:spPr>
        </p:sp>
      </p:grpSp>
      <p:grpSp>
        <p:nvGrpSpPr>
          <p:cNvPr id="276" name="群組"/>
          <p:cNvGrpSpPr>
            <a:grpSpLocks/>
          </p:cNvGrpSpPr>
          <p:nvPr/>
        </p:nvGrpSpPr>
        <p:grpSpPr>
          <a:xfrm>
            <a:off x="4714874" y="4581525"/>
            <a:ext cx="1655762" cy="1974850"/>
            <a:chOff x="4714874" y="4581525"/>
            <a:chExt cx="1655762" cy="1974850"/>
          </a:xfrm>
        </p:grpSpPr>
        <p:grpSp>
          <p:nvGrpSpPr>
            <p:cNvPr id="273" name="群組"/>
            <p:cNvGrpSpPr>
              <a:grpSpLocks/>
            </p:cNvGrpSpPr>
            <p:nvPr/>
          </p:nvGrpSpPr>
          <p:grpSpPr>
            <a:xfrm>
              <a:off x="4819480" y="4581525"/>
              <a:ext cx="1434596" cy="1427854"/>
              <a:chOff x="4819480" y="4581525"/>
              <a:chExt cx="1434596" cy="1427854"/>
            </a:xfrm>
          </p:grpSpPr>
          <p:sp>
            <p:nvSpPr>
              <p:cNvPr id="271" name="橢圓"/>
              <p:cNvSpPr>
                <a:spLocks/>
              </p:cNvSpPr>
              <p:nvPr/>
            </p:nvSpPr>
            <p:spPr>
              <a:xfrm>
                <a:off x="4819480" y="4581525"/>
                <a:ext cx="1434596" cy="1427854"/>
              </a:xfrm>
              <a:prstGeom prst="ellipse">
                <a:avLst/>
              </a:prstGeom>
              <a:gradFill>
                <a:gsLst>
                  <a:gs pos="0">
                    <a:srgbClr val="9B2E2B"/>
                  </a:gs>
                  <a:gs pos="80000">
                    <a:srgbClr val="CA3D3A"/>
                  </a:gs>
                  <a:gs pos="100000">
                    <a:srgbClr val="CD3B37"/>
                  </a:gs>
                </a:gsLst>
                <a:lin ang="16200000" scaled="1"/>
              </a:gradFill>
              <a:effectLst>
                <a:prstShdw prst="shdw14" dist="26181" dir="4557788">
                  <a:srgbClr val="000000">
                    <a:alpha val="35156"/>
                  </a:srgbClr>
                </a:prstShdw>
              </a:effectLst>
              <a:scene3d>
                <a:camera prst="legacyObliqueFront"/>
                <a:lightRig rig="legacyFlat4" dir="t"/>
              </a:scene3d>
              <a:sp3d prstMaterial="legacyMatte">
                <a:bevelT w="13500" h="13500" prst="angle"/>
                <a:bevelB w="13500" h="13500" prst="angle"/>
              </a:sp3d>
            </p:spPr>
          </p:sp>
          <p:sp>
            <p:nvSpPr>
              <p:cNvPr id="272" name="曲線"/>
              <p:cNvSpPr>
                <a:spLocks/>
              </p:cNvSpPr>
              <p:nvPr/>
            </p:nvSpPr>
            <p:spPr>
              <a:xfrm>
                <a:off x="4983434" y="4590873"/>
                <a:ext cx="1109249" cy="539694"/>
              </a:xfrm>
              <a:custGeom>
                <a:avLst/>
                <a:gdLst>
                  <a:gd name="T1" fmla="*/ 0 w 21600"/>
                  <a:gd name="T2" fmla="*/ 0 h 21600"/>
                  <a:gd name="T3" fmla="*/ 21600 w 21600"/>
                  <a:gd name="T4" fmla="*/ 21600 h 21600"/>
                </a:gdLst>
                <a:ahLst/>
                <a:cxnLst/>
                <a:rect l="T1" t="T2" r="T3" b="T4"/>
                <a:pathLst>
                  <a:path w="21600" h="21600">
                    <a:moveTo>
                      <a:pt x="21272" y="12165"/>
                    </a:moveTo>
                    <a:lnTo>
                      <a:pt x="21534" y="13408"/>
                    </a:lnTo>
                    <a:lnTo>
                      <a:pt x="21600" y="14592"/>
                    </a:lnTo>
                    <a:lnTo>
                      <a:pt x="21501" y="15653"/>
                    </a:lnTo>
                    <a:lnTo>
                      <a:pt x="21223" y="16685"/>
                    </a:lnTo>
                    <a:lnTo>
                      <a:pt x="20798" y="17565"/>
                    </a:lnTo>
                    <a:lnTo>
                      <a:pt x="20259" y="18323"/>
                    </a:lnTo>
                    <a:lnTo>
                      <a:pt x="19556" y="19051"/>
                    </a:lnTo>
                    <a:lnTo>
                      <a:pt x="18754" y="19688"/>
                    </a:lnTo>
                    <a:lnTo>
                      <a:pt x="17855" y="20234"/>
                    </a:lnTo>
                    <a:lnTo>
                      <a:pt x="16858" y="20720"/>
                    </a:lnTo>
                    <a:lnTo>
                      <a:pt x="15811" y="21053"/>
                    </a:lnTo>
                    <a:lnTo>
                      <a:pt x="14650" y="21357"/>
                    </a:lnTo>
                    <a:lnTo>
                      <a:pt x="13473" y="21539"/>
                    </a:lnTo>
                    <a:lnTo>
                      <a:pt x="12999" y="21600"/>
                    </a:lnTo>
                    <a:lnTo>
                      <a:pt x="7783" y="21600"/>
                    </a:lnTo>
                    <a:lnTo>
                      <a:pt x="7717" y="21600"/>
                    </a:lnTo>
                    <a:lnTo>
                      <a:pt x="6687" y="21478"/>
                    </a:lnTo>
                    <a:lnTo>
                      <a:pt x="5690" y="21357"/>
                    </a:lnTo>
                    <a:lnTo>
                      <a:pt x="4741" y="21114"/>
                    </a:lnTo>
                    <a:lnTo>
                      <a:pt x="3842" y="20902"/>
                    </a:lnTo>
                    <a:lnTo>
                      <a:pt x="3041" y="20538"/>
                    </a:lnTo>
                    <a:lnTo>
                      <a:pt x="2305" y="20113"/>
                    </a:lnTo>
                    <a:lnTo>
                      <a:pt x="1667" y="19658"/>
                    </a:lnTo>
                    <a:lnTo>
                      <a:pt x="1095" y="19112"/>
                    </a:lnTo>
                    <a:lnTo>
                      <a:pt x="637" y="18444"/>
                    </a:lnTo>
                    <a:lnTo>
                      <a:pt x="294" y="17686"/>
                    </a:lnTo>
                    <a:lnTo>
                      <a:pt x="98" y="16806"/>
                    </a:lnTo>
                    <a:lnTo>
                      <a:pt x="0" y="15896"/>
                    </a:lnTo>
                    <a:lnTo>
                      <a:pt x="0" y="15775"/>
                    </a:lnTo>
                    <a:lnTo>
                      <a:pt x="65" y="14774"/>
                    </a:lnTo>
                    <a:lnTo>
                      <a:pt x="261" y="13530"/>
                    </a:lnTo>
                    <a:lnTo>
                      <a:pt x="833" y="11224"/>
                    </a:lnTo>
                    <a:lnTo>
                      <a:pt x="1537" y="9070"/>
                    </a:lnTo>
                    <a:lnTo>
                      <a:pt x="2403" y="7129"/>
                    </a:lnTo>
                    <a:lnTo>
                      <a:pt x="3335" y="5339"/>
                    </a:lnTo>
                    <a:lnTo>
                      <a:pt x="4414" y="3792"/>
                    </a:lnTo>
                    <a:lnTo>
                      <a:pt x="5575" y="2487"/>
                    </a:lnTo>
                    <a:lnTo>
                      <a:pt x="6785" y="1425"/>
                    </a:lnTo>
                    <a:lnTo>
                      <a:pt x="8126" y="637"/>
                    </a:lnTo>
                    <a:lnTo>
                      <a:pt x="9500" y="182"/>
                    </a:lnTo>
                    <a:lnTo>
                      <a:pt x="10906" y="0"/>
                    </a:lnTo>
                    <a:lnTo>
                      <a:pt x="10906" y="0"/>
                    </a:lnTo>
                    <a:lnTo>
                      <a:pt x="12410" y="182"/>
                    </a:lnTo>
                    <a:lnTo>
                      <a:pt x="13849" y="697"/>
                    </a:lnTo>
                    <a:lnTo>
                      <a:pt x="15239" y="1607"/>
                    </a:lnTo>
                    <a:lnTo>
                      <a:pt x="16514" y="2730"/>
                    </a:lnTo>
                    <a:lnTo>
                      <a:pt x="17692" y="4156"/>
                    </a:lnTo>
                    <a:lnTo>
                      <a:pt x="18787" y="5885"/>
                    </a:lnTo>
                    <a:lnTo>
                      <a:pt x="19752" y="7766"/>
                    </a:lnTo>
                    <a:lnTo>
                      <a:pt x="20569" y="9859"/>
                    </a:lnTo>
                    <a:lnTo>
                      <a:pt x="21272" y="12165"/>
                    </a:lnTo>
                    <a:lnTo>
                      <a:pt x="21272" y="12165"/>
                    </a:lnTo>
                    <a:close/>
                  </a:path>
                </a:pathLst>
              </a:custGeom>
              <a:gradFill rotWithShape="1">
                <a:gsLst>
                  <a:gs pos="0">
                    <a:srgbClr val="FFFFFF">
                      <a:alpha val="100000"/>
                    </a:srgbClr>
                  </a:gs>
                  <a:gs pos="100000">
                    <a:srgbClr val="C04F4C">
                      <a:alpha val="100000"/>
                    </a:srgbClr>
                  </a:gs>
                </a:gsLst>
                <a:lin ang="5400000"/>
              </a:gradFill>
              <a:ln cmpd="sng">
                <a:noFill/>
                <a:prstDash val="solid"/>
                <a:miter/>
              </a:ln>
            </p:spPr>
          </p:sp>
        </p:grpSp>
        <p:sp>
          <p:nvSpPr>
            <p:cNvPr id="274" name="矩形"/>
            <p:cNvSpPr>
              <a:spLocks/>
            </p:cNvSpPr>
            <p:nvPr/>
          </p:nvSpPr>
          <p:spPr>
            <a:xfrm>
              <a:off x="4714874" y="5082317"/>
              <a:ext cx="1655762" cy="70796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傳染性疾病</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管控追蹤</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sp>
          <p:nvSpPr>
            <p:cNvPr id="275" name="橢圓"/>
            <p:cNvSpPr>
              <a:spLocks/>
            </p:cNvSpPr>
            <p:nvPr/>
          </p:nvSpPr>
          <p:spPr>
            <a:xfrm>
              <a:off x="4868795" y="6145010"/>
              <a:ext cx="1486899" cy="411365"/>
            </a:xfrm>
            <a:prstGeom prst="ellipse">
              <a:avLst/>
            </a:prstGeom>
            <a:gradFill rotWithShape="1">
              <a:gsLst>
                <a:gs pos="0">
                  <a:srgbClr val="EEECE1">
                    <a:alpha val="100000"/>
                  </a:srgbClr>
                </a:gs>
                <a:gs pos="100000">
                  <a:srgbClr val="FFFFFF">
                    <a:alpha val="100000"/>
                  </a:srgbClr>
                </a:gs>
              </a:gsLst>
              <a:path path="shape"/>
            </a:gradFill>
            <a:ln w="9525" cmpd="sng">
              <a:noFill/>
              <a:prstDash val="solid"/>
              <a:miter/>
            </a:ln>
          </p:spPr>
        </p:sp>
      </p:grpSp>
      <p:grpSp>
        <p:nvGrpSpPr>
          <p:cNvPr id="283" name="群組"/>
          <p:cNvGrpSpPr>
            <a:grpSpLocks/>
          </p:cNvGrpSpPr>
          <p:nvPr/>
        </p:nvGrpSpPr>
        <p:grpSpPr>
          <a:xfrm>
            <a:off x="6613525" y="4570413"/>
            <a:ext cx="1487488" cy="1985961"/>
            <a:chOff x="6613525" y="4570413"/>
            <a:chExt cx="1487488" cy="1985961"/>
          </a:xfrm>
        </p:grpSpPr>
        <p:grpSp>
          <p:nvGrpSpPr>
            <p:cNvPr id="281" name="群組"/>
            <p:cNvGrpSpPr>
              <a:grpSpLocks/>
            </p:cNvGrpSpPr>
            <p:nvPr/>
          </p:nvGrpSpPr>
          <p:grpSpPr>
            <a:xfrm>
              <a:off x="6613525" y="4570413"/>
              <a:ext cx="1435164" cy="1437065"/>
              <a:chOff x="6613525" y="4570413"/>
              <a:chExt cx="1435164" cy="1437065"/>
            </a:xfrm>
          </p:grpSpPr>
          <p:grpSp>
            <p:nvGrpSpPr>
              <p:cNvPr id="279" name="群組"/>
              <p:cNvGrpSpPr>
                <a:grpSpLocks/>
              </p:cNvGrpSpPr>
              <p:nvPr/>
            </p:nvGrpSpPr>
            <p:grpSpPr>
              <a:xfrm>
                <a:off x="6613525" y="4570413"/>
                <a:ext cx="1435164" cy="1437065"/>
                <a:chOff x="6613525" y="4570413"/>
                <a:chExt cx="1435164" cy="1437065"/>
              </a:xfrm>
            </p:grpSpPr>
            <p:sp>
              <p:nvSpPr>
                <p:cNvPr id="277" name="橢圓"/>
                <p:cNvSpPr>
                  <a:spLocks/>
                </p:cNvSpPr>
                <p:nvPr/>
              </p:nvSpPr>
              <p:spPr>
                <a:xfrm>
                  <a:off x="6613525" y="4570413"/>
                  <a:ext cx="1435164" cy="1437065"/>
                </a:xfrm>
                <a:prstGeom prst="ellipse">
                  <a:avLst/>
                </a:prstGeom>
                <a:gradFill rotWithShape="1">
                  <a:gsLst>
                    <a:gs pos="0">
                      <a:srgbClr val="800080">
                        <a:alpha val="100000"/>
                      </a:srgbClr>
                    </a:gs>
                    <a:gs pos="100000">
                      <a:srgbClr val="1E001E">
                        <a:alpha val="100000"/>
                      </a:srgbClr>
                    </a:gs>
                  </a:gsLst>
                  <a:lin ang="5400000"/>
                </a:gradFill>
                <a:ln w="9525" cmpd="sng">
                  <a:noFill/>
                  <a:prstDash val="solid"/>
                  <a:miter/>
                </a:ln>
              </p:spPr>
            </p:sp>
            <p:sp>
              <p:nvSpPr>
                <p:cNvPr id="278" name="曲線"/>
                <p:cNvSpPr>
                  <a:spLocks/>
                </p:cNvSpPr>
                <p:nvPr/>
              </p:nvSpPr>
              <p:spPr>
                <a:xfrm>
                  <a:off x="6777544" y="4594392"/>
                  <a:ext cx="1107126" cy="542967"/>
                </a:xfrm>
                <a:custGeom>
                  <a:avLst/>
                  <a:gdLst>
                    <a:gd name="T1" fmla="*/ 0 w 21600"/>
                    <a:gd name="T2" fmla="*/ 0 h 21600"/>
                    <a:gd name="T3" fmla="*/ 21600 w 21600"/>
                    <a:gd name="T4" fmla="*/ 21600 h 21600"/>
                  </a:gdLst>
                  <a:ahLst/>
                  <a:cxnLst/>
                  <a:rect l="T1" t="T2" r="T3" b="T4"/>
                  <a:pathLst>
                    <a:path w="21600" h="21600">
                      <a:moveTo>
                        <a:pt x="21272" y="12165"/>
                      </a:moveTo>
                      <a:lnTo>
                        <a:pt x="21534" y="13409"/>
                      </a:lnTo>
                      <a:lnTo>
                        <a:pt x="21600" y="14592"/>
                      </a:lnTo>
                      <a:lnTo>
                        <a:pt x="21501" y="15653"/>
                      </a:lnTo>
                      <a:lnTo>
                        <a:pt x="21223" y="16685"/>
                      </a:lnTo>
                      <a:lnTo>
                        <a:pt x="20798" y="17565"/>
                      </a:lnTo>
                      <a:lnTo>
                        <a:pt x="20259" y="18323"/>
                      </a:lnTo>
                      <a:lnTo>
                        <a:pt x="19556" y="19051"/>
                      </a:lnTo>
                      <a:lnTo>
                        <a:pt x="18754" y="19688"/>
                      </a:lnTo>
                      <a:lnTo>
                        <a:pt x="17855" y="20234"/>
                      </a:lnTo>
                      <a:lnTo>
                        <a:pt x="16858" y="20720"/>
                      </a:lnTo>
                      <a:lnTo>
                        <a:pt x="15811" y="21053"/>
                      </a:lnTo>
                      <a:lnTo>
                        <a:pt x="14650" y="21357"/>
                      </a:lnTo>
                      <a:lnTo>
                        <a:pt x="13473" y="21539"/>
                      </a:lnTo>
                      <a:lnTo>
                        <a:pt x="12999" y="21600"/>
                      </a:lnTo>
                      <a:lnTo>
                        <a:pt x="7783" y="21600"/>
                      </a:lnTo>
                      <a:lnTo>
                        <a:pt x="7717" y="21600"/>
                      </a:lnTo>
                      <a:lnTo>
                        <a:pt x="6687" y="21478"/>
                      </a:lnTo>
                      <a:lnTo>
                        <a:pt x="5690" y="21357"/>
                      </a:lnTo>
                      <a:lnTo>
                        <a:pt x="4741" y="21114"/>
                      </a:lnTo>
                      <a:lnTo>
                        <a:pt x="3842" y="20902"/>
                      </a:lnTo>
                      <a:lnTo>
                        <a:pt x="3041" y="20538"/>
                      </a:lnTo>
                      <a:lnTo>
                        <a:pt x="2305" y="20113"/>
                      </a:lnTo>
                      <a:lnTo>
                        <a:pt x="1667" y="19658"/>
                      </a:lnTo>
                      <a:lnTo>
                        <a:pt x="1095" y="19112"/>
                      </a:lnTo>
                      <a:lnTo>
                        <a:pt x="637" y="18444"/>
                      </a:lnTo>
                      <a:lnTo>
                        <a:pt x="294" y="17686"/>
                      </a:lnTo>
                      <a:lnTo>
                        <a:pt x="98" y="16806"/>
                      </a:lnTo>
                      <a:lnTo>
                        <a:pt x="0" y="15896"/>
                      </a:lnTo>
                      <a:lnTo>
                        <a:pt x="0" y="15775"/>
                      </a:lnTo>
                      <a:lnTo>
                        <a:pt x="65" y="14774"/>
                      </a:lnTo>
                      <a:lnTo>
                        <a:pt x="261" y="13530"/>
                      </a:lnTo>
                      <a:lnTo>
                        <a:pt x="833" y="11224"/>
                      </a:lnTo>
                      <a:lnTo>
                        <a:pt x="1537" y="9070"/>
                      </a:lnTo>
                      <a:lnTo>
                        <a:pt x="2403" y="7129"/>
                      </a:lnTo>
                      <a:lnTo>
                        <a:pt x="3335" y="5339"/>
                      </a:lnTo>
                      <a:lnTo>
                        <a:pt x="4414" y="3792"/>
                      </a:lnTo>
                      <a:lnTo>
                        <a:pt x="5575" y="2487"/>
                      </a:lnTo>
                      <a:lnTo>
                        <a:pt x="6785" y="1425"/>
                      </a:lnTo>
                      <a:lnTo>
                        <a:pt x="8126" y="637"/>
                      </a:lnTo>
                      <a:lnTo>
                        <a:pt x="9500" y="182"/>
                      </a:lnTo>
                      <a:lnTo>
                        <a:pt x="10906" y="0"/>
                      </a:lnTo>
                      <a:lnTo>
                        <a:pt x="12410" y="182"/>
                      </a:lnTo>
                      <a:lnTo>
                        <a:pt x="13849" y="697"/>
                      </a:lnTo>
                      <a:lnTo>
                        <a:pt x="15239" y="1607"/>
                      </a:lnTo>
                      <a:lnTo>
                        <a:pt x="16514" y="2730"/>
                      </a:lnTo>
                      <a:lnTo>
                        <a:pt x="17692" y="4156"/>
                      </a:lnTo>
                      <a:lnTo>
                        <a:pt x="18787" y="5885"/>
                      </a:lnTo>
                      <a:lnTo>
                        <a:pt x="19752" y="7766"/>
                      </a:lnTo>
                      <a:lnTo>
                        <a:pt x="20569" y="9859"/>
                      </a:lnTo>
                      <a:lnTo>
                        <a:pt x="21272" y="12165"/>
                      </a:lnTo>
                      <a:close/>
                    </a:path>
                  </a:pathLst>
                </a:custGeom>
                <a:gradFill rotWithShape="1">
                  <a:gsLst>
                    <a:gs pos="0">
                      <a:srgbClr val="FFFFFF">
                        <a:alpha val="100000"/>
                      </a:srgbClr>
                    </a:gs>
                    <a:gs pos="100000">
                      <a:srgbClr val="800080">
                        <a:alpha val="100000"/>
                      </a:srgbClr>
                    </a:gs>
                  </a:gsLst>
                  <a:lin ang="5400000"/>
                </a:gradFill>
                <a:ln cmpd="sng">
                  <a:noFill/>
                  <a:prstDash val="solid"/>
                  <a:miter/>
                </a:ln>
              </p:spPr>
            </p:sp>
          </p:grpSp>
          <p:sp>
            <p:nvSpPr>
              <p:cNvPr id="280" name="矩形"/>
              <p:cNvSpPr>
                <a:spLocks/>
              </p:cNvSpPr>
              <p:nvPr/>
            </p:nvSpPr>
            <p:spPr>
              <a:xfrm>
                <a:off x="6708206" y="5084975"/>
                <a:ext cx="1209674" cy="708148"/>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高利用率</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a:p>
                <a:pPr marL="0" indent="0" algn="ctr" eaLnBrk="0" fontAlgn="auto" hangingPunct="0">
                  <a:lnSpc>
                    <a:spcPct val="100000"/>
                  </a:lnSpc>
                  <a:spcBef>
                    <a:spcPts val="0"/>
                  </a:spcBef>
                  <a:spcAft>
                    <a:spcPts val="0"/>
                  </a:spcAft>
                  <a:buNone/>
                </a:pPr>
                <a:r>
                  <a:rPr lang="zh-TW" altLang="en-US"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rPr>
                  <a:t>案件管理</a:t>
                </a:r>
                <a:endParaRPr lang="en-US" altLang="zh-TW" sz="2000" b="1">
                  <a:solidFill>
                    <a:srgbClr val="FFFFFF"/>
                  </a:solidFill>
                  <a:effectLst>
                    <a:outerShdw blurRad="38100" dist="38100" dir="2700000" algn="tl">
                      <a:srgbClr val="000000">
                        <a:alpha val="43137"/>
                      </a:srgbClr>
                    </a:outerShdw>
                  </a:effectLst>
                  <a:latin typeface="微軟正黑體" pitchFamily="34" charset="-120"/>
                  <a:ea typeface="微軟正黑體" pitchFamily="34" charset="-120"/>
                  <a:cs typeface="新細明體" pitchFamily="18" charset="-120"/>
                </a:endParaRPr>
              </a:p>
            </p:txBody>
          </p:sp>
        </p:grpSp>
        <p:sp>
          <p:nvSpPr>
            <p:cNvPr id="282" name="橢圓"/>
            <p:cNvSpPr>
              <a:spLocks/>
            </p:cNvSpPr>
            <p:nvPr/>
          </p:nvSpPr>
          <p:spPr>
            <a:xfrm>
              <a:off x="6613525" y="6144868"/>
              <a:ext cx="1487488" cy="411505"/>
            </a:xfrm>
            <a:prstGeom prst="ellipse">
              <a:avLst/>
            </a:prstGeom>
            <a:gradFill rotWithShape="1">
              <a:gsLst>
                <a:gs pos="0">
                  <a:srgbClr val="EEECE1">
                    <a:alpha val="100000"/>
                  </a:srgbClr>
                </a:gs>
                <a:gs pos="100000">
                  <a:srgbClr val="FFFFFF">
                    <a:alpha val="100000"/>
                  </a:srgbClr>
                </a:gs>
              </a:gsLst>
              <a:path path="shape"/>
            </a:gradFill>
            <a:ln w="9525" cmpd="sng">
              <a:noFill/>
              <a:prstDash val="solid"/>
              <a:miter/>
            </a:ln>
          </p:spPr>
        </p:sp>
      </p:grpSp>
      <p:sp>
        <p:nvSpPr>
          <p:cNvPr id="284" name="圓角矩形"/>
          <p:cNvSpPr>
            <a:spLocks/>
          </p:cNvSpPr>
          <p:nvPr/>
        </p:nvSpPr>
        <p:spPr>
          <a:xfrm>
            <a:off x="323849" y="1412875"/>
            <a:ext cx="2808287" cy="503237"/>
          </a:xfrm>
          <a:prstGeom prst="roundRect">
            <a:avLst>
              <a:gd name="adj" fmla="val 16666"/>
            </a:avLst>
          </a:prstGeom>
          <a:solidFill>
            <a:schemeClr val="bg1"/>
          </a:solidFill>
          <a:ln w="25400" cmpd="sng">
            <a:solidFill>
              <a:srgbClr val="65BB17"/>
            </a:solidFill>
            <a:prstDash val="sysDash"/>
            <a:miter/>
          </a:ln>
        </p:spPr>
        <p:txBody>
          <a:bodyPr vert="horz" wrap="square" lIns="91440" tIns="45720" rIns="91440" bIns="45720" anchor="ctr" anchorCtr="0">
            <a:prstTxWarp prst="textNoShape">
              <a:avLst/>
            </a:prstTxWarp>
          </a:bodyPr>
          <a:lstStyle/>
          <a:p>
            <a:pPr marL="0" indent="0" algn="ctr" fontAlgn="auto">
              <a:lnSpc>
                <a:spcPct val="150000"/>
              </a:lnSpc>
              <a:spcBef>
                <a:spcPts val="0"/>
              </a:spcBef>
              <a:spcAft>
                <a:spcPts val="0"/>
              </a:spcAft>
              <a:buNone/>
            </a:pPr>
            <a:r>
              <a:rPr lang="zh-TW" altLang="en-US" sz="1800" b="1">
                <a:solidFill>
                  <a:schemeClr val="tx1"/>
                </a:solidFill>
                <a:latin typeface="微軟正黑體" pitchFamily="34" charset="-120"/>
                <a:ea typeface="微軟正黑體" pitchFamily="34" charset="-120"/>
                <a:cs typeface="新細明體" pitchFamily="18" charset="-120"/>
              </a:rPr>
              <a:t>重要檢查及藥品處方登錄</a:t>
            </a:r>
            <a:endParaRPr lang="en-US" altLang="zh-TW" sz="1800" b="1">
              <a:solidFill>
                <a:schemeClr val="tx1"/>
              </a:solidFill>
              <a:latin typeface="微軟正黑體" pitchFamily="34" charset="-120"/>
              <a:ea typeface="微軟正黑體" pitchFamily="34" charset="-120"/>
              <a:cs typeface="新細明體" pitchFamily="18" charset="-120"/>
            </a:endParaRPr>
          </a:p>
        </p:txBody>
      </p:sp>
      <p:sp>
        <p:nvSpPr>
          <p:cNvPr id="285" name="圓角矩形"/>
          <p:cNvSpPr>
            <a:spLocks/>
          </p:cNvSpPr>
          <p:nvPr/>
        </p:nvSpPr>
        <p:spPr>
          <a:xfrm>
            <a:off x="827087" y="2133600"/>
            <a:ext cx="2305050" cy="503237"/>
          </a:xfrm>
          <a:prstGeom prst="roundRect">
            <a:avLst>
              <a:gd name="adj" fmla="val 16666"/>
            </a:avLst>
          </a:prstGeom>
          <a:solidFill>
            <a:schemeClr val="bg1"/>
          </a:solidFill>
          <a:ln w="25400" cmpd="sng">
            <a:solidFill>
              <a:srgbClr val="65BB17"/>
            </a:solidFill>
            <a:prstDash val="sysDash"/>
            <a:miter/>
          </a:ln>
        </p:spPr>
        <p:txBody>
          <a:bodyPr vert="horz" wrap="square" lIns="91440" tIns="45720" rIns="91440" bIns="45720" anchor="ctr" anchorCtr="0">
            <a:prstTxWarp prst="textNoShape">
              <a:avLst/>
            </a:prstTxWarp>
          </a:bodyPr>
          <a:lstStyle/>
          <a:p>
            <a:pPr marL="0" indent="0" algn="ctr" fontAlgn="auto">
              <a:lnSpc>
                <a:spcPct val="150000"/>
              </a:lnSpc>
              <a:spcBef>
                <a:spcPts val="0"/>
              </a:spcBef>
              <a:spcAft>
                <a:spcPts val="0"/>
              </a:spcAft>
              <a:buNone/>
            </a:pPr>
            <a:r>
              <a:rPr lang="zh-TW" altLang="en-US" sz="1800" b="1">
                <a:solidFill>
                  <a:schemeClr val="tx1"/>
                </a:solidFill>
                <a:latin typeface="微軟正黑體" pitchFamily="34" charset="-120"/>
                <a:ea typeface="微軟正黑體" pitchFamily="34" charset="-120"/>
                <a:cs typeface="新細明體" pitchFamily="18" charset="-120"/>
              </a:rPr>
              <a:t>各項就醫紀錄登錄</a:t>
            </a:r>
            <a:endParaRPr lang="en-US" altLang="zh-TW" sz="1800" b="1">
              <a:solidFill>
                <a:schemeClr val="tx1"/>
              </a:solidFill>
              <a:latin typeface="微軟正黑體" pitchFamily="34" charset="-120"/>
              <a:ea typeface="微軟正黑體" pitchFamily="34" charset="-120"/>
              <a:cs typeface="新細明體" pitchFamily="18" charset="-120"/>
            </a:endParaRPr>
          </a:p>
        </p:txBody>
      </p:sp>
      <p:sp>
        <p:nvSpPr>
          <p:cNvPr id="286" name="圓角矩形"/>
          <p:cNvSpPr>
            <a:spLocks/>
          </p:cNvSpPr>
          <p:nvPr/>
        </p:nvSpPr>
        <p:spPr>
          <a:xfrm>
            <a:off x="684213" y="2852738"/>
            <a:ext cx="1800225" cy="504825"/>
          </a:xfrm>
          <a:prstGeom prst="roundRect">
            <a:avLst>
              <a:gd name="adj" fmla="val 16666"/>
            </a:avLst>
          </a:prstGeom>
          <a:solidFill>
            <a:schemeClr val="bg1"/>
          </a:solidFill>
          <a:ln w="25400" cmpd="sng">
            <a:solidFill>
              <a:srgbClr val="65BB17"/>
            </a:solidFill>
            <a:prstDash val="sysDash"/>
            <a:miter/>
          </a:ln>
        </p:spPr>
        <p:txBody>
          <a:bodyPr vert="horz" wrap="square" lIns="91440" tIns="45720" rIns="91440" bIns="45720" anchor="ctr" anchorCtr="0">
            <a:prstTxWarp prst="textNoShape">
              <a:avLst/>
            </a:prstTxWarp>
          </a:bodyPr>
          <a:lstStyle/>
          <a:p>
            <a:pPr marL="0" indent="0" algn="ctr" fontAlgn="auto">
              <a:lnSpc>
                <a:spcPct val="150000"/>
              </a:lnSpc>
              <a:spcBef>
                <a:spcPts val="0"/>
              </a:spcBef>
              <a:spcAft>
                <a:spcPts val="0"/>
              </a:spcAft>
              <a:buNone/>
            </a:pPr>
            <a:r>
              <a:rPr lang="zh-TW" altLang="en-US" sz="1800" b="1">
                <a:solidFill>
                  <a:schemeClr val="tx1"/>
                </a:solidFill>
                <a:latin typeface="微軟正黑體" pitchFamily="34" charset="-120"/>
                <a:ea typeface="微軟正黑體" pitchFamily="34" charset="-120"/>
                <a:cs typeface="新細明體" pitchFamily="18" charset="-120"/>
              </a:rPr>
              <a:t>重大傷病登錄</a:t>
            </a:r>
            <a:endParaRPr lang="en-US" altLang="zh-TW" sz="1800" b="1">
              <a:solidFill>
                <a:schemeClr val="tx1"/>
              </a:solidFill>
              <a:latin typeface="微軟正黑體" pitchFamily="34" charset="-120"/>
              <a:ea typeface="微軟正黑體" pitchFamily="34" charset="-120"/>
              <a:cs typeface="新細明體" pitchFamily="18" charset="-120"/>
            </a:endParaRPr>
          </a:p>
        </p:txBody>
      </p:sp>
      <p:sp>
        <p:nvSpPr>
          <p:cNvPr id="287" name="圓角矩形"/>
          <p:cNvSpPr>
            <a:spLocks/>
          </p:cNvSpPr>
          <p:nvPr/>
        </p:nvSpPr>
        <p:spPr>
          <a:xfrm>
            <a:off x="6084888" y="1844674"/>
            <a:ext cx="2447924" cy="504825"/>
          </a:xfrm>
          <a:prstGeom prst="roundRect">
            <a:avLst>
              <a:gd name="adj" fmla="val 16666"/>
            </a:avLst>
          </a:prstGeom>
          <a:solidFill>
            <a:schemeClr val="bg1"/>
          </a:solidFill>
          <a:ln w="25400" cmpd="sng">
            <a:solidFill>
              <a:srgbClr val="65BB17"/>
            </a:solidFill>
            <a:prstDash val="sysDash"/>
            <a:miter/>
          </a:ln>
        </p:spPr>
        <p:txBody>
          <a:bodyPr vert="horz" wrap="square" lIns="91440" tIns="45720" rIns="91440" bIns="45720" anchor="ctr" anchorCtr="0">
            <a:prstTxWarp prst="textNoShape">
              <a:avLst/>
            </a:prstTxWarp>
          </a:bodyPr>
          <a:lstStyle/>
          <a:p>
            <a:pPr marL="0" indent="0" algn="ctr" fontAlgn="auto">
              <a:lnSpc>
                <a:spcPct val="150000"/>
              </a:lnSpc>
              <a:spcBef>
                <a:spcPts val="0"/>
              </a:spcBef>
              <a:spcAft>
                <a:spcPts val="0"/>
              </a:spcAft>
              <a:buNone/>
            </a:pPr>
            <a:r>
              <a:rPr lang="zh-TW" altLang="en-US" sz="1800" b="1">
                <a:solidFill>
                  <a:schemeClr val="tx1"/>
                </a:solidFill>
                <a:latin typeface="微軟正黑體" pitchFamily="34" charset="-120"/>
                <a:ea typeface="微軟正黑體" pitchFamily="34" charset="-120"/>
                <a:cs typeface="新細明體" pitchFamily="18" charset="-120"/>
              </a:rPr>
              <a:t>器官捐贈意願登錄</a:t>
            </a:r>
            <a:endParaRPr lang="en-US" altLang="zh-TW" sz="1800" b="1">
              <a:solidFill>
                <a:schemeClr val="tx1"/>
              </a:solidFill>
              <a:latin typeface="微軟正黑體" pitchFamily="34" charset="-120"/>
              <a:ea typeface="微軟正黑體" pitchFamily="34" charset="-120"/>
              <a:cs typeface="新細明體" pitchFamily="18" charset="-120"/>
            </a:endParaRPr>
          </a:p>
        </p:txBody>
      </p:sp>
      <p:sp>
        <p:nvSpPr>
          <p:cNvPr id="288" name="圓角矩形"/>
          <p:cNvSpPr>
            <a:spLocks/>
          </p:cNvSpPr>
          <p:nvPr/>
        </p:nvSpPr>
        <p:spPr>
          <a:xfrm>
            <a:off x="6300788" y="2636837"/>
            <a:ext cx="2592387" cy="504824"/>
          </a:xfrm>
          <a:prstGeom prst="roundRect">
            <a:avLst>
              <a:gd name="adj" fmla="val 16666"/>
            </a:avLst>
          </a:prstGeom>
          <a:solidFill>
            <a:schemeClr val="bg1"/>
          </a:solidFill>
          <a:ln w="25400" cmpd="sng">
            <a:solidFill>
              <a:srgbClr val="65BB17"/>
            </a:solidFill>
            <a:prstDash val="sysDash"/>
            <a:miter/>
          </a:ln>
        </p:spPr>
        <p:txBody>
          <a:bodyPr vert="horz" wrap="square" lIns="91440" tIns="45720" rIns="91440" bIns="45720" anchor="ctr" anchorCtr="0">
            <a:prstTxWarp prst="textNoShape">
              <a:avLst/>
            </a:prstTxWarp>
          </a:bodyPr>
          <a:lstStyle/>
          <a:p>
            <a:pPr marL="0" indent="0" algn="ctr" fontAlgn="auto">
              <a:lnSpc>
                <a:spcPct val="150000"/>
              </a:lnSpc>
              <a:spcBef>
                <a:spcPts val="0"/>
              </a:spcBef>
              <a:spcAft>
                <a:spcPts val="0"/>
              </a:spcAft>
              <a:buNone/>
            </a:pPr>
            <a:r>
              <a:rPr lang="zh-TW" altLang="en-US" sz="1800" b="1">
                <a:solidFill>
                  <a:schemeClr val="tx1"/>
                </a:solidFill>
                <a:latin typeface="微軟正黑體" pitchFamily="34" charset="-120"/>
                <a:ea typeface="微軟正黑體" pitchFamily="34" charset="-120"/>
                <a:cs typeface="新細明體" pitchFamily="18" charset="-120"/>
              </a:rPr>
              <a:t>安寧緩和醫療意願登錄</a:t>
            </a:r>
            <a:endParaRPr lang="en-US" altLang="zh-TW" sz="1800" b="1">
              <a:solidFill>
                <a:schemeClr val="tx1"/>
              </a:solidFill>
              <a:latin typeface="微軟正黑體" pitchFamily="34" charset="-120"/>
              <a:ea typeface="微軟正黑體" pitchFamily="34" charset="-120"/>
              <a:cs typeface="新細明體" pitchFamily="18" charset="-120"/>
            </a:endParaRPr>
          </a:p>
        </p:txBody>
      </p:sp>
      <p:sp>
        <p:nvSpPr>
          <p:cNvPr id="289" name="直線"/>
          <p:cNvSpPr>
            <a:spLocks/>
          </p:cNvSpPr>
          <p:nvPr/>
        </p:nvSpPr>
        <p:spPr>
          <a:xfrm>
            <a:off x="3132138" y="1665288"/>
            <a:ext cx="287337" cy="250825"/>
          </a:xfrm>
          <a:prstGeom prst="line">
            <a:avLst/>
          </a:prstGeom>
          <a:noFill/>
          <a:ln w="28575" cmpd="sng">
            <a:solidFill>
              <a:srgbClr val="65BB17"/>
            </a:solidFill>
            <a:prstDash val="sysDash"/>
            <a:miter/>
          </a:ln>
        </p:spPr>
      </p:sp>
      <p:sp>
        <p:nvSpPr>
          <p:cNvPr id="290" name="直線"/>
          <p:cNvSpPr>
            <a:spLocks/>
          </p:cNvSpPr>
          <p:nvPr/>
        </p:nvSpPr>
        <p:spPr>
          <a:xfrm>
            <a:off x="3132138" y="2384425"/>
            <a:ext cx="274636" cy="9525"/>
          </a:xfrm>
          <a:prstGeom prst="line">
            <a:avLst/>
          </a:prstGeom>
          <a:noFill/>
          <a:ln w="28575" cmpd="sng">
            <a:solidFill>
              <a:srgbClr val="65BB17"/>
            </a:solidFill>
            <a:prstDash val="sysDash"/>
            <a:miter/>
          </a:ln>
        </p:spPr>
      </p:sp>
      <p:sp>
        <p:nvSpPr>
          <p:cNvPr id="291" name="直線"/>
          <p:cNvSpPr>
            <a:spLocks/>
          </p:cNvSpPr>
          <p:nvPr/>
        </p:nvSpPr>
        <p:spPr>
          <a:xfrm flipV="1">
            <a:off x="2484438" y="2852738"/>
            <a:ext cx="935037" cy="252411"/>
          </a:xfrm>
          <a:prstGeom prst="line">
            <a:avLst/>
          </a:prstGeom>
          <a:noFill/>
          <a:ln w="28575" cmpd="sng">
            <a:solidFill>
              <a:srgbClr val="65BB17"/>
            </a:solidFill>
            <a:prstDash val="sysDash"/>
            <a:miter/>
          </a:ln>
        </p:spPr>
      </p:sp>
      <p:sp>
        <p:nvSpPr>
          <p:cNvPr id="292" name="直線"/>
          <p:cNvSpPr>
            <a:spLocks/>
          </p:cNvSpPr>
          <p:nvPr/>
        </p:nvSpPr>
        <p:spPr>
          <a:xfrm flipV="1">
            <a:off x="5867400" y="2060575"/>
            <a:ext cx="217488" cy="73024"/>
          </a:xfrm>
          <a:prstGeom prst="line">
            <a:avLst/>
          </a:prstGeom>
          <a:noFill/>
          <a:ln w="28575" cmpd="sng">
            <a:solidFill>
              <a:srgbClr val="65BB17"/>
            </a:solidFill>
            <a:prstDash val="sysDash"/>
            <a:miter/>
          </a:ln>
        </p:spPr>
      </p:sp>
      <p:sp>
        <p:nvSpPr>
          <p:cNvPr id="293" name="直線"/>
          <p:cNvSpPr>
            <a:spLocks/>
          </p:cNvSpPr>
          <p:nvPr/>
        </p:nvSpPr>
        <p:spPr>
          <a:xfrm>
            <a:off x="5867400" y="2636837"/>
            <a:ext cx="433387" cy="252412"/>
          </a:xfrm>
          <a:prstGeom prst="line">
            <a:avLst/>
          </a:prstGeom>
          <a:noFill/>
          <a:ln w="28575" cmpd="sng">
            <a:solidFill>
              <a:srgbClr val="65BB17"/>
            </a:solidFill>
            <a:prstDash val="sysDash"/>
            <a:miter/>
          </a:ln>
        </p:spPr>
      </p:sp>
      <p:sp>
        <p:nvSpPr>
          <p:cNvPr id="294"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7</a:t>
            </a:fld>
            <a:endParaRPr lang="zh-TW" altLang="en-US" sz="1200">
              <a:solidFill>
                <a:srgbClr val="898989"/>
              </a:solidFill>
              <a:latin typeface="Calibri" charset="0"/>
              <a:ea typeface="新細明體" pitchFamily="18" charset="-120"/>
              <a:cs typeface="新細明體" pitchFamily="18" charset="-120"/>
            </a:endParaRPr>
          </a:p>
        </p:txBody>
      </p:sp>
    </p:spTree>
    <p:extLst>
      <p:ext uri="{BB962C8B-B14F-4D97-AF65-F5344CB8AC3E}">
        <p14:creationId xmlns:p14="http://schemas.microsoft.com/office/powerpoint/2010/main" val="10135643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 name="文字方塊"/>
          <p:cNvSpPr>
            <a:spLocks noGrp="1"/>
          </p:cNvSpPr>
          <p:nvPr>
            <p:ph type="title"/>
          </p:nvPr>
        </p:nvSpPr>
        <p:spPr>
          <a:xfrm>
            <a:off x="2987675" y="125413"/>
            <a:ext cx="4248621" cy="1143000"/>
          </a:xfrm>
          <a:prstGeom prst="rect">
            <a:avLst/>
          </a:prstGeom>
          <a:noFill/>
          <a:ln w="9525" cmpd="sng">
            <a:noFill/>
            <a:prstDash val="solid"/>
            <a:miter/>
          </a:ln>
        </p:spPr>
        <p:txBody>
          <a:bodyPr vert="horz" wrap="square" lIns="91440" tIns="45720" rIns="91440" bIns="45720" anchor="ctr" anchorCtr="0">
            <a:prstTxWarp prst="textNoShape">
              <a:avLst/>
            </a:prstTxWarp>
          </a:bodyPr>
          <a:lstStyle/>
          <a:p>
            <a:pPr marL="0" indent="0" algn="l" eaLnBrk="1" hangingPunct="1">
              <a:lnSpc>
                <a:spcPct val="100000"/>
              </a:lnSpc>
              <a:spcBef>
                <a:spcPts val="0"/>
              </a:spcBef>
              <a:spcAft>
                <a:spcPts val="0"/>
              </a:spcAft>
              <a:buNone/>
            </a:pPr>
            <a:r>
              <a:rPr lang="zh-TW" altLang="en-US" sz="4400" b="1">
                <a:solidFill>
                  <a:srgbClr val="003399"/>
                </a:solidFill>
                <a:latin typeface="微軟正黑體" pitchFamily="34" charset="-120"/>
                <a:ea typeface="微軟正黑體" pitchFamily="34" charset="-120"/>
                <a:cs typeface="Times New Roman" charset="0"/>
              </a:rPr>
              <a:t>健保支付制度</a:t>
            </a:r>
          </a:p>
        </p:txBody>
      </p:sp>
      <p:sp>
        <p:nvSpPr>
          <p:cNvPr id="299" name="&gt; 形箭號"/>
          <p:cNvSpPr>
            <a:spLocks/>
          </p:cNvSpPr>
          <p:nvPr/>
        </p:nvSpPr>
        <p:spPr>
          <a:xfrm>
            <a:off x="107514" y="1667168"/>
            <a:ext cx="2082174" cy="931374"/>
          </a:xfrm>
          <a:prstGeom prst="chevron">
            <a:avLst>
              <a:gd name="adj" fmla="val 55890"/>
            </a:avLst>
          </a:prstGeom>
          <a:solidFill>
            <a:srgbClr val="C0514E"/>
          </a:solidFill>
          <a:ln w="38100" cmpd="sng">
            <a:solidFill>
              <a:srgbClr val="FFFFFF"/>
            </a:solidFill>
            <a:prstDash val="solid"/>
            <a:miter/>
          </a:ln>
          <a:effectLst>
            <a:prstShdw prst="shdw14" dist="26181" dir="4557788">
              <a:srgbClr val="000000">
                <a:alpha val="37890"/>
              </a:srgbClr>
            </a:prstShdw>
          </a:effectLst>
        </p:spPr>
      </p:sp>
      <p:sp>
        <p:nvSpPr>
          <p:cNvPr id="300" name="矩形"/>
          <p:cNvSpPr>
            <a:spLocks/>
          </p:cNvSpPr>
          <p:nvPr/>
        </p:nvSpPr>
        <p:spPr>
          <a:xfrm>
            <a:off x="573203" y="1667168"/>
            <a:ext cx="1150799" cy="931374"/>
          </a:xfrm>
          <a:prstGeom prst="rect">
            <a:avLst/>
          </a:prstGeom>
          <a:noFill/>
          <a:ln w="9525" cmpd="sng">
            <a:noFill/>
            <a:prstDash val="solid"/>
            <a:miter/>
          </a:ln>
        </p:spPr>
        <p:txBody>
          <a:bodyPr vert="horz" wrap="square" lIns="60008" tIns="20003" rIns="20003" bIns="20003" anchor="ctr" anchorCtr="0">
            <a:prstTxWarp prst="textNoShape">
              <a:avLst/>
            </a:prstTxWarp>
          </a:bodyPr>
          <a:lstStyle/>
          <a:p>
            <a:pPr marL="0" indent="0" algn="ctr" defTabSz="666750">
              <a:lnSpc>
                <a:spcPts val="1679"/>
              </a:lnSpc>
              <a:spcBef>
                <a:spcPts val="0"/>
              </a:spcBef>
              <a:spcAft>
                <a:spcPts val="0"/>
              </a:spcAft>
              <a:buNone/>
            </a:pPr>
            <a:r>
              <a:rPr lang="zh-TW" altLang="en-US" sz="1500" b="1" kern="1200" cap="none" spc="0">
                <a:solidFill>
                  <a:srgbClr val="FFFFFF"/>
                </a:solidFill>
                <a:latin typeface="微軟正黑體" pitchFamily="34" charset="-120"/>
                <a:ea typeface="微軟正黑體" pitchFamily="34" charset="-120"/>
                <a:cs typeface="Times New Roman" charset="0"/>
              </a:rPr>
              <a:t>論量計酬 </a:t>
            </a:r>
            <a:r>
              <a:rPr lang="en-US" altLang="zh-TW" sz="1500" b="1" kern="1200" cap="none" spc="0">
                <a:solidFill>
                  <a:srgbClr val="FFFFFF"/>
                </a:solidFill>
                <a:latin typeface="微軟正黑體" pitchFamily="34" charset="-120"/>
                <a:ea typeface="微軟正黑體" pitchFamily="34" charset="-120"/>
                <a:cs typeface="Times New Roman" charset="0"/>
              </a:rPr>
              <a:t>+</a:t>
            </a:r>
            <a:r>
              <a:rPr lang="zh-TW" altLang="en-US" sz="1500" b="1" kern="1200" cap="none" spc="0">
                <a:solidFill>
                  <a:srgbClr val="FFFFFF"/>
                </a:solidFill>
                <a:latin typeface="微軟正黑體" pitchFamily="34" charset="-120"/>
                <a:ea typeface="微軟正黑體" pitchFamily="34" charset="-120"/>
                <a:cs typeface="Times New Roman" charset="0"/>
              </a:rPr>
              <a:t>論病例計酬</a:t>
            </a:r>
            <a:r>
              <a:rPr lang="en-US" altLang="zh-TW" sz="1500" b="1" kern="1200" cap="none" spc="0">
                <a:solidFill>
                  <a:srgbClr val="FFFFFF"/>
                </a:solidFill>
                <a:latin typeface="微軟正黑體" pitchFamily="34" charset="-120"/>
                <a:ea typeface="微軟正黑體" pitchFamily="34" charset="-120"/>
                <a:cs typeface="Times New Roman" charset="0"/>
              </a:rPr>
              <a:t/>
            </a:r>
            <a:br>
              <a:rPr lang="en-US" altLang="zh-TW" sz="1500" b="1" kern="1200" cap="none" spc="0">
                <a:solidFill>
                  <a:srgbClr val="FFFFFF"/>
                </a:solidFill>
                <a:latin typeface="微軟正黑體" pitchFamily="34" charset="-120"/>
                <a:ea typeface="微軟正黑體" pitchFamily="34" charset="-120"/>
                <a:cs typeface="Times New Roman" charset="0"/>
              </a:rPr>
            </a:br>
            <a:r>
              <a:rPr lang="en-US" altLang="zh-TW" sz="1500" b="1" kern="1200" cap="none" spc="0">
                <a:solidFill>
                  <a:srgbClr val="FFFFFF"/>
                </a:solidFill>
                <a:latin typeface="微軟正黑體" pitchFamily="34" charset="-120"/>
                <a:ea typeface="微軟正黑體" pitchFamily="34" charset="-120"/>
                <a:cs typeface="Times New Roman" charset="0"/>
              </a:rPr>
              <a:t>FFS+Case payment</a:t>
            </a:r>
          </a:p>
        </p:txBody>
      </p:sp>
      <p:sp>
        <p:nvSpPr>
          <p:cNvPr id="301" name="&gt; 形箭號"/>
          <p:cNvSpPr>
            <a:spLocks/>
          </p:cNvSpPr>
          <p:nvPr/>
        </p:nvSpPr>
        <p:spPr>
          <a:xfrm>
            <a:off x="2062834" y="1667168"/>
            <a:ext cx="1695557" cy="931374"/>
          </a:xfrm>
          <a:prstGeom prst="chevron">
            <a:avLst>
              <a:gd name="adj" fmla="val 45513"/>
            </a:avLst>
          </a:prstGeom>
          <a:solidFill>
            <a:srgbClr val="9ABB59"/>
          </a:solidFill>
          <a:ln w="38100" cmpd="sng">
            <a:solidFill>
              <a:srgbClr val="FFFFFF"/>
            </a:solidFill>
            <a:prstDash val="solid"/>
            <a:miter/>
          </a:ln>
          <a:effectLst>
            <a:prstShdw prst="shdw14" dist="26181" dir="4557788">
              <a:srgbClr val="000000">
                <a:alpha val="37890"/>
              </a:srgbClr>
            </a:prstShdw>
          </a:effectLst>
        </p:spPr>
      </p:sp>
      <p:sp>
        <p:nvSpPr>
          <p:cNvPr id="302" name="矩形"/>
          <p:cNvSpPr>
            <a:spLocks/>
          </p:cNvSpPr>
          <p:nvPr/>
        </p:nvSpPr>
        <p:spPr>
          <a:xfrm>
            <a:off x="2528522" y="1667168"/>
            <a:ext cx="764183" cy="931374"/>
          </a:xfrm>
          <a:prstGeom prst="rect">
            <a:avLst/>
          </a:prstGeom>
          <a:noFill/>
          <a:ln w="9525" cmpd="sng">
            <a:noFill/>
            <a:prstDash val="solid"/>
            <a:miter/>
          </a:ln>
        </p:spPr>
        <p:txBody>
          <a:bodyPr vert="horz" wrap="square" lIns="60008" tIns="20003" rIns="20003" bIns="20003" anchor="ctr" anchorCtr="0">
            <a:prstTxWarp prst="textNoShape">
              <a:avLst/>
            </a:prstTxWarp>
          </a:bodyPr>
          <a:lstStyle/>
          <a:p>
            <a:pPr marL="0" indent="0" algn="ctr" defTabSz="666750">
              <a:lnSpc>
                <a:spcPts val="1679"/>
              </a:lnSpc>
              <a:spcBef>
                <a:spcPts val="0"/>
              </a:spcBef>
              <a:spcAft>
                <a:spcPts val="0"/>
              </a:spcAft>
              <a:buNone/>
            </a:pPr>
            <a:r>
              <a:rPr lang="zh-TW" altLang="en-US" sz="1500" b="1" kern="1200" cap="none" spc="0">
                <a:solidFill>
                  <a:srgbClr val="FFFFFF"/>
                </a:solidFill>
                <a:latin typeface="微軟正黑體" pitchFamily="34" charset="-120"/>
                <a:ea typeface="微軟正黑體" pitchFamily="34" charset="-120"/>
                <a:cs typeface="Times New Roman" charset="0"/>
              </a:rPr>
              <a:t>總額支付制度</a:t>
            </a:r>
            <a:r>
              <a:rPr lang="en-US" altLang="zh-TW" sz="1500" b="1" kern="1200" cap="none" spc="0">
                <a:solidFill>
                  <a:srgbClr val="FFFFFF"/>
                </a:solidFill>
                <a:latin typeface="微軟正黑體" pitchFamily="34" charset="-120"/>
                <a:ea typeface="微軟正黑體" pitchFamily="34" charset="-120"/>
                <a:cs typeface="Times New Roman" charset="0"/>
              </a:rPr>
              <a:t/>
            </a:r>
            <a:br>
              <a:rPr lang="en-US" altLang="zh-TW" sz="1500" b="1" kern="1200" cap="none" spc="0">
                <a:solidFill>
                  <a:srgbClr val="FFFFFF"/>
                </a:solidFill>
                <a:latin typeface="微軟正黑體" pitchFamily="34" charset="-120"/>
                <a:ea typeface="微軟正黑體" pitchFamily="34" charset="-120"/>
                <a:cs typeface="Times New Roman" charset="0"/>
              </a:rPr>
            </a:br>
            <a:r>
              <a:rPr lang="en-US" altLang="zh-TW" sz="1500" b="1" kern="1200" cap="none" spc="0">
                <a:solidFill>
                  <a:srgbClr val="FFFFFF"/>
                </a:solidFill>
                <a:latin typeface="微軟正黑體" pitchFamily="34" charset="-120"/>
                <a:ea typeface="微軟正黑體" pitchFamily="34" charset="-120"/>
                <a:cs typeface="Times New Roman" charset="0"/>
              </a:rPr>
              <a:t>Global Budget</a:t>
            </a:r>
          </a:p>
        </p:txBody>
      </p:sp>
      <p:sp>
        <p:nvSpPr>
          <p:cNvPr id="303" name="&gt; 形箭號"/>
          <p:cNvSpPr>
            <a:spLocks/>
          </p:cNvSpPr>
          <p:nvPr/>
        </p:nvSpPr>
        <p:spPr>
          <a:xfrm>
            <a:off x="3631537" y="1667168"/>
            <a:ext cx="2095532" cy="931374"/>
          </a:xfrm>
          <a:prstGeom prst="chevron">
            <a:avLst>
              <a:gd name="adj" fmla="val 56249"/>
            </a:avLst>
          </a:prstGeom>
          <a:solidFill>
            <a:srgbClr val="8064A2"/>
          </a:solidFill>
          <a:ln w="38100" cmpd="sng">
            <a:solidFill>
              <a:srgbClr val="FFFFFF"/>
            </a:solidFill>
            <a:prstDash val="solid"/>
            <a:miter/>
          </a:ln>
          <a:effectLst>
            <a:prstShdw prst="shdw14" dist="26181" dir="4557788">
              <a:srgbClr val="000000">
                <a:alpha val="37890"/>
              </a:srgbClr>
            </a:prstShdw>
          </a:effectLst>
        </p:spPr>
      </p:sp>
      <p:sp>
        <p:nvSpPr>
          <p:cNvPr id="304" name="矩形"/>
          <p:cNvSpPr>
            <a:spLocks/>
          </p:cNvSpPr>
          <p:nvPr/>
        </p:nvSpPr>
        <p:spPr>
          <a:xfrm>
            <a:off x="4097225" y="1667168"/>
            <a:ext cx="1164156" cy="931374"/>
          </a:xfrm>
          <a:prstGeom prst="rect">
            <a:avLst/>
          </a:prstGeom>
          <a:noFill/>
          <a:ln w="9525" cmpd="sng">
            <a:noFill/>
            <a:prstDash val="solid"/>
            <a:miter/>
          </a:ln>
        </p:spPr>
        <p:txBody>
          <a:bodyPr vert="horz" wrap="square" lIns="60008" tIns="20003" rIns="20003" bIns="20003" anchor="ctr" anchorCtr="0">
            <a:prstTxWarp prst="textNoShape">
              <a:avLst/>
            </a:prstTxWarp>
          </a:bodyPr>
          <a:lstStyle/>
          <a:p>
            <a:pPr marL="0" indent="0" algn="ctr" defTabSz="666750">
              <a:lnSpc>
                <a:spcPts val="1679"/>
              </a:lnSpc>
              <a:spcBef>
                <a:spcPts val="0"/>
              </a:spcBef>
              <a:spcAft>
                <a:spcPts val="0"/>
              </a:spcAft>
              <a:buNone/>
            </a:pPr>
            <a:r>
              <a:rPr lang="zh-TW" altLang="en-US" sz="1500" b="1" kern="1200" cap="none" spc="0">
                <a:solidFill>
                  <a:srgbClr val="FFFFFF"/>
                </a:solidFill>
                <a:latin typeface="微軟正黑體" pitchFamily="34" charset="-120"/>
                <a:ea typeface="微軟正黑體" pitchFamily="34" charset="-120"/>
                <a:cs typeface="新細明體" pitchFamily="18" charset="-120"/>
              </a:rPr>
              <a:t>導入</a:t>
            </a:r>
            <a:r>
              <a:rPr lang="en-US" altLang="zh-TW" sz="1400" b="1" kern="1200" cap="none" spc="0">
                <a:solidFill>
                  <a:srgbClr val="FFFFFF"/>
                </a:solidFill>
                <a:latin typeface="微軟正黑體" pitchFamily="34" charset="-120"/>
                <a:ea typeface="微軟正黑體" pitchFamily="34" charset="-120"/>
                <a:cs typeface="新細明體" pitchFamily="18" charset="-120"/>
              </a:rPr>
              <a:t/>
            </a:r>
            <a:br>
              <a:rPr lang="en-US" altLang="zh-TW" sz="1400" b="1" kern="1200" cap="none" spc="0">
                <a:solidFill>
                  <a:srgbClr val="FFFFFF"/>
                </a:solidFill>
                <a:latin typeface="微軟正黑體" pitchFamily="34" charset="-120"/>
                <a:ea typeface="微軟正黑體" pitchFamily="34" charset="-120"/>
                <a:cs typeface="新細明體" pitchFamily="18" charset="-120"/>
              </a:rPr>
            </a:br>
            <a:r>
              <a:rPr lang="zh-TW" altLang="en-US" sz="1500" b="1" kern="1200" cap="none" spc="0">
                <a:solidFill>
                  <a:srgbClr val="FFFFFF"/>
                </a:solidFill>
                <a:latin typeface="微軟正黑體" pitchFamily="34" charset="-120"/>
                <a:ea typeface="微軟正黑體" pitchFamily="34" charset="-120"/>
                <a:cs typeface="新細明體" pitchFamily="18" charset="-120"/>
              </a:rPr>
              <a:t>論質計畫</a:t>
            </a:r>
            <a:r>
              <a:rPr lang="en-US" altLang="zh-TW" sz="1400" b="1" kern="1200" cap="none" spc="0">
                <a:solidFill>
                  <a:srgbClr val="FFFFFF"/>
                </a:solidFill>
                <a:latin typeface="微軟正黑體" pitchFamily="34" charset="-120"/>
                <a:ea typeface="微軟正黑體" pitchFamily="34" charset="-120"/>
                <a:cs typeface="新細明體" pitchFamily="18" charset="-120"/>
              </a:rPr>
              <a:t/>
            </a:r>
            <a:br>
              <a:rPr lang="en-US" altLang="zh-TW" sz="1400" b="1" kern="1200" cap="none" spc="0">
                <a:solidFill>
                  <a:srgbClr val="FFFFFF"/>
                </a:solidFill>
                <a:latin typeface="微軟正黑體" pitchFamily="34" charset="-120"/>
                <a:ea typeface="微軟正黑體" pitchFamily="34" charset="-120"/>
                <a:cs typeface="新細明體" pitchFamily="18" charset="-120"/>
              </a:rPr>
            </a:br>
            <a:r>
              <a:rPr lang="en-US" altLang="zh-TW" sz="1500" b="1" kern="1200" cap="none" spc="0">
                <a:solidFill>
                  <a:srgbClr val="FFFFFF"/>
                </a:solidFill>
                <a:latin typeface="微軟正黑體" pitchFamily="34" charset="-120"/>
                <a:ea typeface="微軟正黑體" pitchFamily="34" charset="-120"/>
                <a:cs typeface="新細明體" pitchFamily="18" charset="-120"/>
              </a:rPr>
              <a:t>P4P</a:t>
            </a:r>
            <a:endParaRPr lang="zh-TW" altLang="en-US" sz="1500" b="1" kern="1200" cap="none" spc="0">
              <a:solidFill>
                <a:srgbClr val="FFFFFF"/>
              </a:solidFill>
              <a:latin typeface="微軟正黑體" pitchFamily="34" charset="-120"/>
              <a:ea typeface="微軟正黑體" pitchFamily="34" charset="-120"/>
              <a:cs typeface="新細明體" pitchFamily="18" charset="-120"/>
            </a:endParaRPr>
          </a:p>
        </p:txBody>
      </p:sp>
      <p:sp>
        <p:nvSpPr>
          <p:cNvPr id="305" name="&gt; 形箭號"/>
          <p:cNvSpPr>
            <a:spLocks/>
          </p:cNvSpPr>
          <p:nvPr/>
        </p:nvSpPr>
        <p:spPr>
          <a:xfrm>
            <a:off x="5600214" y="1674831"/>
            <a:ext cx="1852198" cy="916046"/>
          </a:xfrm>
          <a:prstGeom prst="chevron">
            <a:avLst>
              <a:gd name="adj" fmla="val 50549"/>
            </a:avLst>
          </a:prstGeom>
          <a:solidFill>
            <a:srgbClr val="4CACC6"/>
          </a:solidFill>
          <a:ln w="38100" cmpd="sng">
            <a:solidFill>
              <a:srgbClr val="FFFFFF"/>
            </a:solidFill>
            <a:prstDash val="solid"/>
            <a:miter/>
          </a:ln>
          <a:effectLst>
            <a:prstShdw prst="shdw14" dist="26181" dir="4557788">
              <a:srgbClr val="000000">
                <a:alpha val="37890"/>
              </a:srgbClr>
            </a:prstShdw>
          </a:effectLst>
        </p:spPr>
      </p:sp>
      <p:sp>
        <p:nvSpPr>
          <p:cNvPr id="306" name="矩形"/>
          <p:cNvSpPr>
            <a:spLocks/>
          </p:cNvSpPr>
          <p:nvPr/>
        </p:nvSpPr>
        <p:spPr>
          <a:xfrm>
            <a:off x="6058236" y="1674831"/>
            <a:ext cx="936151" cy="916046"/>
          </a:xfrm>
          <a:prstGeom prst="rect">
            <a:avLst/>
          </a:prstGeom>
          <a:noFill/>
          <a:ln w="9525" cmpd="sng">
            <a:noFill/>
            <a:prstDash val="solid"/>
            <a:miter/>
          </a:ln>
        </p:spPr>
        <p:txBody>
          <a:bodyPr vert="horz" wrap="square" lIns="56007" tIns="18669" rIns="18669" bIns="18669" anchor="ctr" anchorCtr="0">
            <a:prstTxWarp prst="textNoShape">
              <a:avLst/>
            </a:prstTxWarp>
          </a:bodyPr>
          <a:lstStyle/>
          <a:p>
            <a:pPr marL="0" indent="0" algn="ctr" defTabSz="622300">
              <a:lnSpc>
                <a:spcPts val="1679"/>
              </a:lnSpc>
              <a:spcBef>
                <a:spcPts val="0"/>
              </a:spcBef>
              <a:spcAft>
                <a:spcPts val="0"/>
              </a:spcAft>
              <a:buNone/>
            </a:pPr>
            <a:r>
              <a:rPr lang="zh-TW" altLang="en-US" sz="1400" b="1" kern="1200" cap="none" spc="0">
                <a:solidFill>
                  <a:srgbClr val="FFFFFF"/>
                </a:solidFill>
                <a:latin typeface="微軟正黑體" pitchFamily="34" charset="-120"/>
                <a:ea typeface="微軟正黑體" pitchFamily="34" charset="-120"/>
                <a:cs typeface="Times New Roman" charset="0"/>
              </a:rPr>
              <a:t>導入</a:t>
            </a:r>
            <a:r>
              <a:rPr lang="en-US" altLang="zh-TW" sz="1400" b="1" kern="1200" cap="none" spc="0">
                <a:solidFill>
                  <a:srgbClr val="FFFFFF"/>
                </a:solidFill>
                <a:latin typeface="微軟正黑體" pitchFamily="34" charset="-120"/>
                <a:ea typeface="微軟正黑體" pitchFamily="34" charset="-120"/>
                <a:cs typeface="Times New Roman" charset="0"/>
              </a:rPr>
              <a:t>155</a:t>
            </a:r>
            <a:r>
              <a:rPr lang="zh-TW" altLang="en-US" sz="1400" b="1" kern="1200" cap="none" spc="0">
                <a:solidFill>
                  <a:srgbClr val="FFFFFF"/>
                </a:solidFill>
                <a:latin typeface="微軟正黑體" pitchFamily="34" charset="-120"/>
                <a:ea typeface="微軟正黑體" pitchFamily="34" charset="-120"/>
                <a:cs typeface="新細明體" pitchFamily="18" charset="-120"/>
              </a:rPr>
              <a:t>項住院診斷關聯群</a:t>
            </a:r>
            <a:r>
              <a:rPr lang="en-US" altLang="zh-TW" sz="1400" b="1" kern="1200" cap="none" spc="0">
                <a:solidFill>
                  <a:srgbClr val="FFFFFF"/>
                </a:solidFill>
                <a:latin typeface="微軟正黑體" pitchFamily="34" charset="-120"/>
                <a:ea typeface="微軟正黑體" pitchFamily="34" charset="-120"/>
                <a:cs typeface="新細明體" pitchFamily="18" charset="-120"/>
              </a:rPr>
              <a:t/>
            </a:r>
            <a:br>
              <a:rPr lang="en-US" altLang="zh-TW" sz="1400" b="1" kern="1200" cap="none" spc="0">
                <a:solidFill>
                  <a:srgbClr val="FFFFFF"/>
                </a:solidFill>
                <a:latin typeface="微軟正黑體" pitchFamily="34" charset="-120"/>
                <a:ea typeface="微軟正黑體" pitchFamily="34" charset="-120"/>
                <a:cs typeface="新細明體" pitchFamily="18" charset="-120"/>
              </a:rPr>
            </a:br>
            <a:r>
              <a:rPr lang="en-US" altLang="zh-TW" sz="1400" b="1" kern="1200" cap="none" spc="0">
                <a:solidFill>
                  <a:srgbClr val="FFFFFF"/>
                </a:solidFill>
                <a:latin typeface="微軟正黑體" pitchFamily="34" charset="-120"/>
                <a:ea typeface="微軟正黑體" pitchFamily="34" charset="-120"/>
                <a:cs typeface="Times New Roman" charset="0"/>
              </a:rPr>
              <a:t>Tw-DRGs</a:t>
            </a:r>
          </a:p>
        </p:txBody>
      </p:sp>
      <p:sp>
        <p:nvSpPr>
          <p:cNvPr id="307" name="&gt; 形箭號"/>
          <p:cNvSpPr>
            <a:spLocks/>
          </p:cNvSpPr>
          <p:nvPr/>
        </p:nvSpPr>
        <p:spPr>
          <a:xfrm>
            <a:off x="7276048" y="1674355"/>
            <a:ext cx="1818428" cy="916523"/>
          </a:xfrm>
          <a:prstGeom prst="chevron">
            <a:avLst>
              <a:gd name="adj" fmla="val 49602"/>
            </a:avLst>
          </a:prstGeom>
          <a:solidFill>
            <a:srgbClr val="F79747"/>
          </a:solidFill>
          <a:ln w="38100" cmpd="sng">
            <a:solidFill>
              <a:srgbClr val="FFFFFF"/>
            </a:solidFill>
            <a:prstDash val="solid"/>
            <a:miter/>
          </a:ln>
          <a:effectLst>
            <a:prstShdw prst="shdw14" dist="26181" dir="4557788">
              <a:srgbClr val="000000">
                <a:alpha val="37890"/>
              </a:srgbClr>
            </a:prstShdw>
          </a:effectLst>
        </p:spPr>
      </p:sp>
      <p:sp>
        <p:nvSpPr>
          <p:cNvPr id="308" name="矩形"/>
          <p:cNvSpPr>
            <a:spLocks/>
          </p:cNvSpPr>
          <p:nvPr/>
        </p:nvSpPr>
        <p:spPr>
          <a:xfrm>
            <a:off x="7734310" y="1674355"/>
            <a:ext cx="901906" cy="916523"/>
          </a:xfrm>
          <a:prstGeom prst="rect">
            <a:avLst/>
          </a:prstGeom>
          <a:noFill/>
          <a:ln w="9525" cmpd="sng">
            <a:noFill/>
            <a:prstDash val="solid"/>
            <a:miter/>
          </a:ln>
        </p:spPr>
      </p:sp>
      <p:sp>
        <p:nvSpPr>
          <p:cNvPr id="309" name="矩形"/>
          <p:cNvSpPr>
            <a:spLocks/>
          </p:cNvSpPr>
          <p:nvPr/>
        </p:nvSpPr>
        <p:spPr>
          <a:xfrm>
            <a:off x="684213" y="1268413"/>
            <a:ext cx="935037" cy="3381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fontAlgn="auto">
              <a:lnSpc>
                <a:spcPct val="100000"/>
              </a:lnSpc>
              <a:spcBef>
                <a:spcPts val="0"/>
              </a:spcBef>
              <a:spcAft>
                <a:spcPts val="0"/>
              </a:spcAft>
              <a:buNone/>
            </a:pPr>
            <a:r>
              <a:rPr lang="en-US" altLang="zh-TW" sz="1600" b="1">
                <a:solidFill>
                  <a:srgbClr val="0D0D0D"/>
                </a:solidFill>
                <a:latin typeface="微軟正黑體" pitchFamily="34" charset="-120"/>
                <a:ea typeface="微軟正黑體" pitchFamily="34" charset="-120"/>
                <a:cs typeface="新細明體" pitchFamily="18" charset="-120"/>
              </a:rPr>
              <a:t>1995</a:t>
            </a:r>
            <a:r>
              <a:rPr lang="zh-TW" altLang="en-US" sz="1600" b="1">
                <a:solidFill>
                  <a:srgbClr val="0D0D0D"/>
                </a:solidFill>
                <a:latin typeface="微軟正黑體" pitchFamily="34" charset="-120"/>
                <a:ea typeface="微軟正黑體" pitchFamily="34" charset="-120"/>
                <a:cs typeface="新細明體" pitchFamily="18" charset="-120"/>
              </a:rPr>
              <a:t>年</a:t>
            </a:r>
          </a:p>
        </p:txBody>
      </p:sp>
      <p:sp>
        <p:nvSpPr>
          <p:cNvPr id="310" name="矩形"/>
          <p:cNvSpPr>
            <a:spLocks/>
          </p:cNvSpPr>
          <p:nvPr/>
        </p:nvSpPr>
        <p:spPr>
          <a:xfrm>
            <a:off x="1835150" y="1268413"/>
            <a:ext cx="1873250" cy="3381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fontAlgn="auto">
              <a:lnSpc>
                <a:spcPct val="100000"/>
              </a:lnSpc>
              <a:spcBef>
                <a:spcPts val="0"/>
              </a:spcBef>
              <a:spcAft>
                <a:spcPts val="0"/>
              </a:spcAft>
              <a:buNone/>
            </a:pPr>
            <a:r>
              <a:rPr lang="en-US" altLang="zh-TW" sz="1600" b="1">
                <a:solidFill>
                  <a:srgbClr val="0D0D0D"/>
                </a:solidFill>
                <a:latin typeface="微軟正黑體" pitchFamily="34" charset="-120"/>
                <a:ea typeface="微軟正黑體" pitchFamily="34" charset="-120"/>
                <a:cs typeface="新細明體" pitchFamily="18" charset="-120"/>
              </a:rPr>
              <a:t>1998</a:t>
            </a:r>
            <a:r>
              <a:rPr lang="zh-TW" altLang="en-US" sz="1600" b="1">
                <a:solidFill>
                  <a:srgbClr val="0D0D0D"/>
                </a:solidFill>
                <a:latin typeface="微軟正黑體" pitchFamily="34" charset="-120"/>
                <a:ea typeface="微軟正黑體" pitchFamily="34" charset="-120"/>
                <a:cs typeface="新細明體" pitchFamily="18" charset="-120"/>
              </a:rPr>
              <a:t>年</a:t>
            </a:r>
            <a:r>
              <a:rPr lang="en-US" altLang="zh-TW" sz="1600" b="1">
                <a:solidFill>
                  <a:srgbClr val="0D0D0D"/>
                </a:solidFill>
                <a:latin typeface="微軟正黑體" pitchFamily="34" charset="-120"/>
                <a:ea typeface="微軟正黑體" pitchFamily="34" charset="-120"/>
                <a:cs typeface="新細明體" pitchFamily="18" charset="-120"/>
              </a:rPr>
              <a:t>~2002</a:t>
            </a:r>
            <a:r>
              <a:rPr lang="zh-TW" altLang="en-US" sz="1600" b="1">
                <a:solidFill>
                  <a:srgbClr val="0D0D0D"/>
                </a:solidFill>
                <a:latin typeface="微軟正黑體" pitchFamily="34" charset="-120"/>
                <a:ea typeface="微軟正黑體" pitchFamily="34" charset="-120"/>
                <a:cs typeface="新細明體" pitchFamily="18" charset="-120"/>
              </a:rPr>
              <a:t>年</a:t>
            </a:r>
          </a:p>
        </p:txBody>
      </p:sp>
      <p:sp>
        <p:nvSpPr>
          <p:cNvPr id="311" name="矩形"/>
          <p:cNvSpPr>
            <a:spLocks/>
          </p:cNvSpPr>
          <p:nvPr/>
        </p:nvSpPr>
        <p:spPr>
          <a:xfrm>
            <a:off x="4140199" y="1268413"/>
            <a:ext cx="1152524" cy="3381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fontAlgn="auto">
              <a:lnSpc>
                <a:spcPct val="100000"/>
              </a:lnSpc>
              <a:spcBef>
                <a:spcPts val="0"/>
              </a:spcBef>
              <a:spcAft>
                <a:spcPts val="0"/>
              </a:spcAft>
              <a:buNone/>
            </a:pPr>
            <a:r>
              <a:rPr lang="en-US" altLang="zh-TW" sz="1600" b="1">
                <a:solidFill>
                  <a:srgbClr val="0D0D0D"/>
                </a:solidFill>
                <a:latin typeface="微軟正黑體" pitchFamily="34" charset="-120"/>
                <a:ea typeface="微軟正黑體" pitchFamily="34" charset="-120"/>
                <a:cs typeface="新細明體" pitchFamily="18" charset="-120"/>
              </a:rPr>
              <a:t>2001</a:t>
            </a:r>
            <a:r>
              <a:rPr lang="zh-TW" altLang="en-US" sz="1600" b="1">
                <a:solidFill>
                  <a:srgbClr val="0D0D0D"/>
                </a:solidFill>
                <a:latin typeface="微軟正黑體" pitchFamily="34" charset="-120"/>
                <a:ea typeface="微軟正黑體" pitchFamily="34" charset="-120"/>
                <a:cs typeface="新細明體" pitchFamily="18" charset="-120"/>
              </a:rPr>
              <a:t>年</a:t>
            </a:r>
          </a:p>
        </p:txBody>
      </p:sp>
      <p:sp>
        <p:nvSpPr>
          <p:cNvPr id="312" name="矩形"/>
          <p:cNvSpPr>
            <a:spLocks/>
          </p:cNvSpPr>
          <p:nvPr/>
        </p:nvSpPr>
        <p:spPr>
          <a:xfrm>
            <a:off x="5724525" y="1268413"/>
            <a:ext cx="1223963" cy="3381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fontAlgn="auto">
              <a:lnSpc>
                <a:spcPct val="100000"/>
              </a:lnSpc>
              <a:spcBef>
                <a:spcPts val="0"/>
              </a:spcBef>
              <a:spcAft>
                <a:spcPts val="0"/>
              </a:spcAft>
              <a:buNone/>
            </a:pPr>
            <a:r>
              <a:rPr lang="en-US" altLang="zh-TW" sz="1600" b="1">
                <a:solidFill>
                  <a:srgbClr val="0D0D0D"/>
                </a:solidFill>
                <a:latin typeface="微軟正黑體" pitchFamily="34" charset="-120"/>
                <a:ea typeface="微軟正黑體" pitchFamily="34" charset="-120"/>
                <a:cs typeface="新細明體" pitchFamily="18" charset="-120"/>
              </a:rPr>
              <a:t>2010</a:t>
            </a:r>
            <a:r>
              <a:rPr lang="zh-TW" altLang="en-US" sz="1600" b="1">
                <a:solidFill>
                  <a:srgbClr val="0D0D0D"/>
                </a:solidFill>
                <a:latin typeface="微軟正黑體" pitchFamily="34" charset="-120"/>
                <a:ea typeface="微軟正黑體" pitchFamily="34" charset="-120"/>
                <a:cs typeface="新細明體" pitchFamily="18" charset="-120"/>
              </a:rPr>
              <a:t>年</a:t>
            </a:r>
          </a:p>
        </p:txBody>
      </p:sp>
      <p:sp>
        <p:nvSpPr>
          <p:cNvPr id="313" name="矩形"/>
          <p:cNvSpPr>
            <a:spLocks/>
          </p:cNvSpPr>
          <p:nvPr/>
        </p:nvSpPr>
        <p:spPr>
          <a:xfrm>
            <a:off x="7596188" y="1268413"/>
            <a:ext cx="1152524" cy="338137"/>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fontAlgn="auto">
              <a:lnSpc>
                <a:spcPct val="100000"/>
              </a:lnSpc>
              <a:spcBef>
                <a:spcPts val="0"/>
              </a:spcBef>
              <a:spcAft>
                <a:spcPts val="0"/>
              </a:spcAft>
              <a:buNone/>
            </a:pPr>
            <a:r>
              <a:rPr lang="en-US" altLang="zh-TW" sz="1600" b="1">
                <a:solidFill>
                  <a:srgbClr val="0D0D0D"/>
                </a:solidFill>
                <a:latin typeface="微軟正黑體" pitchFamily="34" charset="-120"/>
                <a:ea typeface="微軟正黑體" pitchFamily="34" charset="-120"/>
                <a:cs typeface="新細明體" pitchFamily="18" charset="-120"/>
              </a:rPr>
              <a:t>2011</a:t>
            </a:r>
            <a:r>
              <a:rPr lang="zh-TW" altLang="en-US" sz="1600" b="1">
                <a:solidFill>
                  <a:srgbClr val="0D0D0D"/>
                </a:solidFill>
                <a:latin typeface="微軟正黑體" pitchFamily="34" charset="-120"/>
                <a:ea typeface="微軟正黑體" pitchFamily="34" charset="-120"/>
                <a:cs typeface="新細明體" pitchFamily="18" charset="-120"/>
              </a:rPr>
              <a:t>年</a:t>
            </a:r>
          </a:p>
        </p:txBody>
      </p:sp>
      <p:sp>
        <p:nvSpPr>
          <p:cNvPr id="314" name="文字方塊"/>
          <p:cNvSpPr>
            <a:spLocks noGrp="1"/>
          </p:cNvSpPr>
          <p:nvPr>
            <p:ph type="body" idx="1"/>
          </p:nvPr>
        </p:nvSpPr>
        <p:spPr>
          <a:xfrm>
            <a:off x="468312" y="3141663"/>
            <a:ext cx="3455987" cy="2089149"/>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742950" lvl="1" indent="-285750" algn="l" eaLnBrk="1" hangingPunct="1">
              <a:lnSpc>
                <a:spcPct val="150000"/>
              </a:lnSpc>
              <a:spcBef>
                <a:spcPct val="2000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Times New Roman" charset="0"/>
              </a:rPr>
              <a:t>牙醫</a:t>
            </a:r>
            <a:r>
              <a:rPr lang="en-US" altLang="zh-TW" sz="1800" b="1">
                <a:solidFill>
                  <a:schemeClr val="tx1"/>
                </a:solidFill>
                <a:latin typeface="微軟正黑體" pitchFamily="34" charset="-120"/>
                <a:ea typeface="微軟正黑體" pitchFamily="34" charset="-120"/>
                <a:cs typeface="Times New Roman" charset="0"/>
              </a:rPr>
              <a:t>(1998</a:t>
            </a:r>
            <a:r>
              <a:rPr lang="zh-TW" altLang="en-US" sz="1800" b="1">
                <a:solidFill>
                  <a:schemeClr val="tx1"/>
                </a:solidFill>
                <a:latin typeface="微軟正黑體" pitchFamily="34" charset="-120"/>
                <a:ea typeface="微軟正黑體" pitchFamily="34" charset="-120"/>
                <a:cs typeface="Times New Roman" charset="0"/>
              </a:rPr>
              <a:t>年</a:t>
            </a:r>
            <a:r>
              <a:rPr lang="en-US" altLang="zh-TW" sz="1800" b="1">
                <a:solidFill>
                  <a:schemeClr val="tx1"/>
                </a:solidFill>
                <a:latin typeface="微軟正黑體" pitchFamily="34" charset="-120"/>
                <a:ea typeface="微軟正黑體" pitchFamily="34" charset="-120"/>
                <a:cs typeface="Times New Roman" charset="0"/>
              </a:rPr>
              <a:t>7</a:t>
            </a:r>
            <a:r>
              <a:rPr lang="zh-TW" altLang="en-US" sz="1800" b="1">
                <a:solidFill>
                  <a:schemeClr val="tx1"/>
                </a:solidFill>
                <a:latin typeface="微軟正黑體" pitchFamily="34" charset="-120"/>
                <a:ea typeface="微軟正黑體" pitchFamily="34" charset="-120"/>
                <a:cs typeface="Times New Roman" charset="0"/>
              </a:rPr>
              <a:t>月</a:t>
            </a:r>
            <a:r>
              <a:rPr lang="en-US" altLang="zh-TW" sz="1800" b="1">
                <a:solidFill>
                  <a:schemeClr val="tx1"/>
                </a:solidFill>
                <a:latin typeface="微軟正黑體" pitchFamily="34" charset="-120"/>
                <a:ea typeface="微軟正黑體" pitchFamily="34" charset="-120"/>
                <a:cs typeface="Times New Roman" charset="0"/>
              </a:rPr>
              <a:t>)</a:t>
            </a:r>
          </a:p>
          <a:p>
            <a:pPr marL="742950" lvl="1" indent="-285750" algn="l" eaLnBrk="1" hangingPunct="1">
              <a:lnSpc>
                <a:spcPct val="150000"/>
              </a:lnSpc>
              <a:spcBef>
                <a:spcPct val="2000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Times New Roman" charset="0"/>
              </a:rPr>
              <a:t>中醫</a:t>
            </a:r>
            <a:r>
              <a:rPr lang="en-US" altLang="zh-TW" sz="1800" b="1">
                <a:solidFill>
                  <a:schemeClr val="tx1"/>
                </a:solidFill>
                <a:latin typeface="微軟正黑體" pitchFamily="34" charset="-120"/>
                <a:ea typeface="微軟正黑體" pitchFamily="34" charset="-120"/>
                <a:cs typeface="Times New Roman" charset="0"/>
              </a:rPr>
              <a:t>(2000</a:t>
            </a:r>
            <a:r>
              <a:rPr lang="zh-TW" altLang="en-US" sz="1800" b="1">
                <a:solidFill>
                  <a:schemeClr val="tx1"/>
                </a:solidFill>
                <a:latin typeface="微軟正黑體" pitchFamily="34" charset="-120"/>
                <a:ea typeface="微軟正黑體" pitchFamily="34" charset="-120"/>
                <a:cs typeface="Times New Roman" charset="0"/>
              </a:rPr>
              <a:t>年</a:t>
            </a:r>
            <a:r>
              <a:rPr lang="en-US" altLang="zh-TW" sz="1800" b="1">
                <a:solidFill>
                  <a:schemeClr val="tx1"/>
                </a:solidFill>
                <a:latin typeface="微軟正黑體" pitchFamily="34" charset="-120"/>
                <a:ea typeface="微軟正黑體" pitchFamily="34" charset="-120"/>
                <a:cs typeface="Times New Roman" charset="0"/>
              </a:rPr>
              <a:t>7</a:t>
            </a:r>
            <a:r>
              <a:rPr lang="zh-TW" altLang="en-US" sz="1800" b="1">
                <a:solidFill>
                  <a:schemeClr val="tx1"/>
                </a:solidFill>
                <a:latin typeface="微軟正黑體" pitchFamily="34" charset="-120"/>
                <a:ea typeface="微軟正黑體" pitchFamily="34" charset="-120"/>
                <a:cs typeface="Times New Roman" charset="0"/>
              </a:rPr>
              <a:t>月</a:t>
            </a:r>
            <a:r>
              <a:rPr lang="en-US" altLang="zh-TW" sz="1800" b="1">
                <a:solidFill>
                  <a:schemeClr val="tx1"/>
                </a:solidFill>
                <a:latin typeface="微軟正黑體" pitchFamily="34" charset="-120"/>
                <a:ea typeface="微軟正黑體" pitchFamily="34" charset="-120"/>
                <a:cs typeface="Times New Roman" charset="0"/>
              </a:rPr>
              <a:t>)</a:t>
            </a:r>
          </a:p>
          <a:p>
            <a:pPr marL="742950" lvl="1" indent="-285750" algn="l" eaLnBrk="1" hangingPunct="1">
              <a:lnSpc>
                <a:spcPct val="150000"/>
              </a:lnSpc>
              <a:spcBef>
                <a:spcPct val="2000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Times New Roman" charset="0"/>
              </a:rPr>
              <a:t>西醫基層</a:t>
            </a:r>
            <a:r>
              <a:rPr lang="en-US" altLang="zh-TW" sz="1800" b="1">
                <a:solidFill>
                  <a:schemeClr val="tx1"/>
                </a:solidFill>
                <a:latin typeface="微軟正黑體" pitchFamily="34" charset="-120"/>
                <a:ea typeface="微軟正黑體" pitchFamily="34" charset="-120"/>
                <a:cs typeface="Times New Roman" charset="0"/>
              </a:rPr>
              <a:t>(2001</a:t>
            </a:r>
            <a:r>
              <a:rPr lang="zh-TW" altLang="en-US" sz="1800" b="1">
                <a:solidFill>
                  <a:schemeClr val="tx1"/>
                </a:solidFill>
                <a:latin typeface="微軟正黑體" pitchFamily="34" charset="-120"/>
                <a:ea typeface="微軟正黑體" pitchFamily="34" charset="-120"/>
                <a:cs typeface="Times New Roman" charset="0"/>
              </a:rPr>
              <a:t>年</a:t>
            </a:r>
            <a:r>
              <a:rPr lang="en-US" altLang="zh-TW" sz="1800" b="1">
                <a:solidFill>
                  <a:schemeClr val="tx1"/>
                </a:solidFill>
                <a:latin typeface="微軟正黑體" pitchFamily="34" charset="-120"/>
                <a:ea typeface="微軟正黑體" pitchFamily="34" charset="-120"/>
                <a:cs typeface="Times New Roman" charset="0"/>
              </a:rPr>
              <a:t>7</a:t>
            </a:r>
            <a:r>
              <a:rPr lang="zh-TW" altLang="en-US" sz="1800" b="1">
                <a:solidFill>
                  <a:schemeClr val="tx1"/>
                </a:solidFill>
                <a:latin typeface="微軟正黑體" pitchFamily="34" charset="-120"/>
                <a:ea typeface="微軟正黑體" pitchFamily="34" charset="-120"/>
                <a:cs typeface="Times New Roman" charset="0"/>
              </a:rPr>
              <a:t>月</a:t>
            </a:r>
            <a:r>
              <a:rPr lang="en-US" altLang="zh-TW" sz="1800" b="1">
                <a:solidFill>
                  <a:schemeClr val="tx1"/>
                </a:solidFill>
                <a:latin typeface="微軟正黑體" pitchFamily="34" charset="-120"/>
                <a:ea typeface="微軟正黑體" pitchFamily="34" charset="-120"/>
                <a:cs typeface="Times New Roman" charset="0"/>
              </a:rPr>
              <a:t>)</a:t>
            </a:r>
          </a:p>
          <a:p>
            <a:pPr marL="742950" lvl="1" indent="-285750" algn="l" eaLnBrk="1" hangingPunct="1">
              <a:lnSpc>
                <a:spcPct val="150000"/>
              </a:lnSpc>
              <a:spcBef>
                <a:spcPct val="2000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Times New Roman" charset="0"/>
              </a:rPr>
              <a:t>醫院</a:t>
            </a:r>
            <a:r>
              <a:rPr lang="en-US" altLang="zh-TW" sz="1800" b="1">
                <a:solidFill>
                  <a:schemeClr val="tx1"/>
                </a:solidFill>
                <a:latin typeface="微軟正黑體" pitchFamily="34" charset="-120"/>
                <a:ea typeface="微軟正黑體" pitchFamily="34" charset="-120"/>
                <a:cs typeface="Times New Roman" charset="0"/>
              </a:rPr>
              <a:t>(2002</a:t>
            </a:r>
            <a:r>
              <a:rPr lang="zh-TW" altLang="en-US" sz="1800" b="1">
                <a:solidFill>
                  <a:schemeClr val="tx1"/>
                </a:solidFill>
                <a:latin typeface="微軟正黑體" pitchFamily="34" charset="-120"/>
                <a:ea typeface="微軟正黑體" pitchFamily="34" charset="-120"/>
                <a:cs typeface="Times New Roman" charset="0"/>
              </a:rPr>
              <a:t>年</a:t>
            </a:r>
            <a:r>
              <a:rPr lang="en-US" altLang="zh-TW" sz="1800" b="1">
                <a:solidFill>
                  <a:schemeClr val="tx1"/>
                </a:solidFill>
                <a:latin typeface="微軟正黑體" pitchFamily="34" charset="-120"/>
                <a:ea typeface="微軟正黑體" pitchFamily="34" charset="-120"/>
                <a:cs typeface="Times New Roman" charset="0"/>
              </a:rPr>
              <a:t>7</a:t>
            </a:r>
            <a:r>
              <a:rPr lang="zh-TW" altLang="en-US" sz="1800" b="1">
                <a:solidFill>
                  <a:schemeClr val="tx1"/>
                </a:solidFill>
                <a:latin typeface="微軟正黑體" pitchFamily="34" charset="-120"/>
                <a:ea typeface="微軟正黑體" pitchFamily="34" charset="-120"/>
                <a:cs typeface="Times New Roman" charset="0"/>
              </a:rPr>
              <a:t>月</a:t>
            </a:r>
            <a:r>
              <a:rPr lang="en-US" altLang="zh-TW" sz="1800" b="1">
                <a:solidFill>
                  <a:schemeClr val="tx1"/>
                </a:solidFill>
                <a:latin typeface="微軟正黑體" pitchFamily="34" charset="-120"/>
                <a:ea typeface="微軟正黑體" pitchFamily="34" charset="-120"/>
                <a:cs typeface="Times New Roman" charset="0"/>
              </a:rPr>
              <a:t>)</a:t>
            </a:r>
          </a:p>
          <a:p>
            <a:pPr marL="742950" lvl="1" indent="-285750" algn="l" eaLnBrk="1" hangingPunct="1">
              <a:lnSpc>
                <a:spcPct val="150000"/>
              </a:lnSpc>
              <a:spcBef>
                <a:spcPct val="2000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Times New Roman" charset="0"/>
              </a:rPr>
              <a:t>洗腎</a:t>
            </a:r>
            <a:r>
              <a:rPr lang="en-US" altLang="zh-TW" sz="1800" b="1">
                <a:solidFill>
                  <a:schemeClr val="tx1"/>
                </a:solidFill>
                <a:latin typeface="微軟正黑體" pitchFamily="34" charset="-120"/>
                <a:ea typeface="微軟正黑體" pitchFamily="34" charset="-120"/>
                <a:cs typeface="Times New Roman" charset="0"/>
              </a:rPr>
              <a:t>(2003</a:t>
            </a:r>
            <a:r>
              <a:rPr lang="zh-TW" altLang="en-US" sz="1800" b="1">
                <a:solidFill>
                  <a:schemeClr val="tx1"/>
                </a:solidFill>
                <a:latin typeface="微軟正黑體" pitchFamily="34" charset="-120"/>
                <a:ea typeface="微軟正黑體" pitchFamily="34" charset="-120"/>
                <a:cs typeface="Times New Roman" charset="0"/>
              </a:rPr>
              <a:t>年</a:t>
            </a:r>
            <a:r>
              <a:rPr lang="en-US" altLang="zh-TW" sz="1800" b="1">
                <a:solidFill>
                  <a:schemeClr val="tx1"/>
                </a:solidFill>
                <a:latin typeface="微軟正黑體" pitchFamily="34" charset="-120"/>
                <a:ea typeface="微軟正黑體" pitchFamily="34" charset="-120"/>
                <a:cs typeface="Times New Roman" charset="0"/>
              </a:rPr>
              <a:t>)</a:t>
            </a:r>
          </a:p>
        </p:txBody>
      </p:sp>
      <p:cxnSp>
        <p:nvCxnSpPr>
          <p:cNvPr id="315" name="直線連接線"/>
          <p:cNvCxnSpPr>
            <a:cxnSpLocks/>
            <a:endCxn id="314" idx="0"/>
          </p:cNvCxnSpPr>
          <p:nvPr/>
        </p:nvCxnSpPr>
        <p:spPr>
          <a:xfrm rot="21600000" flipH="1">
            <a:off x="2195513" y="2636837"/>
            <a:ext cx="360362" cy="504824"/>
          </a:xfrm>
          <a:prstGeom prst="straightConnector1">
            <a:avLst/>
          </a:prstGeom>
          <a:noFill/>
          <a:ln w="50800" cmpd="sng">
            <a:solidFill>
              <a:srgbClr val="FF6600"/>
            </a:solidFill>
            <a:prstDash val="solid"/>
            <a:miter/>
            <a:tailEnd type="arrow" w="med" len="med"/>
          </a:ln>
        </p:spPr>
      </p:cxnSp>
      <p:sp>
        <p:nvSpPr>
          <p:cNvPr id="316" name="矩形"/>
          <p:cNvSpPr>
            <a:spLocks/>
          </p:cNvSpPr>
          <p:nvPr/>
        </p:nvSpPr>
        <p:spPr>
          <a:xfrm>
            <a:off x="4143375" y="3357563"/>
            <a:ext cx="4681538" cy="269817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l">
              <a:lnSpc>
                <a:spcPts val="2300"/>
              </a:lnSpc>
              <a:spcBef>
                <a:spcPts val="0"/>
              </a:spcBef>
              <a:spcAft>
                <a:spcPts val="0"/>
              </a:spcAft>
              <a:buFont typeface="Wingdings" pitchFamily="2" charset="2"/>
              <a:buChar char="u"/>
            </a:pPr>
            <a:r>
              <a:rPr lang="zh-TW" altLang="en-US" sz="1800" b="1">
                <a:solidFill>
                  <a:schemeClr val="tx1"/>
                </a:solidFill>
                <a:latin typeface="微軟正黑體" pitchFamily="34" charset="-120"/>
                <a:ea typeface="微軟正黑體" pitchFamily="34" charset="-120"/>
                <a:cs typeface="新細明體" pitchFamily="18" charset="-120"/>
              </a:rPr>
              <a:t>整合計畫</a:t>
            </a:r>
            <a:endParaRPr lang="en-US" altLang="zh-TW" sz="1800" b="1">
              <a:solidFill>
                <a:schemeClr val="tx1"/>
              </a:solidFill>
              <a:latin typeface="微軟正黑體" pitchFamily="34" charset="-120"/>
              <a:ea typeface="微軟正黑體" pitchFamily="34" charset="-120"/>
              <a:cs typeface="新細明體" pitchFamily="18" charset="-120"/>
            </a:endParaRPr>
          </a:p>
          <a:p>
            <a:pPr marL="0" indent="0" algn="l">
              <a:lnSpc>
                <a:spcPts val="2300"/>
              </a:lnSpc>
              <a:spcBef>
                <a:spcPts val="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新細明體" pitchFamily="18" charset="-120"/>
              </a:rPr>
              <a:t>  山地離島醫療給付改善方案</a:t>
            </a:r>
            <a:r>
              <a:rPr lang="en-US" altLang="zh-TW" sz="1800" b="1">
                <a:solidFill>
                  <a:schemeClr val="tx1"/>
                </a:solidFill>
                <a:latin typeface="微軟正黑體" pitchFamily="34" charset="-120"/>
                <a:ea typeface="微軟正黑體" pitchFamily="34" charset="-120"/>
                <a:cs typeface="新細明體" pitchFamily="18" charset="-120"/>
              </a:rPr>
              <a:t>(</a:t>
            </a:r>
            <a:r>
              <a:rPr lang="zh-TW" altLang="en-US" sz="1800" b="1">
                <a:solidFill>
                  <a:schemeClr val="tx1"/>
                </a:solidFill>
                <a:latin typeface="微軟正黑體" pitchFamily="34" charset="-120"/>
                <a:ea typeface="微軟正黑體" pitchFamily="34" charset="-120"/>
                <a:cs typeface="新細明體" pitchFamily="18" charset="-120"/>
              </a:rPr>
              <a:t> </a:t>
            </a:r>
            <a:r>
              <a:rPr lang="en-US" altLang="zh-TW" sz="1800" b="1">
                <a:solidFill>
                  <a:schemeClr val="tx1"/>
                </a:solidFill>
                <a:latin typeface="微軟正黑體" pitchFamily="34" charset="-120"/>
                <a:ea typeface="微軟正黑體" pitchFamily="34" charset="-120"/>
                <a:cs typeface="新細明體" pitchFamily="18" charset="-120"/>
              </a:rPr>
              <a:t>1999</a:t>
            </a:r>
            <a:r>
              <a:rPr lang="zh-TW" altLang="en-US" sz="1800" b="1">
                <a:solidFill>
                  <a:schemeClr val="tx1"/>
                </a:solidFill>
                <a:latin typeface="微軟正黑體" pitchFamily="34" charset="-120"/>
                <a:ea typeface="微軟正黑體" pitchFamily="34" charset="-120"/>
                <a:cs typeface="新細明體" pitchFamily="18" charset="-120"/>
              </a:rPr>
              <a:t>年</a:t>
            </a:r>
            <a:r>
              <a:rPr lang="en-US" altLang="zh-TW" sz="1800" b="1">
                <a:solidFill>
                  <a:schemeClr val="tx1"/>
                </a:solidFill>
                <a:latin typeface="微軟正黑體" pitchFamily="34" charset="-120"/>
                <a:ea typeface="微軟正黑體" pitchFamily="34" charset="-120"/>
                <a:cs typeface="新細明體" pitchFamily="18" charset="-120"/>
              </a:rPr>
              <a:t>)</a:t>
            </a:r>
          </a:p>
          <a:p>
            <a:pPr marL="0" indent="0" algn="l">
              <a:lnSpc>
                <a:spcPts val="2300"/>
              </a:lnSpc>
              <a:spcBef>
                <a:spcPts val="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新細明體" pitchFamily="18" charset="-120"/>
              </a:rPr>
              <a:t>  家庭醫師整合性照護計畫</a:t>
            </a:r>
            <a:r>
              <a:rPr lang="en-US" altLang="zh-TW" sz="1800" b="1">
                <a:solidFill>
                  <a:schemeClr val="tx1"/>
                </a:solidFill>
                <a:latin typeface="微軟正黑體" pitchFamily="34" charset="-120"/>
                <a:ea typeface="微軟正黑體" pitchFamily="34" charset="-120"/>
                <a:cs typeface="新細明體" pitchFamily="18" charset="-120"/>
              </a:rPr>
              <a:t>(2003</a:t>
            </a:r>
            <a:r>
              <a:rPr lang="zh-TW" altLang="en-US" sz="1800" b="1">
                <a:solidFill>
                  <a:schemeClr val="tx1"/>
                </a:solidFill>
                <a:latin typeface="微軟正黑體" pitchFamily="34" charset="-120"/>
                <a:ea typeface="微軟正黑體" pitchFamily="34" charset="-120"/>
                <a:cs typeface="新細明體" pitchFamily="18" charset="-120"/>
              </a:rPr>
              <a:t>年</a:t>
            </a:r>
            <a:r>
              <a:rPr lang="en-US" altLang="zh-TW" sz="1800" b="1">
                <a:solidFill>
                  <a:schemeClr val="tx1"/>
                </a:solidFill>
                <a:latin typeface="微軟正黑體" pitchFamily="34" charset="-120"/>
                <a:ea typeface="微軟正黑體" pitchFamily="34" charset="-120"/>
                <a:cs typeface="新細明體" pitchFamily="18" charset="-120"/>
              </a:rPr>
              <a:t>3</a:t>
            </a:r>
            <a:r>
              <a:rPr lang="zh-TW" altLang="en-US" sz="1800" b="1">
                <a:solidFill>
                  <a:schemeClr val="tx1"/>
                </a:solidFill>
                <a:latin typeface="微軟正黑體" pitchFamily="34" charset="-120"/>
                <a:ea typeface="微軟正黑體" pitchFamily="34" charset="-120"/>
                <a:cs typeface="新細明體" pitchFamily="18" charset="-120"/>
              </a:rPr>
              <a:t>月</a:t>
            </a:r>
            <a:r>
              <a:rPr lang="en-US" altLang="zh-TW" sz="1800" b="1">
                <a:solidFill>
                  <a:schemeClr val="tx1"/>
                </a:solidFill>
                <a:latin typeface="微軟正黑體" pitchFamily="34" charset="-120"/>
                <a:ea typeface="微軟正黑體" pitchFamily="34" charset="-120"/>
                <a:cs typeface="新細明體" pitchFamily="18" charset="-120"/>
              </a:rPr>
              <a:t>)</a:t>
            </a:r>
          </a:p>
          <a:p>
            <a:pPr marL="0" indent="0" algn="l">
              <a:lnSpc>
                <a:spcPts val="2300"/>
              </a:lnSpc>
              <a:spcBef>
                <a:spcPts val="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新細明體" pitchFamily="18" charset="-120"/>
              </a:rPr>
              <a:t>  醫院以病人為中心整合照護計畫</a:t>
            </a:r>
            <a:r>
              <a:rPr lang="en-US" altLang="zh-TW" sz="1800" b="1">
                <a:solidFill>
                  <a:schemeClr val="tx1"/>
                </a:solidFill>
                <a:latin typeface="微軟正黑體" pitchFamily="34" charset="-120"/>
                <a:ea typeface="微軟正黑體" pitchFamily="34" charset="-120"/>
                <a:cs typeface="新細明體" pitchFamily="18" charset="-120"/>
              </a:rPr>
              <a:t>(2009</a:t>
            </a:r>
            <a:r>
              <a:rPr lang="zh-TW" altLang="en-US" sz="1800" b="1">
                <a:solidFill>
                  <a:schemeClr val="tx1"/>
                </a:solidFill>
                <a:latin typeface="微軟正黑體" pitchFamily="34" charset="-120"/>
                <a:ea typeface="微軟正黑體" pitchFamily="34" charset="-120"/>
                <a:cs typeface="新細明體" pitchFamily="18" charset="-120"/>
              </a:rPr>
              <a:t>年</a:t>
            </a:r>
            <a:r>
              <a:rPr lang="en-US" altLang="zh-TW" sz="1800" b="1">
                <a:solidFill>
                  <a:schemeClr val="tx1"/>
                </a:solidFill>
                <a:latin typeface="微軟正黑體" pitchFamily="34" charset="-120"/>
                <a:ea typeface="微軟正黑體" pitchFamily="34" charset="-120"/>
                <a:cs typeface="新細明體" pitchFamily="18" charset="-120"/>
              </a:rPr>
              <a:t>)</a:t>
            </a:r>
          </a:p>
          <a:p>
            <a:pPr marL="0" indent="0" algn="l">
              <a:lnSpc>
                <a:spcPts val="2300"/>
              </a:lnSpc>
              <a:spcBef>
                <a:spcPts val="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新細明體" pitchFamily="18" charset="-120"/>
              </a:rPr>
              <a:t>  診所以病人為中心整合照護計畫</a:t>
            </a:r>
            <a:r>
              <a:rPr lang="en-US" altLang="zh-TW" sz="1800" b="1">
                <a:solidFill>
                  <a:schemeClr val="tx1"/>
                </a:solidFill>
                <a:latin typeface="微軟正黑體" pitchFamily="34" charset="-120"/>
                <a:ea typeface="微軟正黑體" pitchFamily="34" charset="-120"/>
                <a:cs typeface="新細明體" pitchFamily="18" charset="-120"/>
              </a:rPr>
              <a:t>(2011</a:t>
            </a:r>
            <a:r>
              <a:rPr lang="zh-TW" altLang="en-US" sz="1800" b="1">
                <a:solidFill>
                  <a:schemeClr val="tx1"/>
                </a:solidFill>
                <a:latin typeface="微軟正黑體" pitchFamily="34" charset="-120"/>
                <a:ea typeface="微軟正黑體" pitchFamily="34" charset="-120"/>
                <a:cs typeface="新細明體" pitchFamily="18" charset="-120"/>
              </a:rPr>
              <a:t>年</a:t>
            </a:r>
            <a:r>
              <a:rPr lang="en-US" altLang="zh-TW" sz="1800" b="1">
                <a:solidFill>
                  <a:schemeClr val="tx1"/>
                </a:solidFill>
                <a:latin typeface="微軟正黑體" pitchFamily="34" charset="-120"/>
                <a:ea typeface="微軟正黑體" pitchFamily="34" charset="-120"/>
                <a:cs typeface="新細明體" pitchFamily="18" charset="-120"/>
              </a:rPr>
              <a:t>)</a:t>
            </a:r>
          </a:p>
          <a:p>
            <a:pPr marL="0" indent="0" algn="l">
              <a:lnSpc>
                <a:spcPts val="2300"/>
              </a:lnSpc>
              <a:spcBef>
                <a:spcPts val="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新細明體" pitchFamily="18" charset="-120"/>
              </a:rPr>
              <a:t>  論人計酬試辦計畫</a:t>
            </a:r>
            <a:r>
              <a:rPr lang="en-US" altLang="zh-TW" sz="1800" b="1">
                <a:solidFill>
                  <a:schemeClr val="tx1"/>
                </a:solidFill>
                <a:latin typeface="微軟正黑體" pitchFamily="34" charset="-120"/>
                <a:ea typeface="微軟正黑體" pitchFamily="34" charset="-120"/>
                <a:cs typeface="新細明體" pitchFamily="18" charset="-120"/>
              </a:rPr>
              <a:t>(2011</a:t>
            </a:r>
            <a:r>
              <a:rPr lang="zh-TW" altLang="en-US" sz="1800" b="1">
                <a:solidFill>
                  <a:schemeClr val="tx1"/>
                </a:solidFill>
                <a:latin typeface="微軟正黑體" pitchFamily="34" charset="-120"/>
                <a:ea typeface="微軟正黑體" pitchFamily="34" charset="-120"/>
                <a:cs typeface="新細明體" pitchFamily="18" charset="-120"/>
              </a:rPr>
              <a:t>年</a:t>
            </a:r>
            <a:r>
              <a:rPr lang="en-US" altLang="zh-TW" sz="1800" b="1">
                <a:solidFill>
                  <a:schemeClr val="tx1"/>
                </a:solidFill>
                <a:latin typeface="微軟正黑體" pitchFamily="34" charset="-120"/>
                <a:ea typeface="微軟正黑體" pitchFamily="34" charset="-120"/>
                <a:cs typeface="新細明體" pitchFamily="18" charset="-120"/>
              </a:rPr>
              <a:t>)</a:t>
            </a:r>
          </a:p>
          <a:p>
            <a:pPr marL="0" indent="0" algn="l">
              <a:lnSpc>
                <a:spcPts val="2300"/>
              </a:lnSpc>
              <a:spcBef>
                <a:spcPts val="0"/>
              </a:spcBef>
              <a:spcAft>
                <a:spcPts val="0"/>
              </a:spcAft>
              <a:buFont typeface="Arial" pitchFamily="34" charset="0"/>
              <a:buChar char="•"/>
            </a:pPr>
            <a:r>
              <a:rPr lang="zh-TW" altLang="en-US" sz="1800" b="1">
                <a:solidFill>
                  <a:schemeClr val="tx1"/>
                </a:solidFill>
                <a:latin typeface="微軟正黑體" pitchFamily="34" charset="-120"/>
                <a:ea typeface="微軟正黑體" pitchFamily="34" charset="-120"/>
                <a:cs typeface="新細明體" pitchFamily="18" charset="-120"/>
              </a:rPr>
              <a:t>  急性後期照護計畫</a:t>
            </a:r>
            <a:r>
              <a:rPr lang="en-US" altLang="zh-TW" sz="1800" b="1">
                <a:solidFill>
                  <a:schemeClr val="tx1"/>
                </a:solidFill>
                <a:latin typeface="微軟正黑體" pitchFamily="34" charset="-120"/>
                <a:ea typeface="微軟正黑體" pitchFamily="34" charset="-120"/>
                <a:cs typeface="新細明體" pitchFamily="18" charset="-120"/>
              </a:rPr>
              <a:t>(2013</a:t>
            </a:r>
            <a:r>
              <a:rPr lang="zh-TW" altLang="en-US" sz="1800" b="1">
                <a:solidFill>
                  <a:schemeClr val="tx1"/>
                </a:solidFill>
                <a:latin typeface="微軟正黑體" pitchFamily="34" charset="-120"/>
                <a:ea typeface="微軟正黑體" pitchFamily="34" charset="-120"/>
                <a:cs typeface="新細明體" pitchFamily="18" charset="-120"/>
              </a:rPr>
              <a:t>年</a:t>
            </a:r>
            <a:r>
              <a:rPr lang="en-US" altLang="zh-TW" sz="1800" b="1">
                <a:solidFill>
                  <a:schemeClr val="tx1"/>
                </a:solidFill>
                <a:latin typeface="微軟正黑體" pitchFamily="34" charset="-120"/>
                <a:ea typeface="微軟正黑體" pitchFamily="34" charset="-120"/>
                <a:cs typeface="新細明體" pitchFamily="18" charset="-120"/>
              </a:rPr>
              <a:t>)</a:t>
            </a:r>
          </a:p>
          <a:p>
            <a:pPr marL="0" indent="0" algn="l">
              <a:lnSpc>
                <a:spcPts val="2300"/>
              </a:lnSpc>
              <a:spcBef>
                <a:spcPts val="0"/>
              </a:spcBef>
              <a:spcAft>
                <a:spcPts val="0"/>
              </a:spcAft>
              <a:buFont typeface="Arial" pitchFamily="34" charset="0"/>
              <a:buChar char="•"/>
            </a:pPr>
            <a:endParaRPr lang="zh-TW" altLang="en-US" sz="1800" b="1">
              <a:solidFill>
                <a:schemeClr val="tx1"/>
              </a:solidFill>
              <a:latin typeface="微軟正黑體" pitchFamily="34" charset="-120"/>
              <a:ea typeface="微軟正黑體" pitchFamily="34" charset="-120"/>
              <a:cs typeface="新細明體" pitchFamily="18" charset="-120"/>
            </a:endParaRPr>
          </a:p>
          <a:p>
            <a:pPr marL="0" indent="0" algn="l">
              <a:lnSpc>
                <a:spcPct val="100000"/>
              </a:lnSpc>
              <a:spcBef>
                <a:spcPts val="0"/>
              </a:spcBef>
              <a:spcAft>
                <a:spcPts val="0"/>
              </a:spcAft>
              <a:buNone/>
            </a:pPr>
            <a:endParaRPr lang="zh-TW" altLang="en-US" sz="1600">
              <a:solidFill>
                <a:schemeClr val="tx1"/>
              </a:solidFill>
              <a:latin typeface="微軟正黑體" pitchFamily="34" charset="-120"/>
              <a:ea typeface="微軟正黑體" pitchFamily="34" charset="-120"/>
              <a:cs typeface="新細明體" pitchFamily="18" charset="-120"/>
            </a:endParaRPr>
          </a:p>
        </p:txBody>
      </p:sp>
      <p:sp>
        <p:nvSpPr>
          <p:cNvPr id="317" name="矩形"/>
          <p:cNvSpPr>
            <a:spLocks/>
          </p:cNvSpPr>
          <p:nvPr/>
        </p:nvSpPr>
        <p:spPr>
          <a:xfrm>
            <a:off x="7667625" y="1700213"/>
            <a:ext cx="1152524" cy="1139825"/>
          </a:xfrm>
          <a:prstGeom prst="rect">
            <a:avLst/>
          </a:prstGeom>
          <a:noFill/>
          <a:ln w="9525" cmpd="sng">
            <a:noFill/>
            <a:prstDash val="solid"/>
            <a:miter/>
          </a:ln>
        </p:spPr>
        <p:txBody>
          <a:bodyPr vert="horz" wrap="square" lIns="91440" tIns="45720" rIns="91440" bIns="45720" anchor="t" anchorCtr="0">
            <a:prstTxWarp prst="textNoShape">
              <a:avLst/>
            </a:prstTxWarp>
          </a:bodyPr>
          <a:lstStyle/>
          <a:p>
            <a:pPr marL="0" indent="0" algn="ctr">
              <a:lnSpc>
                <a:spcPct val="80000"/>
              </a:lnSpc>
              <a:spcBef>
                <a:spcPts val="0"/>
              </a:spcBef>
              <a:spcAft>
                <a:spcPts val="0"/>
              </a:spcAft>
              <a:buNone/>
            </a:pPr>
            <a:r>
              <a:rPr lang="zh-TW" altLang="en-US" sz="1400" b="1">
                <a:solidFill>
                  <a:schemeClr val="bg1"/>
                </a:solidFill>
                <a:latin typeface="微軟正黑體" pitchFamily="34" charset="-120"/>
                <a:ea typeface="微軟正黑體" pitchFamily="34" charset="-120"/>
                <a:cs typeface="新細明體" pitchFamily="18" charset="-120"/>
              </a:rPr>
              <a:t>論人計酬</a:t>
            </a:r>
            <a:r>
              <a:rPr lang="en-US" altLang="zh-TW" sz="1400" b="1">
                <a:solidFill>
                  <a:schemeClr val="bg1"/>
                </a:solidFill>
                <a:latin typeface="微軟正黑體" pitchFamily="34" charset="-120"/>
                <a:ea typeface="微軟正黑體" pitchFamily="34" charset="-120"/>
                <a:cs typeface="新細明體" pitchFamily="18" charset="-120"/>
              </a:rPr>
              <a:t/>
            </a:r>
            <a:br>
              <a:rPr lang="en-US" altLang="zh-TW" sz="1400" b="1">
                <a:solidFill>
                  <a:schemeClr val="bg1"/>
                </a:solidFill>
                <a:latin typeface="微軟正黑體" pitchFamily="34" charset="-120"/>
                <a:ea typeface="微軟正黑體" pitchFamily="34" charset="-120"/>
                <a:cs typeface="新細明體" pitchFamily="18" charset="-120"/>
              </a:rPr>
            </a:br>
            <a:r>
              <a:rPr lang="zh-TW" altLang="en-US" sz="1400" b="1">
                <a:solidFill>
                  <a:schemeClr val="bg1"/>
                </a:solidFill>
                <a:latin typeface="微軟正黑體" pitchFamily="34" charset="-120"/>
                <a:ea typeface="微軟正黑體" pitchFamily="34" charset="-120"/>
                <a:cs typeface="新細明體" pitchFamily="18" charset="-120"/>
              </a:rPr>
              <a:t>試辦計畫</a:t>
            </a:r>
            <a:r>
              <a:rPr lang="en-US" altLang="zh-TW" sz="1400" b="1">
                <a:solidFill>
                  <a:schemeClr val="bg1"/>
                </a:solidFill>
                <a:latin typeface="微軟正黑體" pitchFamily="34" charset="-120"/>
                <a:ea typeface="微軟正黑體" pitchFamily="34" charset="-120"/>
                <a:cs typeface="新細明體" pitchFamily="18" charset="-120"/>
              </a:rPr>
              <a:t/>
            </a:r>
            <a:br>
              <a:rPr lang="en-US" altLang="zh-TW" sz="1400" b="1">
                <a:solidFill>
                  <a:schemeClr val="bg1"/>
                </a:solidFill>
                <a:latin typeface="微軟正黑體" pitchFamily="34" charset="-120"/>
                <a:ea typeface="微軟正黑體" pitchFamily="34" charset="-120"/>
                <a:cs typeface="新細明體" pitchFamily="18" charset="-120"/>
              </a:rPr>
            </a:br>
            <a:r>
              <a:rPr lang="en-US" altLang="zh-TW" sz="1400" b="1">
                <a:solidFill>
                  <a:schemeClr val="bg1"/>
                </a:solidFill>
                <a:latin typeface="微軟正黑體" pitchFamily="34" charset="-120"/>
                <a:ea typeface="微軟正黑體" pitchFamily="34" charset="-120"/>
                <a:cs typeface="新細明體" pitchFamily="18" charset="-120"/>
              </a:rPr>
              <a:t>Capitation</a:t>
            </a:r>
            <a:br>
              <a:rPr lang="en-US" altLang="zh-TW" sz="1400" b="1">
                <a:solidFill>
                  <a:schemeClr val="bg1"/>
                </a:solidFill>
                <a:latin typeface="微軟正黑體" pitchFamily="34" charset="-120"/>
                <a:ea typeface="微軟正黑體" pitchFamily="34" charset="-120"/>
                <a:cs typeface="新細明體" pitchFamily="18" charset="-120"/>
              </a:rPr>
            </a:br>
            <a:r>
              <a:rPr lang="en-US" altLang="zh-TW" sz="1400" b="1">
                <a:solidFill>
                  <a:schemeClr val="bg1"/>
                </a:solidFill>
                <a:latin typeface="微軟正黑體" pitchFamily="34" charset="-120"/>
                <a:ea typeface="微軟正黑體" pitchFamily="34" charset="-120"/>
                <a:cs typeface="新細明體" pitchFamily="18" charset="-120"/>
              </a:rPr>
              <a:t>Pilot</a:t>
            </a:r>
            <a:br>
              <a:rPr lang="en-US" altLang="zh-TW" sz="1400" b="1">
                <a:solidFill>
                  <a:schemeClr val="bg1"/>
                </a:solidFill>
                <a:latin typeface="微軟正黑體" pitchFamily="34" charset="-120"/>
                <a:ea typeface="微軟正黑體" pitchFamily="34" charset="-120"/>
                <a:cs typeface="新細明體" pitchFamily="18" charset="-120"/>
              </a:rPr>
            </a:br>
            <a:r>
              <a:rPr lang="en-US" altLang="zh-TW" sz="1400" b="1">
                <a:solidFill>
                  <a:schemeClr val="bg1"/>
                </a:solidFill>
                <a:latin typeface="微軟正黑體" pitchFamily="34" charset="-120"/>
                <a:ea typeface="微軟正黑體" pitchFamily="34" charset="-120"/>
                <a:cs typeface="新細明體" pitchFamily="18" charset="-120"/>
              </a:rPr>
              <a:t>Programs</a:t>
            </a:r>
            <a:endParaRPr lang="zh-TW" altLang="en-US" sz="1400" b="1">
              <a:solidFill>
                <a:schemeClr val="bg1"/>
              </a:solidFill>
              <a:latin typeface="微軟正黑體" pitchFamily="34" charset="-120"/>
              <a:ea typeface="微軟正黑體" pitchFamily="34" charset="-120"/>
              <a:cs typeface="新細明體" pitchFamily="18" charset="-120"/>
            </a:endParaRPr>
          </a:p>
          <a:p>
            <a:pPr marL="0" indent="0" algn="ctr">
              <a:lnSpc>
                <a:spcPct val="85000"/>
              </a:lnSpc>
              <a:spcBef>
                <a:spcPts val="0"/>
              </a:spcBef>
              <a:spcAft>
                <a:spcPts val="0"/>
              </a:spcAft>
              <a:buNone/>
            </a:pPr>
            <a:endParaRPr lang="zh-TW" altLang="en-US" sz="1400">
              <a:solidFill>
                <a:schemeClr val="bg1"/>
              </a:solidFill>
              <a:latin typeface="Calibri" charset="0"/>
              <a:ea typeface="新細明體" pitchFamily="18" charset="-120"/>
              <a:cs typeface="新細明體" pitchFamily="18" charset="-120"/>
            </a:endParaRPr>
          </a:p>
        </p:txBody>
      </p:sp>
      <p:sp>
        <p:nvSpPr>
          <p:cNvPr id="318" name="文字方塊"/>
          <p:cNvSpPr>
            <a:spLocks noGrp="1"/>
          </p:cNvSpPr>
          <p:nvPr>
            <p:ph type="sldNum"/>
          </p:nvPr>
        </p:nvSpPr>
        <p:spPr>
          <a:xfrm>
            <a:off x="6553200" y="6356349"/>
            <a:ext cx="2133600" cy="365125"/>
          </a:xfrm>
          <a:prstGeom prst="rect">
            <a:avLst/>
          </a:prstGeom>
          <a:noFill/>
          <a:ln cmpd="sng">
            <a:noFill/>
            <a:prstDash val="solid"/>
            <a:miter/>
          </a:ln>
        </p:spPr>
        <p:txBody>
          <a:bodyPr vert="horz" wrap="none" lIns="91440" tIns="45720" rIns="91440" bIns="45720" anchor="t" anchorCtr="0">
            <a:prstTxWarp prst="textNoShape">
              <a:avLst/>
            </a:prstTxWarp>
          </a:bodyPr>
          <a:lstStyle/>
          <a:p>
            <a:pPr marL="0" indent="0" algn="r" fontAlgn="auto">
              <a:lnSpc>
                <a:spcPct val="100000"/>
              </a:lnSpc>
              <a:spcBef>
                <a:spcPts val="0"/>
              </a:spcBef>
              <a:spcAft>
                <a:spcPts val="0"/>
              </a:spcAft>
              <a:buNone/>
            </a:pPr>
            <a:fld id="{CAD2D6BD-DE1B-4B5F-8B41-2702339687B9}" type="slidenum">
              <a:rPr lang="zh-TW" altLang="en-US" sz="1200">
                <a:solidFill>
                  <a:srgbClr val="898989"/>
                </a:solidFill>
                <a:latin typeface="Calibri" charset="0"/>
                <a:ea typeface="新細明體" pitchFamily="18" charset="-120"/>
                <a:cs typeface="新細明體" pitchFamily="18" charset="-120"/>
              </a:rPr>
              <a:pPr marL="0" indent="0" algn="r" fontAlgn="auto">
                <a:lnSpc>
                  <a:spcPct val="100000"/>
                </a:lnSpc>
                <a:spcBef>
                  <a:spcPts val="0"/>
                </a:spcBef>
                <a:spcAft>
                  <a:spcPts val="0"/>
                </a:spcAft>
                <a:buNone/>
              </a:pPr>
              <a:t>8</a:t>
            </a:fld>
            <a:endParaRPr lang="zh-TW" altLang="en-US" sz="1200">
              <a:solidFill>
                <a:srgbClr val="898989"/>
              </a:solidFill>
              <a:latin typeface="Calibri" charset="0"/>
              <a:ea typeface="新細明體" pitchFamily="18" charset="-120"/>
              <a:cs typeface="新細明體" pitchFamily="18" charset="-120"/>
            </a:endParaRPr>
          </a:p>
        </p:txBody>
      </p:sp>
      <p:sp>
        <p:nvSpPr>
          <p:cNvPr id="319" name="直線"/>
          <p:cNvSpPr>
            <a:spLocks/>
          </p:cNvSpPr>
          <p:nvPr/>
        </p:nvSpPr>
        <p:spPr>
          <a:xfrm flipH="1">
            <a:off x="323849" y="2636837"/>
            <a:ext cx="0" cy="3455987"/>
          </a:xfrm>
          <a:prstGeom prst="line">
            <a:avLst/>
          </a:prstGeom>
          <a:noFill/>
          <a:ln w="9525" cmpd="sng">
            <a:solidFill>
              <a:srgbClr val="000000"/>
            </a:solidFill>
            <a:prstDash val="solid"/>
            <a:miter/>
          </a:ln>
        </p:spPr>
      </p:sp>
      <p:cxnSp>
        <p:nvCxnSpPr>
          <p:cNvPr id="320" name="直線連接線"/>
          <p:cNvCxnSpPr>
            <a:cxnSpLocks/>
            <a:endCxn id="314" idx="0"/>
          </p:cNvCxnSpPr>
          <p:nvPr/>
        </p:nvCxnSpPr>
        <p:spPr>
          <a:xfrm>
            <a:off x="323849" y="6092824"/>
            <a:ext cx="1079499" cy="1588"/>
          </a:xfrm>
          <a:prstGeom prst="straightConnector1">
            <a:avLst/>
          </a:prstGeom>
          <a:noFill/>
          <a:ln w="9525" cmpd="sng">
            <a:solidFill>
              <a:srgbClr val="000000"/>
            </a:solidFill>
            <a:prstDash val="solid"/>
            <a:miter/>
            <a:tailEnd type="arrow" w="med" len="med"/>
          </a:ln>
        </p:spPr>
      </p:cxnSp>
      <p:sp>
        <p:nvSpPr>
          <p:cNvPr id="321" name="矩形"/>
          <p:cNvSpPr>
            <a:spLocks/>
          </p:cNvSpPr>
          <p:nvPr/>
        </p:nvSpPr>
        <p:spPr>
          <a:xfrm>
            <a:off x="1476375" y="5949950"/>
            <a:ext cx="2338388" cy="368299"/>
          </a:xfrm>
          <a:prstGeom prst="rect">
            <a:avLst/>
          </a:prstGeom>
          <a:noFill/>
          <a:ln w="9525" cmpd="sng">
            <a:noFill/>
            <a:prstDash val="solid"/>
            <a:miter/>
          </a:ln>
        </p:spPr>
        <p:txBody>
          <a:bodyPr vert="horz" wrap="none" lIns="91440" tIns="45720" rIns="91440" bIns="45720" anchor="t" anchorCtr="0">
            <a:prstTxWarp prst="textNoShape">
              <a:avLst/>
            </a:prstTxWarp>
          </a:bodyPr>
          <a:lstStyle/>
          <a:p>
            <a:pPr marL="0" indent="0" algn="l">
              <a:lnSpc>
                <a:spcPct val="100000"/>
              </a:lnSpc>
              <a:spcBef>
                <a:spcPts val="0"/>
              </a:spcBef>
              <a:spcAft>
                <a:spcPts val="0"/>
              </a:spcAft>
              <a:buNone/>
            </a:pPr>
            <a:r>
              <a:rPr lang="zh-TW" altLang="en-US" sz="1800" b="1">
                <a:solidFill>
                  <a:srgbClr val="C00000"/>
                </a:solidFill>
                <a:latin typeface="微軟正黑體" pitchFamily="34" charset="-120"/>
                <a:ea typeface="微軟正黑體" pitchFamily="34" charset="-120"/>
                <a:cs typeface="新細明體" pitchFamily="18" charset="-120"/>
              </a:rPr>
              <a:t>導入</a:t>
            </a:r>
            <a:r>
              <a:rPr lang="en-US" altLang="zh-TW" sz="1800" b="1">
                <a:solidFill>
                  <a:srgbClr val="C00000"/>
                </a:solidFill>
                <a:latin typeface="微軟正黑體" pitchFamily="34" charset="-120"/>
                <a:ea typeface="微軟正黑體" pitchFamily="34" charset="-120"/>
                <a:cs typeface="新細明體" pitchFamily="18" charset="-120"/>
              </a:rPr>
              <a:t>RBRVS(2004</a:t>
            </a:r>
            <a:r>
              <a:rPr lang="zh-TW" altLang="en-US" sz="1800" b="1">
                <a:solidFill>
                  <a:srgbClr val="C00000"/>
                </a:solidFill>
                <a:latin typeface="微軟正黑體" pitchFamily="34" charset="-120"/>
                <a:ea typeface="微軟正黑體" pitchFamily="34" charset="-120"/>
                <a:cs typeface="新細明體" pitchFamily="18" charset="-120"/>
              </a:rPr>
              <a:t>年</a:t>
            </a:r>
            <a:r>
              <a:rPr lang="en-US" altLang="zh-TW" sz="1800" b="1">
                <a:solidFill>
                  <a:srgbClr val="C00000"/>
                </a:solidFill>
                <a:latin typeface="微軟正黑體" pitchFamily="34" charset="-120"/>
                <a:ea typeface="微軟正黑體" pitchFamily="34" charset="-120"/>
                <a:cs typeface="新細明體" pitchFamily="18" charset="-120"/>
              </a:rPr>
              <a:t>)</a:t>
            </a:r>
            <a:endParaRPr lang="zh-TW" altLang="en-US" sz="1800">
              <a:solidFill>
                <a:schemeClr val="tx1"/>
              </a:solidFill>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10263886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683568" y="1484784"/>
            <a:ext cx="7696200" cy="460375"/>
          </a:xfrm>
          <a:prstGeom prst="rect">
            <a:avLst/>
          </a:prstGeom>
          <a:solidFill>
            <a:srgbClr val="FFFFCC"/>
          </a:solidFill>
          <a:ln w="9525">
            <a:noFill/>
            <a:miter lim="800000"/>
            <a:headEnd/>
            <a:tailEnd/>
          </a:ln>
        </p:spPr>
        <p:txBody>
          <a:bodyPr>
            <a:spAutoFit/>
          </a:bodyPr>
          <a:lstStyle/>
          <a:p>
            <a:pPr algn="ctr"/>
            <a:r>
              <a:rPr kumimoji="0" lang="en-US" altLang="zh-TW" sz="2400" b="1" i="1" dirty="0">
                <a:solidFill>
                  <a:srgbClr val="333333"/>
                </a:solidFill>
                <a:latin typeface="Times New Roman" pitchFamily="18" charset="0"/>
                <a:ea typeface="標楷體" pitchFamily="65" charset="-120"/>
                <a:cs typeface="全真楷書" pitchFamily="49" charset="-120"/>
              </a:rPr>
              <a:t>2013</a:t>
            </a:r>
            <a:r>
              <a:rPr kumimoji="0" lang="zh-TW" altLang="en-US" sz="2400" b="1" i="1" dirty="0">
                <a:solidFill>
                  <a:srgbClr val="333333"/>
                </a:solidFill>
                <a:latin typeface="Times New Roman" pitchFamily="18" charset="0"/>
                <a:ea typeface="標楷體" pitchFamily="65" charset="-120"/>
                <a:cs typeface="全真楷書" pitchFamily="49" charset="-120"/>
              </a:rPr>
              <a:t>年醫療費用總支出</a:t>
            </a:r>
            <a:r>
              <a:rPr kumimoji="0" lang="en-US" altLang="zh-TW" sz="2400" b="1" i="1" dirty="0">
                <a:solidFill>
                  <a:srgbClr val="333333"/>
                </a:solidFill>
                <a:latin typeface="Times New Roman" pitchFamily="18" charset="0"/>
                <a:ea typeface="標楷體" pitchFamily="65" charset="-120"/>
                <a:cs typeface="全真楷書" pitchFamily="49" charset="-120"/>
              </a:rPr>
              <a:t>: 5,530</a:t>
            </a:r>
            <a:r>
              <a:rPr kumimoji="0" lang="zh-TW" altLang="en-US" sz="2400" b="1" i="1" dirty="0">
                <a:solidFill>
                  <a:srgbClr val="333333"/>
                </a:solidFill>
                <a:latin typeface="Times New Roman" pitchFamily="18" charset="0"/>
                <a:ea typeface="標楷體" pitchFamily="65" charset="-120"/>
                <a:cs typeface="全真楷書" pitchFamily="49" charset="-120"/>
              </a:rPr>
              <a:t> 億點  </a:t>
            </a:r>
            <a:r>
              <a:rPr kumimoji="0" lang="en-US" altLang="zh-TW" sz="2400" b="1" i="1" dirty="0">
                <a:solidFill>
                  <a:srgbClr val="333333"/>
                </a:solidFill>
                <a:latin typeface="Times New Roman" pitchFamily="18" charset="0"/>
                <a:ea typeface="標楷體" pitchFamily="65" charset="-120"/>
                <a:cs typeface="全真楷書" pitchFamily="49" charset="-120"/>
              </a:rPr>
              <a:t> </a:t>
            </a:r>
          </a:p>
        </p:txBody>
      </p:sp>
      <p:graphicFrame>
        <p:nvGraphicFramePr>
          <p:cNvPr id="7" name="圖表 6"/>
          <p:cNvGraphicFramePr>
            <a:graphicFrameLocks/>
          </p:cNvGraphicFramePr>
          <p:nvPr/>
        </p:nvGraphicFramePr>
        <p:xfrm>
          <a:off x="755576" y="1916832"/>
          <a:ext cx="7632848"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8" name="矩形 7"/>
          <p:cNvSpPr/>
          <p:nvPr/>
        </p:nvSpPr>
        <p:spPr>
          <a:xfrm>
            <a:off x="467544" y="5733256"/>
            <a:ext cx="561657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1200" dirty="0">
                <a:solidFill>
                  <a:schemeClr val="tx1"/>
                </a:solidFill>
                <a:latin typeface="Times New Roman" pitchFamily="18" charset="0"/>
                <a:ea typeface="標楷體" pitchFamily="65" charset="-120"/>
              </a:rPr>
              <a:t>備註：</a:t>
            </a:r>
            <a:endParaRPr kumimoji="0" lang="en-US" altLang="zh-TW" sz="1200" dirty="0">
              <a:solidFill>
                <a:schemeClr val="tx1"/>
              </a:solidFill>
              <a:latin typeface="Times New Roman" pitchFamily="18" charset="0"/>
              <a:ea typeface="標楷體" pitchFamily="65" charset="-120"/>
            </a:endParaRPr>
          </a:p>
          <a:p>
            <a:pPr marL="228600" indent="-228600" fontAlgn="auto">
              <a:spcBef>
                <a:spcPts val="0"/>
              </a:spcBef>
              <a:spcAft>
                <a:spcPts val="0"/>
              </a:spcAft>
              <a:buFontTx/>
              <a:buAutoNum type="arabicPeriod"/>
              <a:defRPr/>
            </a:pPr>
            <a:r>
              <a:rPr kumimoji="0" lang="zh-TW" altLang="en-US" sz="1200" dirty="0">
                <a:solidFill>
                  <a:schemeClr val="tx1"/>
                </a:solidFill>
                <a:latin typeface="Times New Roman" pitchFamily="18" charset="0"/>
                <a:ea typeface="標楷體" pitchFamily="65" charset="-120"/>
              </a:rPr>
              <a:t>醫療點數不含部分負擔</a:t>
            </a:r>
            <a:endParaRPr kumimoji="0" lang="en-US" altLang="zh-TW" sz="1200" dirty="0">
              <a:solidFill>
                <a:schemeClr val="tx1"/>
              </a:solidFill>
              <a:latin typeface="Times New Roman" pitchFamily="18" charset="0"/>
              <a:ea typeface="標楷體" pitchFamily="65" charset="-120"/>
            </a:endParaRPr>
          </a:p>
          <a:p>
            <a:pPr marL="228600" indent="-228600" fontAlgn="auto">
              <a:spcBef>
                <a:spcPts val="0"/>
              </a:spcBef>
              <a:spcAft>
                <a:spcPts val="0"/>
              </a:spcAft>
              <a:buFontTx/>
              <a:buAutoNum type="arabicPeriod"/>
              <a:defRPr/>
            </a:pPr>
            <a:r>
              <a:rPr kumimoji="0" lang="zh-TW" altLang="en-US" sz="1200" dirty="0" smtClean="0">
                <a:solidFill>
                  <a:schemeClr val="tx1"/>
                </a:solidFill>
                <a:latin typeface="Times New Roman" pitchFamily="18" charset="0"/>
                <a:ea typeface="標楷體" pitchFamily="65" charset="-120"/>
              </a:rPr>
              <a:t>資料來源：截玊</a:t>
            </a:r>
            <a:r>
              <a:rPr kumimoji="0" lang="en-US" altLang="zh-TW" sz="1200" dirty="0" smtClean="0">
                <a:solidFill>
                  <a:schemeClr val="tx1"/>
                </a:solidFill>
                <a:latin typeface="Times New Roman" pitchFamily="18" charset="0"/>
                <a:ea typeface="標楷體" pitchFamily="65" charset="-120"/>
              </a:rPr>
              <a:t>103.3.11</a:t>
            </a:r>
            <a:r>
              <a:rPr kumimoji="0" lang="zh-TW" altLang="en-US" sz="1200" dirty="0" smtClean="0">
                <a:solidFill>
                  <a:schemeClr val="tx1"/>
                </a:solidFill>
                <a:latin typeface="Times New Roman" pitchFamily="18" charset="0"/>
                <a:ea typeface="標楷體" pitchFamily="65" charset="-120"/>
              </a:rPr>
              <a:t>門診、住診及藥局明細彙總檔</a:t>
            </a:r>
            <a:endParaRPr kumimoji="0" lang="en-US" altLang="zh-TW" sz="1200" dirty="0">
              <a:solidFill>
                <a:schemeClr val="tx1"/>
              </a:solidFill>
              <a:latin typeface="Times New Roman" pitchFamily="18" charset="0"/>
              <a:ea typeface="標楷體" pitchFamily="65" charset="-120"/>
            </a:endParaRPr>
          </a:p>
          <a:p>
            <a:pPr fontAlgn="auto">
              <a:spcBef>
                <a:spcPts val="0"/>
              </a:spcBef>
              <a:spcAft>
                <a:spcPts val="0"/>
              </a:spcAft>
              <a:defRPr/>
            </a:pPr>
            <a:endParaRPr kumimoji="0" lang="zh-TW" altLang="en-US" sz="1200" dirty="0">
              <a:solidFill>
                <a:schemeClr val="tx1"/>
              </a:solidFill>
              <a:latin typeface="Times New Roman" pitchFamily="18" charset="0"/>
              <a:ea typeface="標楷體" pitchFamily="65" charset="-120"/>
            </a:endParaRPr>
          </a:p>
        </p:txBody>
      </p:sp>
      <p:sp>
        <p:nvSpPr>
          <p:cNvPr id="9" name="Rectangle 4"/>
          <p:cNvSpPr>
            <a:spLocks noGrp="1" noChangeArrowheads="1"/>
          </p:cNvSpPr>
          <p:nvPr>
            <p:ph type="title"/>
          </p:nvPr>
        </p:nvSpPr>
        <p:spPr bwMode="auto">
          <a:xfrm>
            <a:off x="2339752" y="188640"/>
            <a:ext cx="5040560" cy="1143000"/>
          </a:xfrm>
          <a:prstGeom prst="rect">
            <a:avLst/>
          </a:prstGeom>
          <a:noFill/>
          <a:ln w="9525">
            <a:noFill/>
            <a:miter lim="800000"/>
            <a:headEnd/>
            <a:tailEnd/>
          </a:ln>
        </p:spPr>
        <p:txBody>
          <a:bodyPr lIns="92075" tIns="46038" rIns="92075" bIns="46038" anchor="ctr"/>
          <a:lstStyle/>
          <a:p>
            <a:pPr algn="ctr">
              <a:defRPr/>
            </a:pPr>
            <a:r>
              <a:rPr kumimoji="0" lang="zh-TW" altLang="en-US" b="1" dirty="0">
                <a:solidFill>
                  <a:srgbClr val="003399"/>
                </a:solidFill>
                <a:latin typeface="微軟正黑體" pitchFamily="34" charset="-120"/>
                <a:ea typeface="微軟正黑體" pitchFamily="34" charset="-120"/>
              </a:rPr>
              <a:t>醫療費用</a:t>
            </a:r>
            <a:r>
              <a:rPr kumimoji="0" lang="zh-TW" altLang="en-US" b="1" dirty="0" smtClean="0">
                <a:solidFill>
                  <a:srgbClr val="003399"/>
                </a:solidFill>
                <a:latin typeface="微軟正黑體" pitchFamily="34" charset="-120"/>
                <a:ea typeface="微軟正黑體" pitchFamily="34" charset="-120"/>
              </a:rPr>
              <a:t>支出</a:t>
            </a:r>
            <a:endParaRPr kumimoji="0" lang="en-US" altLang="zh-TW" b="1" dirty="0">
              <a:solidFill>
                <a:srgbClr val="003399"/>
              </a:solidFill>
              <a:latin typeface="微軟正黑體" pitchFamily="34" charset="-120"/>
              <a:ea typeface="微軟正黑體" pitchFamily="34" charset="-120"/>
            </a:endParaRPr>
          </a:p>
        </p:txBody>
      </p:sp>
      <p:sp>
        <p:nvSpPr>
          <p:cNvPr id="10" name="投影片編號版面配置區 18"/>
          <p:cNvSpPr>
            <a:spLocks noGrp="1"/>
          </p:cNvSpPr>
          <p:nvPr>
            <p:ph type="sldNum" sz="quarter" idx="12"/>
          </p:nvPr>
        </p:nvSpPr>
        <p:spPr>
          <a:xfrm>
            <a:off x="6553200" y="6356350"/>
            <a:ext cx="2133600" cy="365125"/>
          </a:xfrm>
        </p:spPr>
        <p:txBody>
          <a:bodyPr/>
          <a:lstStyle/>
          <a:p>
            <a:pPr>
              <a:defRPr/>
            </a:pPr>
            <a:fld id="{2CE19FC6-E00F-45C8-96AB-12307D1E8DC8}" type="slidenum">
              <a:rPr lang="zh-TW" altLang="en-US"/>
              <a:pPr>
                <a:defRPr/>
              </a:pPr>
              <a:t>9</a:t>
            </a:fld>
            <a:endParaRPr lang="zh-TW" alt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DAEDEF"/>
      </a:accent5>
      <a:accent6>
        <a:srgbClr val="2D2D8A"/>
      </a:accent6>
      <a:hlink>
        <a:srgbClr val="0000FF"/>
      </a:hlink>
      <a:folHlink>
        <a:srgbClr val="800080"/>
      </a:folHlink>
    </a:clrScheme>
    <a:fontScheme name="Office 佈景主題">
      <a:majorFont>
        <a:latin typeface=""/>
        <a:ea typeface=""/>
        <a:cs typeface=""/>
      </a:majorFont>
      <a:minorFont>
        <a:latin typeface=""/>
        <a:ea typeface=""/>
        <a:cs typeface=""/>
      </a:minorFont>
    </a:fontScheme>
    <a:fmtScheme name="Office 佈景主題">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2.xml><?xml version="1.0" encoding="utf-8"?>
<a:theme xmlns:a="http://schemas.openxmlformats.org/drawingml/2006/main" name="Office 佈景主題">
  <a:themeElements>
    <a:clrScheme name="Office 佈景主題">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DAEDEF"/>
      </a:accent5>
      <a:accent6>
        <a:srgbClr val="2D2D8A"/>
      </a:accent6>
      <a:hlink>
        <a:srgbClr val="0000FF"/>
      </a:hlink>
      <a:folHlink>
        <a:srgbClr val="800080"/>
      </a:folHlink>
    </a:clrScheme>
    <a:fontScheme name="Office 佈景主題">
      <a:majorFont>
        <a:latin typeface=""/>
        <a:ea typeface=""/>
        <a:cs typeface=""/>
      </a:majorFont>
      <a:minorFont>
        <a:latin typeface=""/>
        <a:ea typeface=""/>
        <a:cs typeface=""/>
      </a:minorFont>
    </a:fontScheme>
    <a:fmtScheme name="Office 佈景主題">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3.xml><?xml version="1.0" encoding="utf-8"?>
<a:theme xmlns:a="http://schemas.openxmlformats.org/drawingml/2006/main" name="Office 佈景主題">
  <a:themeElements>
    <a:clrScheme name="Office 佈景主題">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DAEDEF"/>
      </a:accent5>
      <a:accent6>
        <a:srgbClr val="2D2D8A"/>
      </a:accent6>
      <a:hlink>
        <a:srgbClr val="0000FF"/>
      </a:hlink>
      <a:folHlink>
        <a:srgbClr val="800080"/>
      </a:folHlink>
    </a:clrScheme>
    <a:fontScheme name="Office 佈景主題">
      <a:majorFont>
        <a:latin typeface=""/>
        <a:ea typeface=""/>
        <a:cs typeface=""/>
      </a:majorFont>
      <a:minorFont>
        <a:latin typeface=""/>
        <a:ea typeface=""/>
        <a:cs typeface=""/>
      </a:minorFont>
    </a:fontScheme>
    <a:fmtScheme name="Office 佈景主題">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4.xml><?xml version="1.0" encoding="utf-8"?>
<a:theme xmlns:a="http://schemas.openxmlformats.org/drawingml/2006/main" name="Office 佈景主題">
  <a:themeElements>
    <a:clrScheme name="Office 佈景主題">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DAEDEF"/>
      </a:accent5>
      <a:accent6>
        <a:srgbClr val="2D2D8A"/>
      </a:accent6>
      <a:hlink>
        <a:srgbClr val="0000FF"/>
      </a:hlink>
      <a:folHlink>
        <a:srgbClr val="800080"/>
      </a:folHlink>
    </a:clrScheme>
    <a:fontScheme name="Office 佈景主題">
      <a:majorFont>
        <a:latin typeface=""/>
        <a:ea typeface=""/>
        <a:cs typeface=""/>
      </a:majorFont>
      <a:minorFont>
        <a:latin typeface=""/>
        <a:ea typeface=""/>
        <a:cs typeface=""/>
      </a:minorFont>
    </a:fontScheme>
    <a:fmtScheme name="Office 佈景主題">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5.xml><?xml version="1.0" encoding="utf-8"?>
<a:theme xmlns:a="http://schemas.openxmlformats.org/drawingml/2006/main" name="notesMaster1">
  <a:themeElements>
    <a:clrScheme name="notesMaster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DAEDEF"/>
      </a:accent5>
      <a:accent6>
        <a:srgbClr val="2D2D8A"/>
      </a:accent6>
      <a:hlink>
        <a:srgbClr val="0000FF"/>
      </a:hlink>
      <a:folHlink>
        <a:srgbClr val="800080"/>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6.xml><?xml version="1.0" encoding="utf-8"?>
<a:theme xmlns:a="http://schemas.openxmlformats.org/drawingml/2006/main" name="handoutMaster1">
  <a:themeElements>
    <a:clrScheme name="handoutMaster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DAEDEF"/>
      </a:accent5>
      <a:accent6>
        <a:srgbClr val="2D2D8A"/>
      </a:accent6>
      <a:hlink>
        <a:srgbClr val="0000FF"/>
      </a:hlink>
      <a:folHlink>
        <a:srgbClr val="800080"/>
      </a:folHlink>
    </a:clrScheme>
    <a:fontScheme name="handoutMaster1">
      <a:majorFont>
        <a:latin typeface=""/>
        <a:ea typeface=""/>
        <a:cs typeface=""/>
      </a:majorFont>
      <a:minorFont>
        <a:latin typeface=""/>
        <a:ea typeface=""/>
        <a:cs typeface=""/>
      </a:minorFont>
    </a:fontScheme>
    <a:fmtScheme name="handout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Arial"/>
      <a:ea typeface="華康粗圓體"/>
      <a:cs typeface=""/>
    </a:majorFont>
    <a:minorFont>
      <a:latin typeface="Arial"/>
      <a:ea typeface="華康粗圓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Normal.eit</Template>
  <TotalTime>8601</TotalTime>
  <Words>4089</Words>
  <Application>Microsoft Office PowerPoint</Application>
  <PresentationFormat>如螢幕大小 (4:3)</PresentationFormat>
  <Paragraphs>676</Paragraphs>
  <Slides>56</Slides>
  <Notes>53</Notes>
  <HiddenSlides>0</HiddenSlides>
  <MMClips>0</MMClips>
  <ScaleCrop>false</ScaleCrop>
  <HeadingPairs>
    <vt:vector size="8" baseType="variant">
      <vt:variant>
        <vt:lpstr>使用字型</vt:lpstr>
      </vt:variant>
      <vt:variant>
        <vt:i4>10</vt:i4>
      </vt:variant>
      <vt:variant>
        <vt:lpstr>佈景主題</vt:lpstr>
      </vt:variant>
      <vt:variant>
        <vt:i4>4</vt:i4>
      </vt:variant>
      <vt:variant>
        <vt:lpstr>內嵌 OLE 伺服程式</vt:lpstr>
      </vt:variant>
      <vt:variant>
        <vt:i4>1</vt:i4>
      </vt:variant>
      <vt:variant>
        <vt:lpstr>投影片標題</vt:lpstr>
      </vt:variant>
      <vt:variant>
        <vt:i4>56</vt:i4>
      </vt:variant>
    </vt:vector>
  </HeadingPairs>
  <TitlesOfParts>
    <vt:vector size="71" baseType="lpstr">
      <vt:lpstr>宋体</vt:lpstr>
      <vt:lpstr>全真楷書</vt:lpstr>
      <vt:lpstr>華康粗圓體</vt:lpstr>
      <vt:lpstr>微軟正黑體</vt:lpstr>
      <vt:lpstr>新細明體</vt:lpstr>
      <vt:lpstr>標楷體</vt:lpstr>
      <vt:lpstr>Arial</vt:lpstr>
      <vt:lpstr>Calibri</vt:lpstr>
      <vt:lpstr>Times New Roman</vt:lpstr>
      <vt:lpstr>Wingdings</vt:lpstr>
      <vt:lpstr>Office 佈景主題</vt:lpstr>
      <vt:lpstr>Office 佈景主題</vt:lpstr>
      <vt:lpstr>Office 佈景主題</vt:lpstr>
      <vt:lpstr>Office 佈景主題</vt:lpstr>
      <vt:lpstr>Worksheet</vt:lpstr>
      <vt:lpstr>全民健康保險簡介與現況 </vt:lpstr>
      <vt:lpstr>大綱</vt:lpstr>
      <vt:lpstr>PowerPoint 簡報</vt:lpstr>
      <vt:lpstr>臺灣社會保險的演進</vt:lpstr>
      <vt:lpstr>全民健康保險特色</vt:lpstr>
      <vt:lpstr>全民健康保險的運作</vt:lpstr>
      <vt:lpstr>保險憑證-健保卡</vt:lpstr>
      <vt:lpstr>健保支付制度</vt:lpstr>
      <vt:lpstr>醫療費用支出</vt:lpstr>
      <vt:lpstr>醫療資源利用狀況</vt:lpstr>
      <vt:lpstr>醫療服務可近性</vt:lpstr>
      <vt:lpstr>歷年健保財務收支情形</vt:lpstr>
      <vt:lpstr>健保醫療費用成長主要原因</vt:lpstr>
      <vt:lpstr>全民健保之主要成就</vt:lpstr>
      <vt:lpstr>照顧經濟弱勢族群</vt:lpstr>
      <vt:lpstr>全民健保滿意度</vt:lpstr>
      <vt:lpstr> 臺灣人民健康與國際相近 </vt:lpstr>
      <vt:lpstr>PowerPoint 簡報</vt:lpstr>
      <vt:lpstr>行政成本佔醫療費用比例之國際比較</vt:lpstr>
      <vt:lpstr>        國際評論佳</vt:lpstr>
      <vt:lpstr>PowerPoint 簡報</vt:lpstr>
      <vt:lpstr>二代健保改革之核心價值</vt:lpstr>
      <vt:lpstr>二代健保改革重點</vt:lpstr>
      <vt:lpstr>PowerPoint 簡報</vt:lpstr>
      <vt:lpstr>擴大保險費費基、強化量能付費精神</vt:lpstr>
      <vt:lpstr>資訊公開透明</vt:lpstr>
      <vt:lpstr>PowerPoint 簡報</vt:lpstr>
      <vt:lpstr>PowerPoint 簡報</vt:lpstr>
      <vt:lpstr>PowerPoint 簡報</vt:lpstr>
      <vt:lpstr>PowerPoint 簡報</vt:lpstr>
      <vt:lpstr>申辦健保免檢附戶籍謄本</vt:lpstr>
      <vt:lpstr>新生嬰兒出生通報戶籍登記及申請參加健保與健保卡之跨機關單一窗口作業</vt:lpstr>
      <vt:lpstr>多憑證網路承保作業平臺服務項目</vt:lpstr>
      <vt:lpstr>健保扣繳明細申報作業免憑證</vt:lpstr>
      <vt:lpstr>PowerPoint 簡報</vt:lpstr>
      <vt:lpstr>建置雲端藥歷檔  </vt:lpstr>
      <vt:lpstr>建置自費特材比價網</vt:lpstr>
      <vt:lpstr>強化門診整合照護</vt:lpstr>
      <vt:lpstr>門診高利用保險對象輔導</vt:lpstr>
      <vt:lpstr>減少重症末期病患無效醫療 及呼吸治療管控</vt:lpstr>
      <vt:lpstr>強化社區居家安寧療護</vt:lpstr>
      <vt:lpstr>建置「健康存摺」</vt:lpstr>
      <vt:lpstr>PowerPoint 簡報</vt:lpstr>
      <vt:lpstr>PowerPoint 簡報</vt:lpstr>
      <vt:lpstr>老年人口變動趨勢</vt:lpstr>
      <vt:lpstr>全國失能人口快速增加</vt:lpstr>
      <vt:lpstr>規劃目標</vt:lpstr>
      <vt:lpstr>規劃原則</vt:lpstr>
      <vt:lpstr>PowerPoint 簡報</vt:lpstr>
      <vt:lpstr>宣 導 主 軸</vt:lpstr>
      <vt:lpstr>宣導策略</vt:lpstr>
      <vt:lpstr>出版品</vt:lpstr>
      <vt:lpstr>文宣內容</vt:lpstr>
      <vt:lpstr>健保署影音文宣網站</vt:lpstr>
      <vt:lpstr>全民健保行動APP</vt:lpstr>
      <vt:lpstr>敬請指教，謝謝！</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全民健康保險簡介</dc:title>
  <dc:creator>Administrator</dc:creator>
  <cp:lastModifiedBy>user</cp:lastModifiedBy>
  <cp:revision>825</cp:revision>
  <dcterms:created xsi:type="dcterms:W3CDTF">2012-04-27T08:54:46Z</dcterms:created>
  <dcterms:modified xsi:type="dcterms:W3CDTF">2015-04-23T02:31:02Z</dcterms:modified>
</cp:coreProperties>
</file>