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58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3EEE25-AD79-4353-A726-CDE50ABA0884}" type="datetimeFigureOut">
              <a:rPr lang="zh-TW" altLang="en-US" smtClean="0"/>
              <a:t>2015/4/22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AFF0D3-55D5-4988-95A5-D7F93BFCC2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5780" y="33265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latin typeface="華康少女文字W5" pitchFamily="81" charset="-120"/>
                <a:ea typeface="華康少女文字W5" pitchFamily="81" charset="-120"/>
              </a:rPr>
              <a:t>七嘴八舌  藥你健康</a:t>
            </a:r>
            <a:endParaRPr lang="zh-TW" altLang="en-US" sz="6000" dirty="0">
              <a:solidFill>
                <a:srgbClr val="FFFF00"/>
              </a:solidFill>
              <a:latin typeface="華康少女文字W5" pitchFamily="81" charset="-120"/>
              <a:ea typeface="華康少女文字W5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2082" y="5769273"/>
            <a:ext cx="7128792" cy="792088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  <a:latin typeface="華康芸風體W3(P)" pitchFamily="34" charset="-120"/>
                <a:ea typeface="華康芸風體W3(P)" pitchFamily="34" charset="-120"/>
              </a:rPr>
              <a:t>報告者</a:t>
            </a:r>
            <a:r>
              <a:rPr lang="en-US" altLang="zh-TW" sz="4400" b="1" dirty="0" smtClean="0">
                <a:solidFill>
                  <a:schemeClr val="tx1"/>
                </a:solidFill>
                <a:latin typeface="華康芸風體W3(P)" pitchFamily="34" charset="-120"/>
                <a:ea typeface="華康芸風體W3(P)" pitchFamily="34" charset="-120"/>
              </a:rPr>
              <a:t>:</a:t>
            </a:r>
            <a:r>
              <a:rPr lang="zh-TW" altLang="en-US" sz="4400" b="1" dirty="0" smtClean="0">
                <a:solidFill>
                  <a:schemeClr val="tx1"/>
                </a:solidFill>
                <a:latin typeface="華康芸風體W3(P)" pitchFamily="34" charset="-120"/>
                <a:ea typeface="華康芸風體W3(P)" pitchFamily="34" charset="-120"/>
              </a:rPr>
              <a:t> 重溪國小    高禾溱</a:t>
            </a:r>
            <a:endParaRPr lang="zh-TW" altLang="en-US" sz="4400" b="1" dirty="0">
              <a:solidFill>
                <a:schemeClr val="tx1"/>
              </a:solidFill>
              <a:latin typeface="華康芸風體W3(P)" pitchFamily="34" charset="-120"/>
              <a:ea typeface="華康芸風體W3(P)" pitchFamily="34" charset="-120"/>
            </a:endParaRPr>
          </a:p>
        </p:txBody>
      </p:sp>
      <p:pic>
        <p:nvPicPr>
          <p:cNvPr id="1029" name="Picture 5" descr="C:\Documents and Settings\cxes\桌面\6184-159265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8712"/>
            <a:ext cx="4389437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 descr="C:\Documents and Settings\cxes\桌面\大富翁(w120x120cm)-修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2564904"/>
            <a:ext cx="90010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2999" y="82360"/>
            <a:ext cx="8229600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教學成果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35088"/>
            <a:ext cx="3686809" cy="27363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" y="4071392"/>
            <a:ext cx="3671425" cy="27248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58" y="1335088"/>
            <a:ext cx="3686810" cy="27363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73" y="4042544"/>
            <a:ext cx="3710293" cy="27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37444" y="2708920"/>
            <a:ext cx="6084676" cy="1545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1500" dirty="0" smtClean="0">
                <a:latin typeface="華康芸風體W3" pitchFamily="34" charset="-120"/>
                <a:ea typeface="華康芸風體W3" pitchFamily="34" charset="-120"/>
              </a:rPr>
              <a:t>感謝聆聽</a:t>
            </a:r>
            <a:endParaRPr lang="zh-TW" altLang="en-US" sz="11500" dirty="0">
              <a:latin typeface="華康芸風體W3" pitchFamily="34" charset="-120"/>
              <a:ea typeface="華康芸風體W3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Documents and Settings\cxes\桌面\icon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1224136" cy="21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06" y="2629365"/>
            <a:ext cx="4652170" cy="3451225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52" y="2825614"/>
            <a:ext cx="855001" cy="8336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36" y="5861172"/>
            <a:ext cx="1323311" cy="1058649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11153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FFFF00"/>
                </a:solidFill>
              </a:rPr>
              <a:t>設計發想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9473" y="98072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chemeClr val="bg1"/>
                </a:solidFill>
                <a:latin typeface="標楷體"/>
                <a:ea typeface="標楷體"/>
              </a:rPr>
              <a:t>★英語課遊戲</a:t>
            </a:r>
            <a:endParaRPr lang="en-US" altLang="zh-TW" sz="3200" dirty="0" smtClean="0">
              <a:solidFill>
                <a:schemeClr val="bg1"/>
              </a:solidFill>
              <a:latin typeface="標楷體"/>
              <a:ea typeface="標楷體"/>
            </a:endParaRPr>
          </a:p>
          <a:p>
            <a:pPr algn="l"/>
            <a:r>
              <a:rPr lang="zh-TW" altLang="en-US" sz="3200" dirty="0">
                <a:latin typeface="標楷體"/>
                <a:ea typeface="標楷體"/>
              </a:rPr>
              <a:t> </a:t>
            </a:r>
            <a:r>
              <a:rPr lang="zh-TW" altLang="en-US" sz="3200" dirty="0" smtClean="0">
                <a:latin typeface="標楷體"/>
                <a:ea typeface="標楷體"/>
              </a:rPr>
              <a:t> </a:t>
            </a:r>
            <a:r>
              <a:rPr lang="zh-TW" altLang="en-US" sz="2400" dirty="0" smtClean="0">
                <a:latin typeface="標楷體"/>
                <a:ea typeface="標楷體"/>
              </a:rPr>
              <a:t>利用有趣又刺激的遊戲來引起學生的學習動機</a:t>
            </a:r>
            <a:endParaRPr lang="en-US" altLang="zh-TW" sz="2400" dirty="0" smtClean="0">
              <a:latin typeface="標楷體"/>
              <a:ea typeface="標楷體"/>
            </a:endParaRPr>
          </a:p>
        </p:txBody>
      </p:sp>
      <p:pic>
        <p:nvPicPr>
          <p:cNvPr id="1026" name="Picture 2" descr="D:\教學\teaching\Photos\英語課活動\貪食蛇遊戲\DSC06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3" y="2166587"/>
            <a:ext cx="3282587" cy="21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教學\teaching\Photos\英語課活動\貪食蛇遊戲\DSC065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3" y="4538336"/>
            <a:ext cx="3282587" cy="21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8270" y="1837721"/>
            <a:ext cx="8514209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77551" y="847249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chemeClr val="bg1"/>
                </a:solidFill>
                <a:latin typeface="標楷體"/>
                <a:ea typeface="標楷體"/>
              </a:rPr>
              <a:t>★</a:t>
            </a:r>
            <a:r>
              <a:rPr lang="en-US" altLang="zh-TW" sz="3200" dirty="0">
                <a:solidFill>
                  <a:schemeClr val="bg1"/>
                </a:solidFill>
                <a:latin typeface="標楷體"/>
                <a:ea typeface="標楷體"/>
              </a:rPr>
              <a:t>103</a:t>
            </a:r>
            <a:r>
              <a:rPr lang="zh-TW" altLang="en-US" sz="3200" dirty="0">
                <a:solidFill>
                  <a:schemeClr val="bg1"/>
                </a:solidFill>
                <a:latin typeface="標楷體"/>
                <a:ea typeface="標楷體"/>
              </a:rPr>
              <a:t>年度推動校園正確用藥教育</a:t>
            </a:r>
            <a:r>
              <a:rPr lang="zh-TW" altLang="en-US" sz="3200" dirty="0" smtClean="0">
                <a:solidFill>
                  <a:schemeClr val="bg1"/>
                </a:solidFill>
                <a:latin typeface="標楷體"/>
                <a:ea typeface="標楷體"/>
              </a:rPr>
              <a:t>問卷</a:t>
            </a:r>
            <a:endParaRPr lang="en-US" altLang="zh-TW" sz="3200" dirty="0" smtClean="0">
              <a:solidFill>
                <a:schemeClr val="bg1"/>
              </a:solidFill>
              <a:latin typeface="標楷體"/>
              <a:ea typeface="標楷體"/>
            </a:endParaRPr>
          </a:p>
          <a:p>
            <a:pPr algn="l"/>
            <a:r>
              <a:rPr lang="zh-TW" altLang="en-US" sz="3200" dirty="0" smtClean="0">
                <a:latin typeface="標楷體"/>
                <a:ea typeface="標楷體"/>
              </a:rPr>
              <a:t>  </a:t>
            </a:r>
            <a:r>
              <a:rPr lang="zh-TW" altLang="en-US" sz="2400" dirty="0" smtClean="0">
                <a:latin typeface="標楷體"/>
                <a:ea typeface="標楷體"/>
              </a:rPr>
              <a:t>涵蓋</a:t>
            </a:r>
            <a:r>
              <a:rPr lang="zh-TW" altLang="en-US" sz="2400" dirty="0">
                <a:solidFill>
                  <a:srgbClr val="FF0000"/>
                </a:solidFill>
                <a:latin typeface="標楷體"/>
                <a:ea typeface="標楷體"/>
              </a:rPr>
              <a:t>用藥知識</a:t>
            </a:r>
            <a:r>
              <a:rPr lang="zh-TW" altLang="en-US" sz="2400" dirty="0">
                <a:latin typeface="標楷體"/>
                <a:ea typeface="標楷體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標楷體"/>
                <a:ea typeface="標楷體"/>
              </a:rPr>
              <a:t>用藥態度</a:t>
            </a:r>
            <a:r>
              <a:rPr lang="zh-TW" altLang="en-US" sz="2400" dirty="0">
                <a:latin typeface="標楷體"/>
                <a:ea typeface="標楷體"/>
              </a:rPr>
              <a:t>及</a:t>
            </a:r>
            <a:r>
              <a:rPr lang="zh-TW" altLang="en-US" sz="2400" dirty="0">
                <a:solidFill>
                  <a:srgbClr val="FF0000"/>
                </a:solidFill>
                <a:latin typeface="標楷體"/>
                <a:ea typeface="標楷體"/>
              </a:rPr>
              <a:t>用藥行為</a:t>
            </a:r>
            <a:r>
              <a:rPr lang="zh-TW" altLang="en-US" sz="2400" dirty="0">
                <a:latin typeface="標楷體"/>
                <a:ea typeface="標楷體"/>
              </a:rPr>
              <a:t>三大部分</a:t>
            </a:r>
            <a:endParaRPr lang="zh-TW" altLang="en-US" sz="2400" dirty="0"/>
          </a:p>
        </p:txBody>
      </p:sp>
      <p:pic>
        <p:nvPicPr>
          <p:cNvPr id="2051" name="Picture 3" descr="C:\Documents and Settings\cxes\桌面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6" y="2215401"/>
            <a:ext cx="2860951" cy="4045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cxes\桌面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76" y="2215153"/>
            <a:ext cx="2860951" cy="4045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cxes\桌面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84" y="2215401"/>
            <a:ext cx="2860951" cy="4045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520574" y="188640"/>
            <a:ext cx="8229600" cy="9210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題目設計</a:t>
            </a:r>
            <a:r>
              <a:rPr lang="zh-TW" altLang="en-US" dirty="0">
                <a:solidFill>
                  <a:srgbClr val="FFFF00"/>
                </a:solidFill>
              </a:rPr>
              <a:t>來源</a:t>
            </a:r>
          </a:p>
        </p:txBody>
      </p:sp>
    </p:spTree>
    <p:extLst>
      <p:ext uri="{BB962C8B-B14F-4D97-AF65-F5344CB8AC3E}">
        <p14:creationId xmlns:p14="http://schemas.microsoft.com/office/powerpoint/2010/main" val="9741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04864"/>
            <a:ext cx="8435280" cy="38884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1.(   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看病時，除了告訴醫師哪裡不舒服外，還應主動向醫師說明哪些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事項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同時看兩科以上門診應告知，以避免重複服用止痛藥。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女性需告知是否懷孕或正準備懷孕。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最近從事的運動或參加比賽項目。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有無對藥品或食物過敏。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(E)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告知醫師過去曾發生的疾病或家族遺傳疾病的病史。請選出正確的答案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 (1)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ABCE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(2)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BCDE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(3)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ABCD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(4)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ABDE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556" y="3417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題目修正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556" y="1484784"/>
            <a:ext cx="15841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華康POP1體W5" pitchFamily="81" charset="-120"/>
                <a:ea typeface="華康POP1體W5" pitchFamily="81" charset="-120"/>
              </a:rPr>
              <a:t>用藥知識</a:t>
            </a:r>
            <a:endParaRPr lang="zh-TW" altLang="en-US" sz="2400" dirty="0">
              <a:latin typeface="華康POP1體W5" pitchFamily="81" charset="-120"/>
              <a:ea typeface="華康POP1體W5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9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3720" y="3140968"/>
            <a:ext cx="8618760" cy="33843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正確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用藥五大核心能力之一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說明白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是指看病時，要了解自己的身體狀況，並清楚向醫師說明下列事項？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有無藥品或食物過敏史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目前家人正在使用的藥品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自己的星座。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題目設計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4131320" y="2204864"/>
            <a:ext cx="720080" cy="9361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5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17281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 smtClean="0">
                <a:solidFill>
                  <a:schemeClr val="tx1"/>
                </a:solidFill>
                <a:ea typeface="標楷體"/>
                <a:cs typeface="Times New Roman"/>
              </a:rPr>
              <a:t>我</a:t>
            </a:r>
            <a:r>
              <a:rPr lang="zh-TW" altLang="zh-TW" sz="3200" kern="100" dirty="0">
                <a:solidFill>
                  <a:schemeClr val="tx1"/>
                </a:solidFill>
                <a:ea typeface="標楷體"/>
                <a:cs typeface="Times New Roman"/>
              </a:rPr>
              <a:t>在醫院拿的藥品有用藥疑問時，會打電話回醫院或</a:t>
            </a:r>
            <a:r>
              <a:rPr lang="zh-TW" altLang="zh-TW" sz="3200" kern="100" dirty="0" smtClean="0">
                <a:solidFill>
                  <a:schemeClr val="tx1"/>
                </a:solidFill>
                <a:ea typeface="標楷體"/>
                <a:cs typeface="Times New Roman"/>
              </a:rPr>
              <a:t>向藥師</a:t>
            </a:r>
            <a:r>
              <a:rPr lang="zh-TW" altLang="zh-TW" sz="3200" kern="100" dirty="0">
                <a:solidFill>
                  <a:schemeClr val="tx1"/>
                </a:solidFill>
                <a:ea typeface="標楷體"/>
                <a:cs typeface="Times New Roman"/>
              </a:rPr>
              <a:t>詢問。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5244" y="31526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題目修正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4293096"/>
            <a:ext cx="843528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正確用藥五大核心能力之五『做朋友』，指的是有任何用藥問題，需要請教誰？</a:t>
            </a:r>
            <a:r>
              <a:rPr lang="en-US" altLang="zh-TW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(1)</a:t>
            </a:r>
            <a:r>
              <a:rPr lang="zh-TW" altLang="zh-TW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藥師</a:t>
            </a:r>
            <a:r>
              <a:rPr lang="en-US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(2)</a:t>
            </a: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律師</a:t>
            </a:r>
            <a:r>
              <a:rPr lang="en-US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(3)</a:t>
            </a: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職能治療師。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3954760" y="3501008"/>
            <a:ext cx="720080" cy="100811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1484784"/>
            <a:ext cx="15841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華康POP1體W5" pitchFamily="81" charset="-120"/>
                <a:ea typeface="華康POP1體W5" pitchFamily="81" charset="-120"/>
              </a:rPr>
              <a:t>用藥行為</a:t>
            </a:r>
            <a:endParaRPr lang="zh-TW" altLang="en-US" sz="2400" dirty="0">
              <a:latin typeface="華康POP1體W5" pitchFamily="81" charset="-120"/>
              <a:ea typeface="華康POP1體W5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9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797152"/>
            <a:ext cx="8435280" cy="14401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我們</a:t>
            </a:r>
            <a:r>
              <a:rPr lang="zh-TW" altLang="en-US" sz="3200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可以聽信</a:t>
            </a:r>
            <a:r>
              <a:rPr lang="zh-TW" altLang="en-US" sz="3200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電台或電視所廣告的藥品</a:t>
            </a:r>
            <a:r>
              <a:rPr lang="zh-TW" altLang="en-US" sz="3200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？</a:t>
            </a:r>
            <a:endParaRPr lang="en-US" altLang="zh-TW" sz="3200" kern="1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en-US" altLang="zh-TW" sz="3200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1)</a:t>
            </a:r>
            <a:r>
              <a:rPr lang="zh-TW" altLang="en-US" sz="3200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對</a:t>
            </a:r>
            <a:r>
              <a:rPr lang="en-US" altLang="zh-TW" sz="3200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(2)</a:t>
            </a:r>
            <a:r>
              <a:rPr lang="zh-TW" altLang="en-US" sz="3200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錯。</a:t>
            </a: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928" y="3417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題目修正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75928" y="2204864"/>
            <a:ext cx="84352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kern="100" dirty="0">
                <a:latin typeface="標楷體" pitchFamily="65" charset="-120"/>
                <a:ea typeface="標楷體" pitchFamily="65" charset="-120"/>
                <a:cs typeface="Times New Roman"/>
              </a:rPr>
              <a:t>我認為購買來路不明的藥物是不對的行為。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3779912" y="3356992"/>
            <a:ext cx="1080120" cy="144016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9552" y="1484784"/>
            <a:ext cx="15841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華康POP1體W5" pitchFamily="81" charset="-120"/>
                <a:ea typeface="華康POP1體W5" pitchFamily="81" charset="-120"/>
              </a:rPr>
              <a:t>用藥態度</a:t>
            </a:r>
            <a:endParaRPr lang="zh-TW" altLang="en-US" sz="2400" dirty="0">
              <a:latin typeface="華康POP1體W5" pitchFamily="81" charset="-120"/>
              <a:ea typeface="華康POP1體W5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9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68" y="242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題目檢核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5536" y="908720"/>
            <a:ext cx="8229600" cy="154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>
              <a:lnSpc>
                <a:spcPct val="150000"/>
              </a:lnSpc>
              <a:spcBef>
                <a:spcPts val="0"/>
              </a:spcBef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與柳營奇美醫院藥劑科陳憲昱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主任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180000">
              <a:lnSpc>
                <a:spcPct val="150000"/>
              </a:lnSpc>
              <a:spcBef>
                <a:spcPts val="0"/>
              </a:spcBef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確認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題目的適當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正確性。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5976664" cy="42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263" y="260648"/>
            <a:ext cx="8229600" cy="93610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如何玩</a:t>
            </a:r>
            <a:r>
              <a:rPr lang="en-US" altLang="zh-TW" dirty="0" smtClean="0">
                <a:solidFill>
                  <a:srgbClr val="FFFF00"/>
                </a:solidFill>
              </a:rPr>
              <a:t>?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40" y="4188391"/>
            <a:ext cx="2822376" cy="2560929"/>
          </a:xfrm>
          <a:prstGeom prst="rect">
            <a:avLst/>
          </a:prstGeom>
        </p:spPr>
      </p:pic>
      <p:pic>
        <p:nvPicPr>
          <p:cNvPr id="1026" name="Picture 2" descr="C:\Documents and Settings\cxes\桌面\IMAG2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48" y="1912106"/>
            <a:ext cx="29106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cxes\桌面\IMAG2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5" y="1909215"/>
            <a:ext cx="29106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67873"/>
            <a:ext cx="1700669" cy="1360535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35263" y="1082290"/>
            <a:ext cx="252336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>
                <a:solidFill>
                  <a:srgbClr val="FF0000"/>
                </a:solidFill>
                <a:latin typeface="標楷體"/>
                <a:ea typeface="標楷體"/>
              </a:rPr>
              <a:t>★抽題目</a:t>
            </a:r>
            <a:endParaRPr lang="en-US" altLang="zh-TW" sz="3600" dirty="0" smtClean="0">
              <a:solidFill>
                <a:srgbClr val="FF0000"/>
              </a:solidFill>
              <a:latin typeface="標楷體"/>
              <a:ea typeface="標楷體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5263" y="4366806"/>
            <a:ext cx="2736304" cy="8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>
                <a:solidFill>
                  <a:srgbClr val="FF0000"/>
                </a:solidFill>
                <a:latin typeface="標楷體"/>
                <a:ea typeface="標楷體"/>
              </a:rPr>
              <a:t>★擲骰子</a:t>
            </a:r>
            <a:endParaRPr lang="en-US" altLang="zh-TW" sz="3600" dirty="0" smtClean="0">
              <a:solidFill>
                <a:srgbClr val="FF0000"/>
              </a:solidFill>
              <a:latin typeface="標楷體"/>
              <a:ea typeface="標楷體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360616" y="4188391"/>
            <a:ext cx="2736304" cy="2333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>
                <a:solidFill>
                  <a:srgbClr val="FF0000"/>
                </a:solidFill>
                <a:latin typeface="標楷體"/>
                <a:ea typeface="標楷體"/>
              </a:rPr>
              <a:t>★依據格子</a:t>
            </a:r>
            <a:endParaRPr lang="en-US" altLang="zh-TW" sz="3600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algn="l"/>
            <a:r>
              <a:rPr lang="zh-TW" altLang="en-US" sz="3600" dirty="0">
                <a:solidFill>
                  <a:srgbClr val="FF0000"/>
                </a:solidFill>
                <a:latin typeface="標楷體"/>
                <a:ea typeface="標楷體"/>
              </a:rPr>
              <a:t>  </a:t>
            </a:r>
            <a:r>
              <a:rPr lang="zh-TW" altLang="en-US" sz="3600" dirty="0" smtClean="0">
                <a:solidFill>
                  <a:srgbClr val="FF0000"/>
                </a:solidFill>
                <a:latin typeface="標楷體"/>
                <a:ea typeface="標楷體"/>
              </a:rPr>
              <a:t>指示動作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419872" y="1114439"/>
            <a:ext cx="2736304" cy="819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>
                <a:solidFill>
                  <a:srgbClr val="FF0000"/>
                </a:solidFill>
                <a:latin typeface="標楷體"/>
                <a:ea typeface="標楷體"/>
              </a:rPr>
              <a:t>★爬格子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517</TotalTime>
  <Words>371</Words>
  <Application>Microsoft Office PowerPoint</Application>
  <PresentationFormat>如螢幕大小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波形</vt:lpstr>
      <vt:lpstr>七嘴八舌  藥你健康</vt:lpstr>
      <vt:lpstr>PowerPoint 簡報</vt:lpstr>
      <vt:lpstr>題目設計來源</vt:lpstr>
      <vt:lpstr>題目修正</vt:lpstr>
      <vt:lpstr>題目設計</vt:lpstr>
      <vt:lpstr>題目修正</vt:lpstr>
      <vt:lpstr>題目修正</vt:lpstr>
      <vt:lpstr>題目檢核</vt:lpstr>
      <vt:lpstr>如何玩?</vt:lpstr>
      <vt:lpstr>PowerPoint 簡報</vt:lpstr>
      <vt:lpstr>教學成果</vt:lpstr>
      <vt:lpstr>PowerPoint 簡報</vt:lpstr>
    </vt:vector>
  </TitlesOfParts>
  <Company>cxes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七嘴八舌  藥你健康</dc:title>
  <dc:creator>cxes</dc:creator>
  <cp:lastModifiedBy>cxes</cp:lastModifiedBy>
  <cp:revision>57</cp:revision>
  <dcterms:created xsi:type="dcterms:W3CDTF">2015-04-13T08:02:04Z</dcterms:created>
  <dcterms:modified xsi:type="dcterms:W3CDTF">2015-04-21T23:38:46Z</dcterms:modified>
</cp:coreProperties>
</file>